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9" r:id="rId4"/>
    <p:sldId id="260" r:id="rId5"/>
    <p:sldId id="258" r:id="rId6"/>
    <p:sldId id="284" r:id="rId7"/>
    <p:sldId id="261" r:id="rId8"/>
    <p:sldId id="265" r:id="rId9"/>
    <p:sldId id="262" r:id="rId10"/>
    <p:sldId id="280" r:id="rId11"/>
    <p:sldId id="281" r:id="rId12"/>
    <p:sldId id="269" r:id="rId13"/>
    <p:sldId id="263" r:id="rId14"/>
    <p:sldId id="272" r:id="rId15"/>
    <p:sldId id="275" r:id="rId16"/>
    <p:sldId id="267" r:id="rId17"/>
    <p:sldId id="279" r:id="rId18"/>
    <p:sldId id="274" r:id="rId19"/>
    <p:sldId id="282" r:id="rId20"/>
    <p:sldId id="270" r:id="rId21"/>
    <p:sldId id="276" r:id="rId22"/>
    <p:sldId id="277" r:id="rId23"/>
    <p:sldId id="278" r:id="rId24"/>
    <p:sldId id="283" r:id="rId25"/>
    <p:sldId id="26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6338E5-280F-6843-5370-024B229B3231}" v="312" dt="2024-10-26T13:26:19.6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95033" autoAdjust="0"/>
  </p:normalViewPr>
  <p:slideViewPr>
    <p:cSldViewPr snapToGrid="0">
      <p:cViewPr varScale="1">
        <p:scale>
          <a:sx n="78" d="100"/>
          <a:sy n="78" d="100"/>
        </p:scale>
        <p:origin x="653"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E1135-BB96-442A-9786-947F9E475B49}" type="datetimeFigureOut">
              <a:t>10/28/2024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2EF1B0-DD83-4837-9E5A-56881EC10A1A}" type="slidenum">
              <a:t>‹#›</a:t>
            </a:fld>
            <a:endParaRPr lang="en-US"/>
          </a:p>
        </p:txBody>
      </p:sp>
    </p:spTree>
    <p:extLst>
      <p:ext uri="{BB962C8B-B14F-4D97-AF65-F5344CB8AC3E}">
        <p14:creationId xmlns:p14="http://schemas.microsoft.com/office/powerpoint/2010/main" val="3439451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atatracker.ietf.org/doc/html/rfc1034"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datatracker.ietf.org/doc/html/rfc1035" TargetMode="Externa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datatracker.ietf.org/doc/html/rfc1034"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datatracker.ietf.org/doc/html/rfc1035"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List_of_DNS_record_types"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https:/datatracker.ietf.org/doc/html/rfc1035"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paloaltonetworks.com/cyberpedia/what-is-dns-tunnelin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Local DNS server usually work as cache server.</a:t>
            </a:r>
            <a:endParaRPr lang="en-US" dirty="0"/>
          </a:p>
          <a:p>
            <a:r>
              <a:rPr lang="en-US" dirty="0">
                <a:cs typeface="Calibri" panose="020F0502020204030204"/>
              </a:rPr>
              <a:t>This is recursive query.</a:t>
            </a:r>
          </a:p>
          <a:p>
            <a:endParaRPr lang="en-US" dirty="0"/>
          </a:p>
          <a:p>
            <a:r>
              <a:rPr lang="en-US" dirty="0">
                <a:hlinkClick r:id="rId3"/>
              </a:rPr>
              <a:t>https://datatracker.ietf.org/doc/html/rfc1034</a:t>
            </a:r>
            <a:endParaRPr lang="en-US">
              <a:ea typeface="Calibri"/>
              <a:cs typeface="Calibri"/>
            </a:endParaRPr>
          </a:p>
          <a:p>
            <a:r>
              <a:rPr lang="en-US" dirty="0">
                <a:hlinkClick r:id="rId4"/>
              </a:rPr>
              <a:t>https://datatracker.ietf.org/doc/html/rfc1035</a:t>
            </a:r>
            <a:endParaRPr lang="en-US" dirty="0">
              <a:ea typeface="Calibri"/>
              <a:cs typeface="Calibri"/>
              <a:hlinkClick r:id="rId4"/>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3E2EF1B0-DD83-4837-9E5A-56881EC10A1A}" type="slidenum">
              <a:t>2</a:t>
            </a:fld>
            <a:endParaRPr lang="en-US"/>
          </a:p>
        </p:txBody>
      </p:sp>
    </p:spTree>
    <p:extLst>
      <p:ext uri="{BB962C8B-B14F-4D97-AF65-F5344CB8AC3E}">
        <p14:creationId xmlns:p14="http://schemas.microsoft.com/office/powerpoint/2010/main" val="302430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12</a:t>
            </a:fld>
            <a:endParaRPr lang="en-US"/>
          </a:p>
        </p:txBody>
      </p:sp>
    </p:spTree>
    <p:extLst>
      <p:ext uri="{BB962C8B-B14F-4D97-AF65-F5344CB8AC3E}">
        <p14:creationId xmlns:p14="http://schemas.microsoft.com/office/powerpoint/2010/main" val="3856374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13</a:t>
            </a:fld>
            <a:endParaRPr lang="en-US"/>
          </a:p>
        </p:txBody>
      </p:sp>
    </p:spTree>
    <p:extLst>
      <p:ext uri="{BB962C8B-B14F-4D97-AF65-F5344CB8AC3E}">
        <p14:creationId xmlns:p14="http://schemas.microsoft.com/office/powerpoint/2010/main" val="3466481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14</a:t>
            </a:fld>
            <a:endParaRPr lang="en-US"/>
          </a:p>
        </p:txBody>
      </p:sp>
    </p:spTree>
    <p:extLst>
      <p:ext uri="{BB962C8B-B14F-4D97-AF65-F5344CB8AC3E}">
        <p14:creationId xmlns:p14="http://schemas.microsoft.com/office/powerpoint/2010/main" val="3871191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15</a:t>
            </a:fld>
            <a:endParaRPr lang="en-US"/>
          </a:p>
        </p:txBody>
      </p:sp>
    </p:spTree>
    <p:extLst>
      <p:ext uri="{BB962C8B-B14F-4D97-AF65-F5344CB8AC3E}">
        <p14:creationId xmlns:p14="http://schemas.microsoft.com/office/powerpoint/2010/main" val="1058327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16</a:t>
            </a:fld>
            <a:endParaRPr lang="en-US"/>
          </a:p>
        </p:txBody>
      </p:sp>
    </p:spTree>
    <p:extLst>
      <p:ext uri="{BB962C8B-B14F-4D97-AF65-F5344CB8AC3E}">
        <p14:creationId xmlns:p14="http://schemas.microsoft.com/office/powerpoint/2010/main" val="1080517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17</a:t>
            </a:fld>
            <a:endParaRPr lang="en-US"/>
          </a:p>
        </p:txBody>
      </p:sp>
    </p:spTree>
    <p:extLst>
      <p:ext uri="{BB962C8B-B14F-4D97-AF65-F5344CB8AC3E}">
        <p14:creationId xmlns:p14="http://schemas.microsoft.com/office/powerpoint/2010/main" val="1707709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18</a:t>
            </a:fld>
            <a:endParaRPr lang="en-US"/>
          </a:p>
        </p:txBody>
      </p:sp>
    </p:spTree>
    <p:extLst>
      <p:ext uri="{BB962C8B-B14F-4D97-AF65-F5344CB8AC3E}">
        <p14:creationId xmlns:p14="http://schemas.microsoft.com/office/powerpoint/2010/main" val="1672076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19</a:t>
            </a:fld>
            <a:endParaRPr lang="en-US"/>
          </a:p>
        </p:txBody>
      </p:sp>
    </p:spTree>
    <p:extLst>
      <p:ext uri="{BB962C8B-B14F-4D97-AF65-F5344CB8AC3E}">
        <p14:creationId xmlns:p14="http://schemas.microsoft.com/office/powerpoint/2010/main" val="1581701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20</a:t>
            </a:fld>
            <a:endParaRPr lang="en-US"/>
          </a:p>
        </p:txBody>
      </p:sp>
    </p:spTree>
    <p:extLst>
      <p:ext uri="{BB962C8B-B14F-4D97-AF65-F5344CB8AC3E}">
        <p14:creationId xmlns:p14="http://schemas.microsoft.com/office/powerpoint/2010/main" val="17108242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21</a:t>
            </a:fld>
            <a:endParaRPr lang="en-US"/>
          </a:p>
        </p:txBody>
      </p:sp>
    </p:spTree>
    <p:extLst>
      <p:ext uri="{BB962C8B-B14F-4D97-AF65-F5344CB8AC3E}">
        <p14:creationId xmlns:p14="http://schemas.microsoft.com/office/powerpoint/2010/main" val="1861492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hlinkClick r:id="rId3"/>
              </a:rPr>
              <a:t>https://datatracker.ietf.org/doc/html/rfc1034</a:t>
            </a:r>
            <a:endParaRPr lang="en-US" dirty="0"/>
          </a:p>
          <a:p>
            <a:r>
              <a:rPr lang="en-US" dirty="0">
                <a:hlinkClick r:id="rId4"/>
              </a:rPr>
              <a:t>https://datatracker.ietf.org/doc/html/rfc1035</a:t>
            </a:r>
            <a:endParaRPr lang="en-US" dirty="0"/>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3E2EF1B0-DD83-4837-9E5A-56881EC10A1A}" type="slidenum">
              <a:t>3</a:t>
            </a:fld>
            <a:endParaRPr lang="en-US"/>
          </a:p>
        </p:txBody>
      </p:sp>
    </p:spTree>
    <p:extLst>
      <p:ext uri="{BB962C8B-B14F-4D97-AF65-F5344CB8AC3E}">
        <p14:creationId xmlns:p14="http://schemas.microsoft.com/office/powerpoint/2010/main" val="28492360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22</a:t>
            </a:fld>
            <a:endParaRPr lang="en-US"/>
          </a:p>
        </p:txBody>
      </p:sp>
    </p:spTree>
    <p:extLst>
      <p:ext uri="{BB962C8B-B14F-4D97-AF65-F5344CB8AC3E}">
        <p14:creationId xmlns:p14="http://schemas.microsoft.com/office/powerpoint/2010/main" val="10185245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23</a:t>
            </a:fld>
            <a:endParaRPr lang="en-US"/>
          </a:p>
        </p:txBody>
      </p:sp>
    </p:spTree>
    <p:extLst>
      <p:ext uri="{BB962C8B-B14F-4D97-AF65-F5344CB8AC3E}">
        <p14:creationId xmlns:p14="http://schemas.microsoft.com/office/powerpoint/2010/main" val="26184889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Calibri"/>
                <a:cs typeface="Calibri"/>
                <a:hlinkClick r:id="rId3"/>
              </a:rPr>
              <a:t>https://www.sciencedirect.com/science/article/pii/S1389128621003248</a:t>
            </a:r>
            <a:endParaRPr lang="en-US" sz="1200" i="1" dirty="0">
              <a:latin typeface="Calibri"/>
              <a:cs typeface="Calibri"/>
            </a:endParaRPr>
          </a:p>
          <a:p>
            <a:endParaRPr lang="en-US" dirty="0"/>
          </a:p>
        </p:txBody>
      </p:sp>
      <p:sp>
        <p:nvSpPr>
          <p:cNvPr id="4" name="Slide Number Placeholder 3"/>
          <p:cNvSpPr>
            <a:spLocks noGrp="1"/>
          </p:cNvSpPr>
          <p:nvPr>
            <p:ph type="sldNum" sz="quarter" idx="5"/>
          </p:nvPr>
        </p:nvSpPr>
        <p:spPr/>
        <p:txBody>
          <a:bodyPr/>
          <a:lstStyle/>
          <a:p>
            <a:fld id="{3E2EF1B0-DD83-4837-9E5A-56881EC10A1A}" type="slidenum">
              <a:rPr lang="en-US" smtClean="0"/>
              <a:t>24</a:t>
            </a:fld>
            <a:endParaRPr lang="en-US"/>
          </a:p>
        </p:txBody>
      </p:sp>
    </p:spTree>
    <p:extLst>
      <p:ext uri="{BB962C8B-B14F-4D97-AF65-F5344CB8AC3E}">
        <p14:creationId xmlns:p14="http://schemas.microsoft.com/office/powerpoint/2010/main" val="3561748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https://en.wikipedia.org/wiki/List_of_DNS_record_types</a:t>
            </a:r>
            <a:endParaRPr lang="en-US"/>
          </a:p>
          <a:p>
            <a:r>
              <a:rPr lang="en-US" dirty="0">
                <a:hlinkClick r:id="rId4"/>
              </a:rPr>
              <a:t>https://datatracker.ietf.org/doc/html/rfc1035</a:t>
            </a:r>
            <a:endParaRPr lang="en-US" dirty="0">
              <a:cs typeface="Calibri"/>
            </a:endParaRPr>
          </a:p>
        </p:txBody>
      </p:sp>
      <p:sp>
        <p:nvSpPr>
          <p:cNvPr id="4" name="Slide Number Placeholder 3"/>
          <p:cNvSpPr>
            <a:spLocks noGrp="1"/>
          </p:cNvSpPr>
          <p:nvPr>
            <p:ph type="sldNum" sz="quarter" idx="5"/>
          </p:nvPr>
        </p:nvSpPr>
        <p:spPr/>
        <p:txBody>
          <a:bodyPr/>
          <a:lstStyle/>
          <a:p>
            <a:fld id="{3E2EF1B0-DD83-4837-9E5A-56881EC10A1A}" type="slidenum">
              <a:rPr lang="en-US"/>
              <a:t>4</a:t>
            </a:fld>
            <a:endParaRPr lang="en-US"/>
          </a:p>
        </p:txBody>
      </p:sp>
    </p:spTree>
    <p:extLst>
      <p:ext uri="{BB962C8B-B14F-4D97-AF65-F5344CB8AC3E}">
        <p14:creationId xmlns:p14="http://schemas.microsoft.com/office/powerpoint/2010/main" val="3523203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https://www.sciencedirect.com/science/article/pii/S1389128621003248</a:t>
            </a:r>
            <a:endParaRPr lang="en-US"/>
          </a:p>
          <a:p>
            <a:endParaRPr lang="en-US"/>
          </a:p>
        </p:txBody>
      </p:sp>
      <p:sp>
        <p:nvSpPr>
          <p:cNvPr id="4" name="Slide Number Placeholder 3"/>
          <p:cNvSpPr>
            <a:spLocks noGrp="1"/>
          </p:cNvSpPr>
          <p:nvPr>
            <p:ph type="sldNum" sz="quarter" idx="5"/>
          </p:nvPr>
        </p:nvSpPr>
        <p:spPr/>
        <p:txBody>
          <a:bodyPr/>
          <a:lstStyle/>
          <a:p>
            <a:fld id="{3E2EF1B0-DD83-4837-9E5A-56881EC10A1A}" type="slidenum">
              <a:rPr lang="en-US"/>
              <a:t>5</a:t>
            </a:fld>
            <a:endParaRPr lang="en-US"/>
          </a:p>
        </p:txBody>
      </p:sp>
    </p:spTree>
    <p:extLst>
      <p:ext uri="{BB962C8B-B14F-4D97-AF65-F5344CB8AC3E}">
        <p14:creationId xmlns:p14="http://schemas.microsoft.com/office/powerpoint/2010/main" val="613040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hlinkClick r:id="rId3"/>
              </a:rPr>
              <a:t>https://www.paloaltonetworks.com/cyberpedia/what-is-dns-tunneling</a:t>
            </a:r>
            <a:endParaRPr lang="en-US" dirty="0">
              <a:cs typeface="Calibri"/>
              <a:hlinkClick r:id="rId3"/>
            </a:endParaRP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3E2EF1B0-DD83-4837-9E5A-56881EC10A1A}" type="slidenum">
              <a:rPr lang="en-US"/>
              <a:t>7</a:t>
            </a:fld>
            <a:endParaRPr lang="en-US"/>
          </a:p>
        </p:txBody>
      </p:sp>
    </p:spTree>
    <p:extLst>
      <p:ext uri="{BB962C8B-B14F-4D97-AF65-F5344CB8AC3E}">
        <p14:creationId xmlns:p14="http://schemas.microsoft.com/office/powerpoint/2010/main" val="3218099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https://www.paloaltonetworks.com/cyberpedia/what-is-dns-tunneling</a:t>
            </a:r>
          </a:p>
        </p:txBody>
      </p:sp>
      <p:sp>
        <p:nvSpPr>
          <p:cNvPr id="4" name="Slide Number Placeholder 3"/>
          <p:cNvSpPr>
            <a:spLocks noGrp="1"/>
          </p:cNvSpPr>
          <p:nvPr>
            <p:ph type="sldNum" sz="quarter" idx="5"/>
          </p:nvPr>
        </p:nvSpPr>
        <p:spPr/>
        <p:txBody>
          <a:bodyPr/>
          <a:lstStyle/>
          <a:p>
            <a:fld id="{3E2EF1B0-DD83-4837-9E5A-56881EC10A1A}" type="slidenum">
              <a:rPr lang="en-US"/>
              <a:t>8</a:t>
            </a:fld>
            <a:endParaRPr lang="en-US"/>
          </a:p>
        </p:txBody>
      </p:sp>
    </p:spTree>
    <p:extLst>
      <p:ext uri="{BB962C8B-B14F-4D97-AF65-F5344CB8AC3E}">
        <p14:creationId xmlns:p14="http://schemas.microsoft.com/office/powerpoint/2010/main" val="2702221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https://www.akamai.com/glossary/what-is-dns-tunneling</a:t>
            </a:r>
          </a:p>
        </p:txBody>
      </p:sp>
      <p:sp>
        <p:nvSpPr>
          <p:cNvPr id="4" name="Slide Number Placeholder 3"/>
          <p:cNvSpPr>
            <a:spLocks noGrp="1"/>
          </p:cNvSpPr>
          <p:nvPr>
            <p:ph type="sldNum" sz="quarter" idx="5"/>
          </p:nvPr>
        </p:nvSpPr>
        <p:spPr/>
        <p:txBody>
          <a:bodyPr/>
          <a:lstStyle/>
          <a:p>
            <a:fld id="{3E2EF1B0-DD83-4837-9E5A-56881EC10A1A}" type="slidenum">
              <a:rPr lang="en-US"/>
              <a:t>9</a:t>
            </a:fld>
            <a:endParaRPr lang="en-US"/>
          </a:p>
        </p:txBody>
      </p:sp>
    </p:spTree>
    <p:extLst>
      <p:ext uri="{BB962C8B-B14F-4D97-AF65-F5344CB8AC3E}">
        <p14:creationId xmlns:p14="http://schemas.microsoft.com/office/powerpoint/2010/main" val="1988369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4B635C-90C6-5FC3-2634-4D2623DA84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FDB414-BD84-AED4-7B45-F32BBD27D6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4F2F0A-CFAE-1C5F-DDD9-E64F1DF47A6A}"/>
              </a:ext>
            </a:extLst>
          </p:cNvPr>
          <p:cNvSpPr>
            <a:spLocks noGrp="1"/>
          </p:cNvSpPr>
          <p:nvPr>
            <p:ph type="body" idx="1"/>
          </p:nvPr>
        </p:nvSpPr>
        <p:spPr/>
        <p:txBody>
          <a:bodyPr/>
          <a:lstStyle/>
          <a:p>
            <a:r>
              <a:rPr lang="en-US" dirty="0"/>
              <a:t>https://www.akamai.com/glossary/what-is-dns-tunneling</a:t>
            </a:r>
          </a:p>
        </p:txBody>
      </p:sp>
      <p:sp>
        <p:nvSpPr>
          <p:cNvPr id="4" name="Slide Number Placeholder 3">
            <a:extLst>
              <a:ext uri="{FF2B5EF4-FFF2-40B4-BE49-F238E27FC236}">
                <a16:creationId xmlns:a16="http://schemas.microsoft.com/office/drawing/2014/main" id="{68A9ED36-0BEC-5DDF-F831-8733BAEF74B6}"/>
              </a:ext>
            </a:extLst>
          </p:cNvPr>
          <p:cNvSpPr>
            <a:spLocks noGrp="1"/>
          </p:cNvSpPr>
          <p:nvPr>
            <p:ph type="sldNum" sz="quarter" idx="5"/>
          </p:nvPr>
        </p:nvSpPr>
        <p:spPr/>
        <p:txBody>
          <a:bodyPr/>
          <a:lstStyle/>
          <a:p>
            <a:fld id="{3E2EF1B0-DD83-4837-9E5A-56881EC10A1A}" type="slidenum">
              <a:rPr lang="en-US"/>
              <a:t>10</a:t>
            </a:fld>
            <a:endParaRPr lang="en-US"/>
          </a:p>
        </p:txBody>
      </p:sp>
    </p:spTree>
    <p:extLst>
      <p:ext uri="{BB962C8B-B14F-4D97-AF65-F5344CB8AC3E}">
        <p14:creationId xmlns:p14="http://schemas.microsoft.com/office/powerpoint/2010/main" val="3017944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6431F-B7B9-1F53-333D-D844EB3BE4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BB82CD-6216-C46B-532B-52A60426AB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265A8A-9E94-8EE8-A6F1-303E502D73F2}"/>
              </a:ext>
            </a:extLst>
          </p:cNvPr>
          <p:cNvSpPr>
            <a:spLocks noGrp="1"/>
          </p:cNvSpPr>
          <p:nvPr>
            <p:ph type="body" idx="1"/>
          </p:nvPr>
        </p:nvSpPr>
        <p:spPr/>
        <p:txBody>
          <a:bodyPr/>
          <a:lstStyle/>
          <a:p>
            <a:r>
              <a:rPr lang="en-US" dirty="0"/>
              <a:t>https://www.akamai.com/glossary/what-is-dns-tunneling</a:t>
            </a:r>
          </a:p>
        </p:txBody>
      </p:sp>
      <p:sp>
        <p:nvSpPr>
          <p:cNvPr id="4" name="Slide Number Placeholder 3">
            <a:extLst>
              <a:ext uri="{FF2B5EF4-FFF2-40B4-BE49-F238E27FC236}">
                <a16:creationId xmlns:a16="http://schemas.microsoft.com/office/drawing/2014/main" id="{F563667C-34D6-F421-2F6C-712E44684AC3}"/>
              </a:ext>
            </a:extLst>
          </p:cNvPr>
          <p:cNvSpPr>
            <a:spLocks noGrp="1"/>
          </p:cNvSpPr>
          <p:nvPr>
            <p:ph type="sldNum" sz="quarter" idx="5"/>
          </p:nvPr>
        </p:nvSpPr>
        <p:spPr/>
        <p:txBody>
          <a:bodyPr/>
          <a:lstStyle/>
          <a:p>
            <a:fld id="{3E2EF1B0-DD83-4837-9E5A-56881EC10A1A}" type="slidenum">
              <a:rPr lang="en-US"/>
              <a:t>11</a:t>
            </a:fld>
            <a:endParaRPr lang="en-US"/>
          </a:p>
        </p:txBody>
      </p:sp>
    </p:spTree>
    <p:extLst>
      <p:ext uri="{BB962C8B-B14F-4D97-AF65-F5344CB8AC3E}">
        <p14:creationId xmlns:p14="http://schemas.microsoft.com/office/powerpoint/2010/main" val="1002957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www.akamai.com/glossary/what-is-dns-tunneling" TargetMode="External"/><Relationship Id="rId3" Type="http://schemas.openxmlformats.org/officeDocument/2006/relationships/hyperlink" Target="https://ieeexplore.ieee.org/abstract/document/9378418/authors#authors" TargetMode="External"/><Relationship Id="rId7" Type="http://schemas.openxmlformats.org/officeDocument/2006/relationships/hyperlink" Target="https://www.checkpoint.com/cyber-hub/network-security/what-is-dns-tunneling/" TargetMode="External"/><Relationship Id="rId12" Type="http://schemas.openxmlformats.org/officeDocument/2006/relationships/hyperlink" Target="https://www.scworld.com/brief/threat-actors-expanding-malicious-use-of-dns-tunneling" TargetMode="External"/><Relationship Id="rId2" Type="http://schemas.openxmlformats.org/officeDocument/2006/relationships/hyperlink" Target="https://www.sciencedirect.com/science/article/pii/S1389128621003248" TargetMode="External"/><Relationship Id="rId1" Type="http://schemas.openxmlformats.org/officeDocument/2006/relationships/slideLayout" Target="../slideLayouts/slideLayout2.xml"/><Relationship Id="rId6" Type="http://schemas.openxmlformats.org/officeDocument/2006/relationships/hyperlink" Target="https://datatracker.ietf.org/doc/html/rfc1035" TargetMode="External"/><Relationship Id="rId11" Type="http://schemas.openxmlformats.org/officeDocument/2006/relationships/hyperlink" Target="https://blogs.blackberry.com/en/2023/03/dns-tunneling-guide-to-detection-and-prevention" TargetMode="External"/><Relationship Id="rId5" Type="http://schemas.openxmlformats.org/officeDocument/2006/relationships/hyperlink" Target="https://datatracker.ietf.org/doc/html/rfc1034" TargetMode="External"/><Relationship Id="rId10" Type="http://schemas.openxmlformats.org/officeDocument/2006/relationships/hyperlink" Target="https://unit42.paloaltonetworks.com/dns-tunneling-how-dns-can-be-abused-by-malicious-actors/" TargetMode="External"/><Relationship Id="rId4" Type="http://schemas.openxmlformats.org/officeDocument/2006/relationships/hyperlink" Target="https://www.paloaltonetworks.com/cyberpedia/what-is-dns-tunneling" TargetMode="External"/><Relationship Id="rId9" Type="http://schemas.openxmlformats.org/officeDocument/2006/relationships/hyperlink" Target="https://en.wikipedia.org/wiki/List_of_DNS_record_typ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List_of_DNS_record_typ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ciencedirect.com/science/article/pii/S1389128621003248"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paloaltonetworks.com/cyberpedia/what-is-dns-tunneli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paloaltonetworks.com/cyberpedia/what-is-dns-tunneli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200">
                <a:ea typeface="+mj-lt"/>
                <a:cs typeface="+mj-lt"/>
              </a:rPr>
              <a:t>DNS Tunnel Attack</a:t>
            </a:r>
            <a:br>
              <a:rPr lang="en-US" sz="7200" dirty="0">
                <a:ea typeface="+mj-lt"/>
                <a:cs typeface="+mj-lt"/>
              </a:rPr>
            </a:br>
            <a:r>
              <a:rPr lang="en-US" dirty="0">
                <a:ea typeface="+mj-lt"/>
                <a:cs typeface="+mj-lt"/>
              </a:rPr>
              <a:t>Detection and Measures</a:t>
            </a:r>
            <a:endParaRPr lang="en-US" dirty="0"/>
          </a:p>
        </p:txBody>
      </p:sp>
      <p:sp>
        <p:nvSpPr>
          <p:cNvPr id="3" name="Subtitle 2"/>
          <p:cNvSpPr>
            <a:spLocks noGrp="1"/>
          </p:cNvSpPr>
          <p:nvPr>
            <p:ph type="subTitle" idx="1"/>
          </p:nvPr>
        </p:nvSpPr>
        <p:spPr>
          <a:xfrm>
            <a:off x="7192027" y="3915190"/>
            <a:ext cx="3475973" cy="1039899"/>
          </a:xfrm>
        </p:spPr>
        <p:txBody>
          <a:bodyPr vert="horz" lIns="91440" tIns="45720" rIns="91440" bIns="45720" rtlCol="0" anchor="t">
            <a:normAutofit/>
          </a:bodyPr>
          <a:lstStyle/>
          <a:p>
            <a:pPr algn="r"/>
            <a:r>
              <a:rPr lang="en-US" dirty="0"/>
              <a:t>A S M </a:t>
            </a:r>
            <a:r>
              <a:rPr lang="en-US" dirty="0" err="1"/>
              <a:t>Nazimuddoullah</a:t>
            </a:r>
            <a:endParaRPr lang="en-US"/>
          </a:p>
          <a:p>
            <a:pPr algn="r"/>
            <a:r>
              <a:rPr lang="en-US" dirty="0"/>
              <a:t>Fahim Uddin</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937CFE-75F6-38F5-4C1D-77846B15DB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41486-4E47-47E4-B391-47B969583D64}"/>
              </a:ext>
            </a:extLst>
          </p:cNvPr>
          <p:cNvSpPr>
            <a:spLocks noGrp="1"/>
          </p:cNvSpPr>
          <p:nvPr>
            <p:ph type="title"/>
          </p:nvPr>
        </p:nvSpPr>
        <p:spPr>
          <a:xfrm>
            <a:off x="848895" y="179975"/>
            <a:ext cx="10515600" cy="650449"/>
          </a:xfrm>
        </p:spPr>
        <p:txBody>
          <a:bodyPr>
            <a:normAutofit fontScale="90000"/>
          </a:bodyPr>
          <a:lstStyle/>
          <a:p>
            <a:pPr algn="ctr"/>
            <a:r>
              <a:rPr lang="en-US" dirty="0"/>
              <a:t>Motivations for DNS tunneling attack</a:t>
            </a:r>
          </a:p>
        </p:txBody>
      </p:sp>
      <p:sp>
        <p:nvSpPr>
          <p:cNvPr id="3" name="Content Placeholder 2">
            <a:extLst>
              <a:ext uri="{FF2B5EF4-FFF2-40B4-BE49-F238E27FC236}">
                <a16:creationId xmlns:a16="http://schemas.microsoft.com/office/drawing/2014/main" id="{201D8C61-2B88-9D24-3F3A-28EA59EC2B57}"/>
              </a:ext>
            </a:extLst>
          </p:cNvPr>
          <p:cNvSpPr>
            <a:spLocks noGrp="1"/>
          </p:cNvSpPr>
          <p:nvPr>
            <p:ph idx="1"/>
          </p:nvPr>
        </p:nvSpPr>
        <p:spPr>
          <a:xfrm>
            <a:off x="838200" y="933061"/>
            <a:ext cx="10515600" cy="5477070"/>
          </a:xfrm>
        </p:spPr>
        <p:txBody>
          <a:bodyPr vert="horz" lIns="91440" tIns="45720" rIns="91440" bIns="45720" rtlCol="0" anchor="t">
            <a:normAutofit fontScale="85000" lnSpcReduction="10000"/>
          </a:bodyPr>
          <a:lstStyle/>
          <a:p>
            <a:pPr marL="0" indent="0" algn="just">
              <a:lnSpc>
                <a:spcPct val="120000"/>
              </a:lnSpc>
              <a:spcBef>
                <a:spcPts val="0"/>
              </a:spcBef>
              <a:buNone/>
            </a:pPr>
            <a:r>
              <a:rPr lang="en-US" dirty="0"/>
              <a:t>DNS tunneling is a secret method used by attackers to hide malicious activity within apparently normal DNS traffic like the following:</a:t>
            </a:r>
          </a:p>
          <a:p>
            <a:pPr marL="0" indent="0" algn="just">
              <a:lnSpc>
                <a:spcPct val="120000"/>
              </a:lnSpc>
              <a:spcBef>
                <a:spcPts val="0"/>
              </a:spcBef>
              <a:buNone/>
            </a:pPr>
            <a:endParaRPr lang="en-US" dirty="0"/>
          </a:p>
          <a:p>
            <a:pPr marL="0" indent="0" algn="just">
              <a:lnSpc>
                <a:spcPct val="120000"/>
              </a:lnSpc>
              <a:spcBef>
                <a:spcPts val="0"/>
              </a:spcBef>
              <a:buNone/>
            </a:pPr>
            <a:r>
              <a:rPr lang="en-US" dirty="0"/>
              <a:t>Command and control (C2) communication: Malware can bypass firewalls and other security measures to establish C2 communication with remote servers.</a:t>
            </a:r>
          </a:p>
          <a:p>
            <a:pPr marL="0" indent="0" algn="just">
              <a:lnSpc>
                <a:spcPct val="120000"/>
              </a:lnSpc>
              <a:spcBef>
                <a:spcPts val="0"/>
              </a:spcBef>
              <a:buNone/>
            </a:pPr>
            <a:endParaRPr lang="en-US" dirty="0"/>
          </a:p>
          <a:p>
            <a:pPr marL="0" indent="0" algn="just">
              <a:lnSpc>
                <a:spcPct val="120000"/>
              </a:lnSpc>
              <a:spcBef>
                <a:spcPts val="0"/>
              </a:spcBef>
              <a:buNone/>
            </a:pPr>
            <a:r>
              <a:rPr lang="en-US" dirty="0"/>
              <a:t>Data Exfiltration: Sensitive information can be leaked using DNS queries.</a:t>
            </a:r>
          </a:p>
          <a:p>
            <a:pPr marL="0" indent="0" algn="just">
              <a:lnSpc>
                <a:spcPct val="120000"/>
              </a:lnSpc>
              <a:spcBef>
                <a:spcPts val="0"/>
              </a:spcBef>
              <a:buNone/>
            </a:pPr>
            <a:endParaRPr lang="en-US" dirty="0"/>
          </a:p>
          <a:p>
            <a:pPr marL="0" indent="0" algn="just">
              <a:lnSpc>
                <a:spcPct val="120000"/>
              </a:lnSpc>
              <a:spcBef>
                <a:spcPts val="0"/>
              </a:spcBef>
              <a:buNone/>
            </a:pPr>
            <a:r>
              <a:rPr lang="en-US" dirty="0"/>
              <a:t>Botnet control: Attackers can create networks of affected devices (botnets) using DNS tunneling to open attacks or perform other malicious activities.</a:t>
            </a:r>
          </a:p>
          <a:p>
            <a:pPr marL="0" indent="0" algn="just">
              <a:lnSpc>
                <a:spcPct val="120000"/>
              </a:lnSpc>
              <a:spcBef>
                <a:spcPts val="0"/>
              </a:spcBef>
              <a:buNone/>
            </a:pPr>
            <a:endParaRPr lang="en-US" dirty="0"/>
          </a:p>
          <a:p>
            <a:pPr marL="0" indent="0" algn="just">
              <a:lnSpc>
                <a:spcPct val="120000"/>
              </a:lnSpc>
              <a:spcBef>
                <a:spcPts val="0"/>
              </a:spcBef>
              <a:buNone/>
            </a:pPr>
            <a:r>
              <a:rPr lang="en-US" dirty="0"/>
              <a:t>Avoiding censorship: DNS tunneling can be used to bypass internet restrictions and access harmful blocked content.</a:t>
            </a:r>
          </a:p>
          <a:p>
            <a:pPr marL="0" indent="0">
              <a:buNone/>
            </a:pPr>
            <a:endParaRPr lang="en-US" dirty="0"/>
          </a:p>
        </p:txBody>
      </p:sp>
      <p:sp>
        <p:nvSpPr>
          <p:cNvPr id="4" name="TextBox 3">
            <a:extLst>
              <a:ext uri="{FF2B5EF4-FFF2-40B4-BE49-F238E27FC236}">
                <a16:creationId xmlns:a16="http://schemas.microsoft.com/office/drawing/2014/main" id="{724524C0-E25D-59AF-BFA4-FBE95F7B3FBE}"/>
              </a:ext>
            </a:extLst>
          </p:cNvPr>
          <p:cNvSpPr txBox="1"/>
          <p:nvPr/>
        </p:nvSpPr>
        <p:spPr>
          <a:xfrm>
            <a:off x="875631" y="6550525"/>
            <a:ext cx="6168636"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rPr>
              <a:t>https://blogs.blackberry.com/en/2023/03/dns-tunneling-guide-to-detection-and-prevention</a:t>
            </a:r>
            <a:endParaRPr lang="en-US" sz="1600" i="1" dirty="0">
              <a:latin typeface="Calibri"/>
              <a:cs typeface="Calibri"/>
            </a:endParaRPr>
          </a:p>
        </p:txBody>
      </p:sp>
    </p:spTree>
    <p:extLst>
      <p:ext uri="{BB962C8B-B14F-4D97-AF65-F5344CB8AC3E}">
        <p14:creationId xmlns:p14="http://schemas.microsoft.com/office/powerpoint/2010/main" val="761978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1F634-90D5-6329-50D3-2056E950A2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9D737E-20FF-5C1D-CEDE-EA962D4AD4D8}"/>
              </a:ext>
            </a:extLst>
          </p:cNvPr>
          <p:cNvSpPr>
            <a:spLocks noGrp="1"/>
          </p:cNvSpPr>
          <p:nvPr>
            <p:ph type="title"/>
          </p:nvPr>
        </p:nvSpPr>
        <p:spPr/>
        <p:txBody>
          <a:bodyPr/>
          <a:lstStyle/>
          <a:p>
            <a:pPr algn="ctr"/>
            <a:r>
              <a:rPr lang="en-US" dirty="0"/>
              <a:t>Actors for DNS tunneling attack</a:t>
            </a:r>
          </a:p>
        </p:txBody>
      </p:sp>
      <p:sp>
        <p:nvSpPr>
          <p:cNvPr id="3" name="Content Placeholder 2">
            <a:extLst>
              <a:ext uri="{FF2B5EF4-FFF2-40B4-BE49-F238E27FC236}">
                <a16:creationId xmlns:a16="http://schemas.microsoft.com/office/drawing/2014/main" id="{92466310-94C7-009F-E8F6-35DE379A61BF}"/>
              </a:ext>
            </a:extLst>
          </p:cNvPr>
          <p:cNvSpPr>
            <a:spLocks noGrp="1"/>
          </p:cNvSpPr>
          <p:nvPr>
            <p:ph idx="1"/>
          </p:nvPr>
        </p:nvSpPr>
        <p:spPr/>
        <p:txBody>
          <a:bodyPr vert="horz" lIns="91440" tIns="45720" rIns="91440" bIns="45720" rtlCol="0" anchor="t">
            <a:normAutofit/>
          </a:bodyPr>
          <a:lstStyle/>
          <a:p>
            <a:pPr marL="0" indent="0" algn="just">
              <a:lnSpc>
                <a:spcPct val="120000"/>
              </a:lnSpc>
              <a:spcBef>
                <a:spcPts val="0"/>
              </a:spcBef>
              <a:buNone/>
            </a:pPr>
            <a:r>
              <a:rPr lang="en-US" dirty="0"/>
              <a:t>Cybercriminals: For executing attacks like ransomware, data theft, fraud, etc.</a:t>
            </a:r>
          </a:p>
          <a:p>
            <a:pPr marL="0" indent="0" algn="just">
              <a:lnSpc>
                <a:spcPct val="120000"/>
              </a:lnSpc>
              <a:spcBef>
                <a:spcPts val="0"/>
              </a:spcBef>
              <a:buNone/>
            </a:pPr>
            <a:r>
              <a:rPr lang="en-US" dirty="0"/>
              <a:t>State-sponsored attackers: DNS tunneling for intelligence or warfare.</a:t>
            </a:r>
          </a:p>
          <a:p>
            <a:pPr marL="0" indent="0" algn="just">
              <a:lnSpc>
                <a:spcPct val="120000"/>
              </a:lnSpc>
              <a:spcBef>
                <a:spcPts val="0"/>
              </a:spcBef>
              <a:buNone/>
            </a:pPr>
            <a:r>
              <a:rPr lang="en-US" dirty="0"/>
              <a:t>Hacktivists: Motivated by political or ideological causes.</a:t>
            </a:r>
          </a:p>
          <a:p>
            <a:pPr marL="0" indent="0" algn="just">
              <a:lnSpc>
                <a:spcPct val="120000"/>
              </a:lnSpc>
              <a:spcBef>
                <a:spcPts val="0"/>
              </a:spcBef>
              <a:buNone/>
            </a:pPr>
            <a:r>
              <a:rPr lang="en-US" dirty="0"/>
              <a:t>DNS tunneling creates a considerable threat due to its secret nature. </a:t>
            </a:r>
          </a:p>
          <a:p>
            <a:pPr marL="0" indent="0">
              <a:buNone/>
            </a:pPr>
            <a:endParaRPr lang="en-US" dirty="0"/>
          </a:p>
        </p:txBody>
      </p:sp>
      <p:sp>
        <p:nvSpPr>
          <p:cNvPr id="4" name="TextBox 3">
            <a:extLst>
              <a:ext uri="{FF2B5EF4-FFF2-40B4-BE49-F238E27FC236}">
                <a16:creationId xmlns:a16="http://schemas.microsoft.com/office/drawing/2014/main" id="{2B7C326A-3179-0806-FD08-C7A0E289CBC2}"/>
              </a:ext>
            </a:extLst>
          </p:cNvPr>
          <p:cNvSpPr txBox="1"/>
          <p:nvPr/>
        </p:nvSpPr>
        <p:spPr>
          <a:xfrm>
            <a:off x="875630" y="6550525"/>
            <a:ext cx="6337969"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rPr>
              <a:t>https://www.scworld.com/brief/threat-actors-expanding-malicious-use-of-dns-tunneling</a:t>
            </a:r>
            <a:endParaRPr lang="en-US" sz="1600" i="1" dirty="0">
              <a:latin typeface="Calibri"/>
              <a:cs typeface="Calibri"/>
            </a:endParaRPr>
          </a:p>
        </p:txBody>
      </p:sp>
    </p:spTree>
    <p:extLst>
      <p:ext uri="{BB962C8B-B14F-4D97-AF65-F5344CB8AC3E}">
        <p14:creationId xmlns:p14="http://schemas.microsoft.com/office/powerpoint/2010/main" val="2074566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A98E-A143-9B85-F399-AC602E8CC9CF}"/>
              </a:ext>
            </a:extLst>
          </p:cNvPr>
          <p:cNvSpPr>
            <a:spLocks noGrp="1"/>
          </p:cNvSpPr>
          <p:nvPr>
            <p:ph type="title"/>
          </p:nvPr>
        </p:nvSpPr>
        <p:spPr/>
        <p:txBody>
          <a:bodyPr/>
          <a:lstStyle/>
          <a:p>
            <a:pPr algn="ctr"/>
            <a:r>
              <a:rPr lang="en-US" dirty="0"/>
              <a:t>DNS Tunnel Tools</a:t>
            </a:r>
          </a:p>
        </p:txBody>
      </p:sp>
      <p:sp>
        <p:nvSpPr>
          <p:cNvPr id="3" name="Content Placeholder 2">
            <a:extLst>
              <a:ext uri="{FF2B5EF4-FFF2-40B4-BE49-F238E27FC236}">
                <a16:creationId xmlns:a16="http://schemas.microsoft.com/office/drawing/2014/main" id="{8FC400A3-5F9B-0EDB-1E83-7184E0814734}"/>
              </a:ext>
            </a:extLst>
          </p:cNvPr>
          <p:cNvSpPr>
            <a:spLocks noGrp="1"/>
          </p:cNvSpPr>
          <p:nvPr>
            <p:ph idx="1"/>
          </p:nvPr>
        </p:nvSpPr>
        <p:spPr/>
        <p:txBody>
          <a:bodyPr vert="horz" lIns="91440" tIns="45720" rIns="91440" bIns="45720" rtlCol="0" anchor="t">
            <a:normAutofit/>
          </a:bodyPr>
          <a:lstStyle/>
          <a:p>
            <a:pPr algn="just"/>
            <a:r>
              <a:rPr lang="en-US" dirty="0">
                <a:ea typeface="+mn-lt"/>
                <a:cs typeface="+mn-lt"/>
              </a:rPr>
              <a:t>IP over a DNS tunnel: encapsulates IP packets in the DNS tunnel</a:t>
            </a:r>
          </a:p>
          <a:p>
            <a:pPr algn="just"/>
            <a:r>
              <a:rPr lang="en-US" dirty="0">
                <a:ea typeface="+mn-lt"/>
                <a:cs typeface="+mn-lt"/>
              </a:rPr>
              <a:t>Example: NSTX, Dnscat2, Iodine, and TUNs</a:t>
            </a:r>
            <a:endParaRPr lang="en-US" dirty="0"/>
          </a:p>
          <a:p>
            <a:pPr algn="just"/>
            <a:endParaRPr lang="en-US" dirty="0"/>
          </a:p>
          <a:p>
            <a:pPr algn="just"/>
            <a:r>
              <a:rPr lang="en-US" dirty="0">
                <a:ea typeface="+mn-lt"/>
                <a:cs typeface="+mn-lt"/>
              </a:rPr>
              <a:t>TCP over a DNS tunnel: encapsulates TCP packets in the DNS tunnel</a:t>
            </a:r>
            <a:endParaRPr lang="en-US" dirty="0"/>
          </a:p>
          <a:p>
            <a:pPr algn="just"/>
            <a:r>
              <a:rPr lang="en-US" dirty="0">
                <a:ea typeface="+mn-lt"/>
                <a:cs typeface="+mn-lt"/>
              </a:rPr>
              <a:t>Example: Dns2tcp, </a:t>
            </a:r>
            <a:r>
              <a:rPr lang="en-US" dirty="0" err="1">
                <a:ea typeface="+mn-lt"/>
                <a:cs typeface="+mn-lt"/>
              </a:rPr>
              <a:t>OzymanDns</a:t>
            </a:r>
            <a:r>
              <a:rPr lang="en-US" dirty="0">
                <a:ea typeface="+mn-lt"/>
                <a:cs typeface="+mn-lt"/>
              </a:rPr>
              <a:t>, Heyoka</a:t>
            </a:r>
            <a:endParaRPr lang="en-US" dirty="0"/>
          </a:p>
          <a:p>
            <a:endParaRPr lang="en-US" dirty="0"/>
          </a:p>
          <a:p>
            <a:endParaRPr lang="en-US" dirty="0"/>
          </a:p>
        </p:txBody>
      </p:sp>
      <p:sp>
        <p:nvSpPr>
          <p:cNvPr id="5" name="TextBox 4">
            <a:extLst>
              <a:ext uri="{FF2B5EF4-FFF2-40B4-BE49-F238E27FC236}">
                <a16:creationId xmlns:a16="http://schemas.microsoft.com/office/drawing/2014/main" id="{7D3438A0-45C4-4063-5F02-D35B1948A3DD}"/>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dirty="0">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1236787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471A-DAFA-7697-314E-112566F809A9}"/>
              </a:ext>
            </a:extLst>
          </p:cNvPr>
          <p:cNvSpPr>
            <a:spLocks noGrp="1"/>
          </p:cNvSpPr>
          <p:nvPr>
            <p:ph type="title"/>
          </p:nvPr>
        </p:nvSpPr>
        <p:spPr/>
        <p:txBody>
          <a:bodyPr/>
          <a:lstStyle/>
          <a:p>
            <a:pPr algn="ctr"/>
            <a:r>
              <a:rPr lang="en-US" dirty="0"/>
              <a:t>Features of DNS Tunnel</a:t>
            </a:r>
          </a:p>
        </p:txBody>
      </p:sp>
      <p:sp>
        <p:nvSpPr>
          <p:cNvPr id="3" name="Content Placeholder 2">
            <a:extLst>
              <a:ext uri="{FF2B5EF4-FFF2-40B4-BE49-F238E27FC236}">
                <a16:creationId xmlns:a16="http://schemas.microsoft.com/office/drawing/2014/main" id="{F91A938F-B86D-5315-93BB-DB82A85EB09E}"/>
              </a:ext>
            </a:extLst>
          </p:cNvPr>
          <p:cNvSpPr>
            <a:spLocks noGrp="1"/>
          </p:cNvSpPr>
          <p:nvPr>
            <p:ph idx="1"/>
          </p:nvPr>
        </p:nvSpPr>
        <p:spPr/>
        <p:txBody>
          <a:bodyPr vert="horz" lIns="91440" tIns="45720" rIns="91440" bIns="45720" rtlCol="0" anchor="t">
            <a:normAutofit/>
          </a:bodyPr>
          <a:lstStyle/>
          <a:p>
            <a:pPr marL="0" indent="0" algn="just">
              <a:buNone/>
            </a:pPr>
            <a:r>
              <a:rPr lang="en-US" dirty="0">
                <a:ea typeface="+mn-lt"/>
                <a:cs typeface="+mn-lt"/>
              </a:rPr>
              <a:t>Payload analysis to analyze the content of DNS packet (Real-time)</a:t>
            </a:r>
            <a:endParaRPr lang="en-US" dirty="0"/>
          </a:p>
          <a:p>
            <a:pPr lvl="1" algn="just"/>
            <a:r>
              <a:rPr lang="en-US" dirty="0">
                <a:ea typeface="+mn-lt"/>
                <a:cs typeface="+mn-lt"/>
              </a:rPr>
              <a:t>Size of packet (uplink usually bigger in exfiltration)	</a:t>
            </a:r>
          </a:p>
          <a:p>
            <a:pPr lvl="1" algn="just"/>
            <a:r>
              <a:rPr lang="en-US" dirty="0">
                <a:ea typeface="+mn-lt"/>
                <a:cs typeface="+mn-lt"/>
              </a:rPr>
              <a:t>Upload-download ratio (upload is extensive)</a:t>
            </a:r>
            <a:endParaRPr lang="en-US" dirty="0"/>
          </a:p>
          <a:p>
            <a:pPr lvl="1" algn="just"/>
            <a:r>
              <a:rPr lang="en-US" dirty="0">
                <a:ea typeface="+mn-lt"/>
                <a:cs typeface="+mn-lt"/>
              </a:rPr>
              <a:t>Length of domain name and number of subdomains 				(Checking if each label in a domain is larger than 63 			bytes which will also increase subdomain numbers)</a:t>
            </a:r>
          </a:p>
          <a:p>
            <a:pPr lvl="1" algn="just"/>
            <a:r>
              <a:rPr lang="en-US" dirty="0"/>
              <a:t>Special characters or meaningful words in the domain name</a:t>
            </a:r>
          </a:p>
          <a:p>
            <a:pPr lvl="1" algn="just"/>
            <a:r>
              <a:rPr lang="en-US" dirty="0">
                <a:ea typeface="+mn-lt"/>
                <a:cs typeface="+mn-lt"/>
              </a:rPr>
              <a:t>Unusual subdomain names</a:t>
            </a:r>
            <a:endParaRPr lang="en-US" dirty="0"/>
          </a:p>
          <a:p>
            <a:pPr lvl="1" algn="just"/>
            <a:r>
              <a:rPr lang="en-US" dirty="0">
                <a:ea typeface="+mn-lt"/>
                <a:cs typeface="+mn-lt"/>
              </a:rPr>
              <a:t>Uncommon record type</a:t>
            </a:r>
          </a:p>
          <a:p>
            <a:pPr lvl="1" algn="just"/>
            <a:r>
              <a:rPr lang="en-US" dirty="0">
                <a:ea typeface="+mn-lt"/>
                <a:cs typeface="+mn-lt"/>
              </a:rPr>
              <a:t>Searching for specific DNS tunnel tool’s signature and policy violation in directly connected DNS tunnel</a:t>
            </a:r>
          </a:p>
          <a:p>
            <a:pPr lvl="1"/>
            <a:endParaRPr lang="en-US" dirty="0"/>
          </a:p>
          <a:p>
            <a:pPr lvl="1"/>
            <a:endParaRPr lang="en-US" dirty="0"/>
          </a:p>
        </p:txBody>
      </p:sp>
      <p:sp>
        <p:nvSpPr>
          <p:cNvPr id="5" name="TextBox 4">
            <a:extLst>
              <a:ext uri="{FF2B5EF4-FFF2-40B4-BE49-F238E27FC236}">
                <a16:creationId xmlns:a16="http://schemas.microsoft.com/office/drawing/2014/main" id="{9B70F939-A755-8B44-BF11-6CEE902F0991}"/>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3817630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EC50A-2749-DA23-E4B6-AD0A0EC8E0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0D23C0-0708-BEBD-0CC3-7C9AAB9261ED}"/>
              </a:ext>
            </a:extLst>
          </p:cNvPr>
          <p:cNvSpPr>
            <a:spLocks noGrp="1"/>
          </p:cNvSpPr>
          <p:nvPr>
            <p:ph type="title"/>
          </p:nvPr>
        </p:nvSpPr>
        <p:spPr/>
        <p:txBody>
          <a:bodyPr/>
          <a:lstStyle/>
          <a:p>
            <a:pPr algn="ctr"/>
            <a:r>
              <a:rPr lang="en-US" dirty="0"/>
              <a:t>Features of DNS Tunnel (Cont.)</a:t>
            </a:r>
          </a:p>
        </p:txBody>
      </p:sp>
      <p:sp>
        <p:nvSpPr>
          <p:cNvPr id="3" name="Content Placeholder 2">
            <a:extLst>
              <a:ext uri="{FF2B5EF4-FFF2-40B4-BE49-F238E27FC236}">
                <a16:creationId xmlns:a16="http://schemas.microsoft.com/office/drawing/2014/main" id="{722DCD05-746D-457B-8F5E-FB98EBC7038D}"/>
              </a:ext>
            </a:extLst>
          </p:cNvPr>
          <p:cNvSpPr>
            <a:spLocks noGrp="1"/>
          </p:cNvSpPr>
          <p:nvPr>
            <p:ph idx="1"/>
          </p:nvPr>
        </p:nvSpPr>
        <p:spPr/>
        <p:txBody>
          <a:bodyPr vert="horz" lIns="91440" tIns="45720" rIns="91440" bIns="45720" rtlCol="0" anchor="t">
            <a:normAutofit/>
          </a:bodyPr>
          <a:lstStyle/>
          <a:p>
            <a:pPr marL="0" indent="0" algn="just">
              <a:buNone/>
            </a:pPr>
            <a:r>
              <a:rPr lang="en-US" dirty="0">
                <a:ea typeface="+mn-lt"/>
                <a:cs typeface="+mn-lt"/>
              </a:rPr>
              <a:t>Flow analysis to analyze the overall DNS traffic (Not real-time)</a:t>
            </a:r>
            <a:endParaRPr lang="en-US" dirty="0"/>
          </a:p>
          <a:p>
            <a:pPr lvl="1" algn="just"/>
            <a:r>
              <a:rPr lang="en-US" dirty="0">
                <a:ea typeface="+mn-lt"/>
                <a:cs typeface="+mn-lt"/>
              </a:rPr>
              <a:t>Volume of DNS traffic (Average traffic be unusual and larger than 512 bytes for some IP addresses each also unusual DNS traffic to a particular domain)	</a:t>
            </a:r>
          </a:p>
          <a:p>
            <a:pPr lvl="1" algn="just"/>
            <a:r>
              <a:rPr lang="en-US" dirty="0">
                <a:ea typeface="+mn-lt"/>
                <a:cs typeface="+mn-lt"/>
              </a:rPr>
              <a:t>Volume of hostnames to the domain name</a:t>
            </a:r>
          </a:p>
          <a:p>
            <a:pPr lvl="1" algn="just"/>
            <a:r>
              <a:rPr lang="en-US" dirty="0">
                <a:ea typeface="+mn-lt"/>
                <a:cs typeface="+mn-lt"/>
              </a:rPr>
              <a:t>Longer time interval due to disguised server </a:t>
            </a:r>
          </a:p>
          <a:p>
            <a:pPr lvl="1" algn="just"/>
            <a:r>
              <a:rPr lang="en-US" dirty="0">
                <a:ea typeface="+mn-lt"/>
                <a:cs typeface="+mn-lt"/>
              </a:rPr>
              <a:t>Geographic location of DNS server </a:t>
            </a:r>
          </a:p>
          <a:p>
            <a:pPr lvl="1" algn="just"/>
            <a:r>
              <a:rPr lang="en-US" dirty="0">
                <a:ea typeface="+mn-lt"/>
                <a:cs typeface="+mn-lt"/>
              </a:rPr>
              <a:t>Isolated DNS queries (No other consequent traffic)</a:t>
            </a:r>
          </a:p>
          <a:p>
            <a:pPr lvl="1" algn="just"/>
            <a:r>
              <a:rPr lang="en-US" dirty="0">
                <a:ea typeface="+mn-lt"/>
                <a:cs typeface="+mn-lt"/>
              </a:rPr>
              <a:t>Volume of response type (other than successful)</a:t>
            </a:r>
          </a:p>
          <a:p>
            <a:pPr lvl="1" algn="just"/>
            <a:r>
              <a:rPr lang="en-US" dirty="0">
                <a:ea typeface="+mn-lt"/>
                <a:cs typeface="+mn-lt"/>
              </a:rPr>
              <a:t>DNS traffic visualization</a:t>
            </a:r>
          </a:p>
          <a:p>
            <a:pPr lvl="1"/>
            <a:endParaRPr lang="en-US" dirty="0"/>
          </a:p>
          <a:p>
            <a:pPr lvl="1"/>
            <a:endParaRPr lang="en-US" dirty="0"/>
          </a:p>
        </p:txBody>
      </p:sp>
      <p:sp>
        <p:nvSpPr>
          <p:cNvPr id="5" name="TextBox 4">
            <a:extLst>
              <a:ext uri="{FF2B5EF4-FFF2-40B4-BE49-F238E27FC236}">
                <a16:creationId xmlns:a16="http://schemas.microsoft.com/office/drawing/2014/main" id="{0FEE24E2-E73D-9BB9-52B8-5AB541D26105}"/>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2015033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B91F1C-04C2-3B1A-E103-D02AA3E697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AAD57B-63B1-54F7-057F-A7985E3CEEF8}"/>
              </a:ext>
            </a:extLst>
          </p:cNvPr>
          <p:cNvSpPr>
            <a:spLocks noGrp="1"/>
          </p:cNvSpPr>
          <p:nvPr>
            <p:ph type="title"/>
          </p:nvPr>
        </p:nvSpPr>
        <p:spPr>
          <a:xfrm>
            <a:off x="838200" y="365125"/>
            <a:ext cx="10515600" cy="465299"/>
          </a:xfrm>
        </p:spPr>
        <p:txBody>
          <a:bodyPr>
            <a:normAutofit fontScale="90000"/>
          </a:bodyPr>
          <a:lstStyle/>
          <a:p>
            <a:pPr algn="ctr"/>
            <a:r>
              <a:rPr lang="en-US" dirty="0"/>
              <a:t>Detection Mechanism of DNS Tunnel [1]</a:t>
            </a:r>
          </a:p>
        </p:txBody>
      </p:sp>
      <p:sp>
        <p:nvSpPr>
          <p:cNvPr id="6" name="Rectangle 5">
            <a:extLst>
              <a:ext uri="{FF2B5EF4-FFF2-40B4-BE49-F238E27FC236}">
                <a16:creationId xmlns:a16="http://schemas.microsoft.com/office/drawing/2014/main" id="{50F96B2D-2268-1DAB-4FF4-28C0AB840399}"/>
              </a:ext>
            </a:extLst>
          </p:cNvPr>
          <p:cNvSpPr/>
          <p:nvPr/>
        </p:nvSpPr>
        <p:spPr>
          <a:xfrm>
            <a:off x="3977148" y="1130710"/>
            <a:ext cx="4237703" cy="5159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DNS Tunnel Detection</a:t>
            </a:r>
          </a:p>
        </p:txBody>
      </p:sp>
      <p:cxnSp>
        <p:nvCxnSpPr>
          <p:cNvPr id="12" name="Straight Connector 11">
            <a:extLst>
              <a:ext uri="{FF2B5EF4-FFF2-40B4-BE49-F238E27FC236}">
                <a16:creationId xmlns:a16="http://schemas.microsoft.com/office/drawing/2014/main" id="{3C123BF3-0945-EADC-C041-E80B8E656900}"/>
              </a:ext>
            </a:extLst>
          </p:cNvPr>
          <p:cNvCxnSpPr>
            <a:cxnSpLocks/>
          </p:cNvCxnSpPr>
          <p:nvPr/>
        </p:nvCxnSpPr>
        <p:spPr>
          <a:xfrm>
            <a:off x="5978013" y="1553495"/>
            <a:ext cx="0" cy="42278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D190A51-4908-9269-FE8C-63C0D1039F28}"/>
              </a:ext>
            </a:extLst>
          </p:cNvPr>
          <p:cNvCxnSpPr/>
          <p:nvPr/>
        </p:nvCxnSpPr>
        <p:spPr>
          <a:xfrm>
            <a:off x="3264309" y="1976282"/>
            <a:ext cx="5869858"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a:extLst>
              <a:ext uri="{FF2B5EF4-FFF2-40B4-BE49-F238E27FC236}">
                <a16:creationId xmlns:a16="http://schemas.microsoft.com/office/drawing/2014/main" id="{A23741B8-CC92-ECA0-6BC2-B1B3EF7170FF}"/>
              </a:ext>
            </a:extLst>
          </p:cNvPr>
          <p:cNvSpPr/>
          <p:nvPr/>
        </p:nvSpPr>
        <p:spPr>
          <a:xfrm>
            <a:off x="1120877" y="2685843"/>
            <a:ext cx="2576052" cy="69070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Rule-Based</a:t>
            </a:r>
          </a:p>
        </p:txBody>
      </p:sp>
      <p:sp>
        <p:nvSpPr>
          <p:cNvPr id="17" name="Rectangle 16">
            <a:extLst>
              <a:ext uri="{FF2B5EF4-FFF2-40B4-BE49-F238E27FC236}">
                <a16:creationId xmlns:a16="http://schemas.microsoft.com/office/drawing/2014/main" id="{A8FB808C-8C54-526B-6381-01A0F00708C2}"/>
              </a:ext>
            </a:extLst>
          </p:cNvPr>
          <p:cNvSpPr/>
          <p:nvPr/>
        </p:nvSpPr>
        <p:spPr>
          <a:xfrm>
            <a:off x="8416413" y="2598491"/>
            <a:ext cx="2477729" cy="8305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Model-Based</a:t>
            </a:r>
          </a:p>
        </p:txBody>
      </p:sp>
      <p:sp>
        <p:nvSpPr>
          <p:cNvPr id="18" name="Rectangle 17">
            <a:extLst>
              <a:ext uri="{FF2B5EF4-FFF2-40B4-BE49-F238E27FC236}">
                <a16:creationId xmlns:a16="http://schemas.microsoft.com/office/drawing/2014/main" id="{B199024C-766E-7BBB-940A-3918E7EDB53E}"/>
              </a:ext>
            </a:extLst>
          </p:cNvPr>
          <p:cNvSpPr/>
          <p:nvPr/>
        </p:nvSpPr>
        <p:spPr>
          <a:xfrm>
            <a:off x="924232" y="3716594"/>
            <a:ext cx="1297858" cy="4719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Signature</a:t>
            </a:r>
          </a:p>
        </p:txBody>
      </p:sp>
      <p:sp>
        <p:nvSpPr>
          <p:cNvPr id="19" name="Rectangle 18">
            <a:extLst>
              <a:ext uri="{FF2B5EF4-FFF2-40B4-BE49-F238E27FC236}">
                <a16:creationId xmlns:a16="http://schemas.microsoft.com/office/drawing/2014/main" id="{73BAE92B-9490-45D5-3D79-AC439B78EBC5}"/>
              </a:ext>
            </a:extLst>
          </p:cNvPr>
          <p:cNvSpPr/>
          <p:nvPr/>
        </p:nvSpPr>
        <p:spPr>
          <a:xfrm>
            <a:off x="3018503" y="3716594"/>
            <a:ext cx="1907458" cy="47194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Threshold</a:t>
            </a:r>
          </a:p>
        </p:txBody>
      </p:sp>
      <p:sp>
        <p:nvSpPr>
          <p:cNvPr id="20" name="Rectangle 19">
            <a:extLst>
              <a:ext uri="{FF2B5EF4-FFF2-40B4-BE49-F238E27FC236}">
                <a16:creationId xmlns:a16="http://schemas.microsoft.com/office/drawing/2014/main" id="{2564CBCC-DFBE-0A47-5615-6A24A6963783}"/>
              </a:ext>
            </a:extLst>
          </p:cNvPr>
          <p:cNvSpPr/>
          <p:nvPr/>
        </p:nvSpPr>
        <p:spPr>
          <a:xfrm>
            <a:off x="6958781" y="3682418"/>
            <a:ext cx="2192594" cy="5801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Traditional</a:t>
            </a:r>
          </a:p>
        </p:txBody>
      </p:sp>
      <p:sp>
        <p:nvSpPr>
          <p:cNvPr id="21" name="Rectangle 20">
            <a:extLst>
              <a:ext uri="{FF2B5EF4-FFF2-40B4-BE49-F238E27FC236}">
                <a16:creationId xmlns:a16="http://schemas.microsoft.com/office/drawing/2014/main" id="{11D0CA72-F94E-8334-14C6-A921FDD42BD4}"/>
              </a:ext>
            </a:extLst>
          </p:cNvPr>
          <p:cNvSpPr/>
          <p:nvPr/>
        </p:nvSpPr>
        <p:spPr>
          <a:xfrm>
            <a:off x="9844548" y="3707571"/>
            <a:ext cx="1944329" cy="49832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Deep-Learning</a:t>
            </a:r>
          </a:p>
        </p:txBody>
      </p:sp>
      <p:sp>
        <p:nvSpPr>
          <p:cNvPr id="22" name="Oval 21">
            <a:extLst>
              <a:ext uri="{FF2B5EF4-FFF2-40B4-BE49-F238E27FC236}">
                <a16:creationId xmlns:a16="http://schemas.microsoft.com/office/drawing/2014/main" id="{3452A6FA-62B0-1292-576D-5680DC855C6F}"/>
              </a:ext>
            </a:extLst>
          </p:cNvPr>
          <p:cNvSpPr/>
          <p:nvPr/>
        </p:nvSpPr>
        <p:spPr>
          <a:xfrm>
            <a:off x="1907458" y="4572000"/>
            <a:ext cx="1661652" cy="123394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Payload</a:t>
            </a:r>
          </a:p>
        </p:txBody>
      </p:sp>
      <p:sp>
        <p:nvSpPr>
          <p:cNvPr id="23" name="Oval 22">
            <a:extLst>
              <a:ext uri="{FF2B5EF4-FFF2-40B4-BE49-F238E27FC236}">
                <a16:creationId xmlns:a16="http://schemas.microsoft.com/office/drawing/2014/main" id="{912D3B39-F61E-B3C5-1AE2-589FFCE4A44C}"/>
              </a:ext>
            </a:extLst>
          </p:cNvPr>
          <p:cNvSpPr/>
          <p:nvPr/>
        </p:nvSpPr>
        <p:spPr>
          <a:xfrm>
            <a:off x="4136922" y="4565777"/>
            <a:ext cx="1578078" cy="123394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Traffic</a:t>
            </a:r>
          </a:p>
        </p:txBody>
      </p:sp>
      <p:sp>
        <p:nvSpPr>
          <p:cNvPr id="24" name="Oval 23">
            <a:extLst>
              <a:ext uri="{FF2B5EF4-FFF2-40B4-BE49-F238E27FC236}">
                <a16:creationId xmlns:a16="http://schemas.microsoft.com/office/drawing/2014/main" id="{006AAA6B-4851-606F-0DA1-BF5D456E16DA}"/>
              </a:ext>
            </a:extLst>
          </p:cNvPr>
          <p:cNvSpPr/>
          <p:nvPr/>
        </p:nvSpPr>
        <p:spPr>
          <a:xfrm>
            <a:off x="6120581" y="4594093"/>
            <a:ext cx="2192594" cy="116512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Unsupervised</a:t>
            </a:r>
          </a:p>
        </p:txBody>
      </p:sp>
      <p:sp>
        <p:nvSpPr>
          <p:cNvPr id="25" name="Oval 24">
            <a:extLst>
              <a:ext uri="{FF2B5EF4-FFF2-40B4-BE49-F238E27FC236}">
                <a16:creationId xmlns:a16="http://schemas.microsoft.com/office/drawing/2014/main" id="{E71C8431-4F20-DE80-46C8-A48364F0ABD6}"/>
              </a:ext>
            </a:extLst>
          </p:cNvPr>
          <p:cNvSpPr/>
          <p:nvPr/>
        </p:nvSpPr>
        <p:spPr>
          <a:xfrm>
            <a:off x="8509818" y="4512898"/>
            <a:ext cx="2069692" cy="123394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Supervised</a:t>
            </a:r>
          </a:p>
        </p:txBody>
      </p:sp>
      <p:cxnSp>
        <p:nvCxnSpPr>
          <p:cNvPr id="27" name="Straight Connector 26">
            <a:extLst>
              <a:ext uri="{FF2B5EF4-FFF2-40B4-BE49-F238E27FC236}">
                <a16:creationId xmlns:a16="http://schemas.microsoft.com/office/drawing/2014/main" id="{0D67D130-BFDC-3C37-997E-319CB94EF131}"/>
              </a:ext>
            </a:extLst>
          </p:cNvPr>
          <p:cNvCxnSpPr/>
          <p:nvPr/>
        </p:nvCxnSpPr>
        <p:spPr>
          <a:xfrm>
            <a:off x="3264309" y="1976282"/>
            <a:ext cx="0" cy="709561"/>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B3EF0378-FCF2-09DF-B009-7691111CB900}"/>
              </a:ext>
            </a:extLst>
          </p:cNvPr>
          <p:cNvCxnSpPr/>
          <p:nvPr/>
        </p:nvCxnSpPr>
        <p:spPr>
          <a:xfrm>
            <a:off x="9144000" y="1976282"/>
            <a:ext cx="0" cy="622209"/>
          </a:xfrm>
          <a:prstGeom prst="line">
            <a:avLst/>
          </a:prstGeom>
        </p:spPr>
        <p:style>
          <a:lnRef idx="2">
            <a:schemeClr val="dk1"/>
          </a:lnRef>
          <a:fillRef idx="0">
            <a:schemeClr val="dk1"/>
          </a:fillRef>
          <a:effectRef idx="1">
            <a:schemeClr val="dk1"/>
          </a:effectRef>
          <a:fontRef idx="minor">
            <a:schemeClr val="tx1"/>
          </a:fontRef>
        </p:style>
      </p:cxnSp>
      <p:cxnSp>
        <p:nvCxnSpPr>
          <p:cNvPr id="33" name="Connector: Elbow 32">
            <a:extLst>
              <a:ext uri="{FF2B5EF4-FFF2-40B4-BE49-F238E27FC236}">
                <a16:creationId xmlns:a16="http://schemas.microsoft.com/office/drawing/2014/main" id="{753D8A2B-B33E-67DC-268C-19A607165EE4}"/>
              </a:ext>
            </a:extLst>
          </p:cNvPr>
          <p:cNvCxnSpPr>
            <a:cxnSpLocks/>
          </p:cNvCxnSpPr>
          <p:nvPr/>
        </p:nvCxnSpPr>
        <p:spPr>
          <a:xfrm rot="10800000" flipV="1">
            <a:off x="7590507" y="3031195"/>
            <a:ext cx="825909" cy="676375"/>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3FDC54E1-F9D5-4FF1-B808-D715584A7E93}"/>
              </a:ext>
            </a:extLst>
          </p:cNvPr>
          <p:cNvCxnSpPr/>
          <p:nvPr/>
        </p:nvCxnSpPr>
        <p:spPr>
          <a:xfrm>
            <a:off x="10432026" y="3429000"/>
            <a:ext cx="0" cy="254608"/>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Connector: Elbow 36">
            <a:extLst>
              <a:ext uri="{FF2B5EF4-FFF2-40B4-BE49-F238E27FC236}">
                <a16:creationId xmlns:a16="http://schemas.microsoft.com/office/drawing/2014/main" id="{FB7A02F8-CDD7-DA82-DEE5-6CE3E03A4C2E}"/>
              </a:ext>
            </a:extLst>
          </p:cNvPr>
          <p:cNvCxnSpPr/>
          <p:nvPr/>
        </p:nvCxnSpPr>
        <p:spPr>
          <a:xfrm rot="16200000" flipH="1">
            <a:off x="3679802" y="3030872"/>
            <a:ext cx="702849" cy="668594"/>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6A279D6C-FF71-7109-114C-A289CF3AD922}"/>
              </a:ext>
            </a:extLst>
          </p:cNvPr>
          <p:cNvCxnSpPr>
            <a:cxnSpLocks/>
          </p:cNvCxnSpPr>
          <p:nvPr/>
        </p:nvCxnSpPr>
        <p:spPr>
          <a:xfrm>
            <a:off x="1425677" y="3376550"/>
            <a:ext cx="0" cy="340044"/>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Connector: Elbow 41">
            <a:extLst>
              <a:ext uri="{FF2B5EF4-FFF2-40B4-BE49-F238E27FC236}">
                <a16:creationId xmlns:a16="http://schemas.microsoft.com/office/drawing/2014/main" id="{E4FAAE6C-0E45-9EAA-6F67-266F58F39D1C}"/>
              </a:ext>
            </a:extLst>
          </p:cNvPr>
          <p:cNvCxnSpPr>
            <a:endCxn id="22" idx="0"/>
          </p:cNvCxnSpPr>
          <p:nvPr/>
        </p:nvCxnSpPr>
        <p:spPr>
          <a:xfrm rot="5400000">
            <a:off x="2568677" y="4122173"/>
            <a:ext cx="619435" cy="280219"/>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44" name="Connector: Elbow 43">
            <a:extLst>
              <a:ext uri="{FF2B5EF4-FFF2-40B4-BE49-F238E27FC236}">
                <a16:creationId xmlns:a16="http://schemas.microsoft.com/office/drawing/2014/main" id="{2ABC936B-6A06-64F7-768F-C1CE18FE871F}"/>
              </a:ext>
            </a:extLst>
          </p:cNvPr>
          <p:cNvCxnSpPr>
            <a:cxnSpLocks/>
          </p:cNvCxnSpPr>
          <p:nvPr/>
        </p:nvCxnSpPr>
        <p:spPr>
          <a:xfrm rot="5400000">
            <a:off x="6651580" y="3979714"/>
            <a:ext cx="1101098" cy="897192"/>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BE9EB0BD-F4D4-E657-7F27-AD498A5B31C8}"/>
              </a:ext>
            </a:extLst>
          </p:cNvPr>
          <p:cNvCxnSpPr/>
          <p:nvPr/>
        </p:nvCxnSpPr>
        <p:spPr>
          <a:xfrm>
            <a:off x="4772333" y="4211723"/>
            <a:ext cx="15976" cy="385762"/>
          </a:xfrm>
          <a:prstGeom prst="line">
            <a:avLst/>
          </a:prstGeom>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BF15C92D-2D06-EDC3-0422-AC76F7C78354}"/>
              </a:ext>
            </a:extLst>
          </p:cNvPr>
          <p:cNvCxnSpPr/>
          <p:nvPr/>
        </p:nvCxnSpPr>
        <p:spPr>
          <a:xfrm>
            <a:off x="9035846" y="4262526"/>
            <a:ext cx="0" cy="386734"/>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84E016A1-E311-CE53-C471-B97E4E96C6B3}"/>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2561462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AAAFF-7AA7-1173-C3AB-84D199F8E6CB}"/>
              </a:ext>
            </a:extLst>
          </p:cNvPr>
          <p:cNvSpPr>
            <a:spLocks noGrp="1"/>
          </p:cNvSpPr>
          <p:nvPr>
            <p:ph type="title"/>
          </p:nvPr>
        </p:nvSpPr>
        <p:spPr/>
        <p:txBody>
          <a:bodyPr/>
          <a:lstStyle/>
          <a:p>
            <a:pPr algn="ctr"/>
            <a:r>
              <a:rPr lang="en-US" dirty="0"/>
              <a:t>Detection Mechanism of DNS Tunnel</a:t>
            </a:r>
          </a:p>
        </p:txBody>
      </p:sp>
      <p:sp>
        <p:nvSpPr>
          <p:cNvPr id="3" name="Content Placeholder 2">
            <a:extLst>
              <a:ext uri="{FF2B5EF4-FFF2-40B4-BE49-F238E27FC236}">
                <a16:creationId xmlns:a16="http://schemas.microsoft.com/office/drawing/2014/main" id="{8ACC147A-28FB-3E62-4C7F-684C9AD93DBF}"/>
              </a:ext>
            </a:extLst>
          </p:cNvPr>
          <p:cNvSpPr>
            <a:spLocks noGrp="1"/>
          </p:cNvSpPr>
          <p:nvPr>
            <p:ph idx="1"/>
          </p:nvPr>
        </p:nvSpPr>
        <p:spPr>
          <a:xfrm>
            <a:off x="864936" y="1676290"/>
            <a:ext cx="10488864" cy="4875055"/>
          </a:xfrm>
        </p:spPr>
        <p:txBody>
          <a:bodyPr vert="horz" lIns="91440" tIns="45720" rIns="91440" bIns="45720" rtlCol="0" anchor="t">
            <a:normAutofit/>
          </a:bodyPr>
          <a:lstStyle/>
          <a:p>
            <a:pPr marL="0" indent="0" algn="just">
              <a:buNone/>
            </a:pPr>
            <a:r>
              <a:rPr lang="en-US" dirty="0">
                <a:ea typeface="+mn-lt"/>
                <a:cs typeface="+mn-lt"/>
              </a:rPr>
              <a:t>Rule-Based detection (Setting manual preset rules to target specific features). Can be achieved by:</a:t>
            </a:r>
          </a:p>
          <a:p>
            <a:pPr marL="0" indent="0" algn="just">
              <a:buNone/>
            </a:pPr>
            <a:endParaRPr lang="en-US" dirty="0"/>
          </a:p>
          <a:p>
            <a:pPr lvl="1" algn="just"/>
            <a:r>
              <a:rPr lang="en-US" dirty="0">
                <a:ea typeface="+mn-lt"/>
                <a:cs typeface="+mn-lt"/>
              </a:rPr>
              <a:t>IDS or IPS solution </a:t>
            </a:r>
          </a:p>
          <a:p>
            <a:pPr lvl="1" algn="just"/>
            <a:r>
              <a:rPr lang="en-US" dirty="0">
                <a:ea typeface="+mn-lt"/>
                <a:cs typeface="+mn-lt"/>
              </a:rPr>
              <a:t>Big data search components (Splunk)</a:t>
            </a:r>
          </a:p>
          <a:p>
            <a:pPr lvl="1" algn="just"/>
            <a:r>
              <a:rPr lang="en-US" dirty="0">
                <a:ea typeface="+mn-lt"/>
                <a:cs typeface="+mn-lt"/>
              </a:rPr>
              <a:t>Firewalls (</a:t>
            </a:r>
            <a:r>
              <a:rPr lang="en-US" dirty="0" err="1">
                <a:ea typeface="+mn-lt"/>
                <a:cs typeface="+mn-lt"/>
              </a:rPr>
              <a:t>PaloAlto</a:t>
            </a:r>
            <a:r>
              <a:rPr lang="en-US" dirty="0">
                <a:ea typeface="+mn-lt"/>
                <a:cs typeface="+mn-lt"/>
              </a:rPr>
              <a:t>)</a:t>
            </a:r>
            <a:endParaRPr lang="en-US" dirty="0"/>
          </a:p>
          <a:p>
            <a:pPr marL="457200" lvl="1" indent="0">
              <a:buNone/>
            </a:pPr>
            <a:endParaRPr lang="en-US" dirty="0">
              <a:ea typeface="+mn-lt"/>
              <a:cs typeface="+mn-lt"/>
            </a:endParaRPr>
          </a:p>
          <a:p>
            <a:pPr marL="457200" lvl="1" indent="0">
              <a:buNone/>
            </a:pPr>
            <a:endParaRPr lang="en-US" dirty="0">
              <a:ea typeface="+mn-lt"/>
              <a:cs typeface="+mn-lt"/>
            </a:endParaRPr>
          </a:p>
          <a:p>
            <a:pPr lvl="1"/>
            <a:endParaRPr lang="en-US" dirty="0"/>
          </a:p>
          <a:p>
            <a:endParaRPr lang="en-US" dirty="0"/>
          </a:p>
        </p:txBody>
      </p:sp>
      <p:sp>
        <p:nvSpPr>
          <p:cNvPr id="5" name="TextBox 4">
            <a:extLst>
              <a:ext uri="{FF2B5EF4-FFF2-40B4-BE49-F238E27FC236}">
                <a16:creationId xmlns:a16="http://schemas.microsoft.com/office/drawing/2014/main" id="{9A81D762-D7E3-C7C5-575C-A8AB8ADDD8DB}"/>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1837532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AAAFF-7AA7-1173-C3AB-84D199F8E6CB}"/>
              </a:ext>
            </a:extLst>
          </p:cNvPr>
          <p:cNvSpPr>
            <a:spLocks noGrp="1"/>
          </p:cNvSpPr>
          <p:nvPr>
            <p:ph type="title"/>
          </p:nvPr>
        </p:nvSpPr>
        <p:spPr/>
        <p:txBody>
          <a:bodyPr/>
          <a:lstStyle/>
          <a:p>
            <a:pPr algn="ctr"/>
            <a:r>
              <a:rPr lang="en-US" dirty="0"/>
              <a:t>Detection Mechanism of DNS Tunnel (Cont.)</a:t>
            </a:r>
          </a:p>
        </p:txBody>
      </p:sp>
      <p:sp>
        <p:nvSpPr>
          <p:cNvPr id="3" name="Content Placeholder 2">
            <a:extLst>
              <a:ext uri="{FF2B5EF4-FFF2-40B4-BE49-F238E27FC236}">
                <a16:creationId xmlns:a16="http://schemas.microsoft.com/office/drawing/2014/main" id="{8ACC147A-28FB-3E62-4C7F-684C9AD93DBF}"/>
              </a:ext>
            </a:extLst>
          </p:cNvPr>
          <p:cNvSpPr>
            <a:spLocks noGrp="1"/>
          </p:cNvSpPr>
          <p:nvPr>
            <p:ph idx="1"/>
          </p:nvPr>
        </p:nvSpPr>
        <p:spPr>
          <a:xfrm>
            <a:off x="864936" y="1515869"/>
            <a:ext cx="10488864" cy="4808212"/>
          </a:xfrm>
        </p:spPr>
        <p:txBody>
          <a:bodyPr vert="horz" lIns="91440" tIns="45720" rIns="91440" bIns="45720" rtlCol="0" anchor="t">
            <a:normAutofit/>
          </a:bodyPr>
          <a:lstStyle/>
          <a:p>
            <a:pPr marL="514350" indent="-514350" algn="just">
              <a:buFont typeface="+mj-lt"/>
              <a:buAutoNum type="alphaUcPeriod"/>
            </a:pPr>
            <a:r>
              <a:rPr lang="en-US" dirty="0">
                <a:ea typeface="+mn-lt"/>
                <a:cs typeface="+mn-lt"/>
              </a:rPr>
              <a:t>Signature-Based methods (Rule-Based)</a:t>
            </a:r>
            <a:endParaRPr lang="en-US" dirty="0"/>
          </a:p>
          <a:p>
            <a:pPr lvl="1" algn="just"/>
            <a:r>
              <a:rPr lang="en-US" dirty="0">
                <a:ea typeface="+mn-lt"/>
                <a:cs typeface="+mn-lt"/>
              </a:rPr>
              <a:t>By deep packet inspection of DNS header and payload to find specific signature</a:t>
            </a:r>
          </a:p>
          <a:p>
            <a:pPr lvl="1" algn="just"/>
            <a:r>
              <a:rPr lang="en-US" dirty="0">
                <a:ea typeface="+mn-lt"/>
                <a:cs typeface="+mn-lt"/>
              </a:rPr>
              <a:t>Not fruitful for new pattern/signature and high resource consumption</a:t>
            </a:r>
          </a:p>
          <a:p>
            <a:pPr marL="514350" indent="-514350" algn="just">
              <a:buFont typeface="+mj-lt"/>
              <a:buAutoNum type="alphaUcPeriod" startAt="2"/>
            </a:pPr>
            <a:r>
              <a:rPr lang="en-US" dirty="0">
                <a:ea typeface="+mn-lt"/>
                <a:cs typeface="+mn-lt"/>
              </a:rPr>
              <a:t>Threshold-Based methods (Rule-Based)</a:t>
            </a:r>
          </a:p>
          <a:p>
            <a:pPr lvl="1" algn="just"/>
            <a:r>
              <a:rPr lang="en-US" dirty="0">
                <a:ea typeface="+mn-lt"/>
                <a:cs typeface="+mn-lt"/>
              </a:rPr>
              <a:t>Payload-based threshold quantitively analysis of several packets to find for domain related features like length, character frequency etc. Although difficult to implement but performance is good.</a:t>
            </a:r>
          </a:p>
          <a:p>
            <a:pPr marL="457200" lvl="1" indent="0" algn="just">
              <a:buNone/>
            </a:pPr>
            <a:endParaRPr lang="en-US" dirty="0">
              <a:ea typeface="+mn-lt"/>
              <a:cs typeface="+mn-lt"/>
            </a:endParaRPr>
          </a:p>
          <a:p>
            <a:pPr lvl="1" algn="just"/>
            <a:r>
              <a:rPr lang="en-US" dirty="0">
                <a:ea typeface="+mn-lt"/>
                <a:cs typeface="+mn-lt"/>
              </a:rPr>
              <a:t>Traffic-based threshold analysis focus on entire traffic-related features thus it can detect both known and unknown based on abnormal behaviors of DNS tunneling tools.</a:t>
            </a:r>
          </a:p>
          <a:p>
            <a:pPr marL="457200" lvl="1" indent="0">
              <a:buNone/>
            </a:pPr>
            <a:endParaRPr lang="en-US" dirty="0">
              <a:ea typeface="+mn-lt"/>
              <a:cs typeface="+mn-lt"/>
            </a:endParaRPr>
          </a:p>
          <a:p>
            <a:pPr marL="457200" lvl="1" indent="0">
              <a:buNone/>
            </a:pPr>
            <a:endParaRPr lang="en-US" dirty="0">
              <a:ea typeface="+mn-lt"/>
              <a:cs typeface="+mn-lt"/>
            </a:endParaRPr>
          </a:p>
          <a:p>
            <a:pPr lvl="1"/>
            <a:endParaRPr lang="en-US" dirty="0"/>
          </a:p>
          <a:p>
            <a:endParaRPr lang="en-US" dirty="0"/>
          </a:p>
        </p:txBody>
      </p:sp>
      <p:sp>
        <p:nvSpPr>
          <p:cNvPr id="5" name="TextBox 4">
            <a:extLst>
              <a:ext uri="{FF2B5EF4-FFF2-40B4-BE49-F238E27FC236}">
                <a16:creationId xmlns:a16="http://schemas.microsoft.com/office/drawing/2014/main" id="{9A81D762-D7E3-C7C5-575C-A8AB8ADDD8DB}"/>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2241588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2D3628-0C57-8492-0520-6C25E1C52F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ABA140-64F2-79A2-8288-6AD569253B7E}"/>
              </a:ext>
            </a:extLst>
          </p:cNvPr>
          <p:cNvSpPr>
            <a:spLocks noGrp="1"/>
          </p:cNvSpPr>
          <p:nvPr>
            <p:ph type="title"/>
          </p:nvPr>
        </p:nvSpPr>
        <p:spPr/>
        <p:txBody>
          <a:bodyPr/>
          <a:lstStyle/>
          <a:p>
            <a:pPr algn="ctr"/>
            <a:r>
              <a:rPr lang="en-US" dirty="0"/>
              <a:t>Detection Mechanism of DNS Tunnel (Cont.)</a:t>
            </a:r>
          </a:p>
        </p:txBody>
      </p:sp>
      <p:sp>
        <p:nvSpPr>
          <p:cNvPr id="3" name="Content Placeholder 2">
            <a:extLst>
              <a:ext uri="{FF2B5EF4-FFF2-40B4-BE49-F238E27FC236}">
                <a16:creationId xmlns:a16="http://schemas.microsoft.com/office/drawing/2014/main" id="{5440DBD9-BEC3-0372-B4EC-16CFB86CAE69}"/>
              </a:ext>
            </a:extLst>
          </p:cNvPr>
          <p:cNvSpPr>
            <a:spLocks noGrp="1"/>
          </p:cNvSpPr>
          <p:nvPr>
            <p:ph idx="1"/>
          </p:nvPr>
        </p:nvSpPr>
        <p:spPr/>
        <p:txBody>
          <a:bodyPr vert="horz" lIns="91440" tIns="45720" rIns="91440" bIns="45720" rtlCol="0" anchor="t">
            <a:normAutofit fontScale="92500" lnSpcReduction="10000"/>
          </a:bodyPr>
          <a:lstStyle/>
          <a:p>
            <a:pPr marL="0" indent="0" algn="just">
              <a:buNone/>
            </a:pPr>
            <a:r>
              <a:rPr lang="en-US" dirty="0">
                <a:ea typeface="+mn-lt"/>
                <a:cs typeface="+mn-lt"/>
              </a:rPr>
              <a:t>Model-Based detection (Built on the training of machine learning model)</a:t>
            </a:r>
            <a:endParaRPr lang="en-US" dirty="0"/>
          </a:p>
          <a:p>
            <a:pPr lvl="1" algn="just"/>
            <a:r>
              <a:rPr lang="en-US" dirty="0">
                <a:ea typeface="+mn-lt"/>
                <a:cs typeface="+mn-lt"/>
              </a:rPr>
              <a:t>Use different machine learning algorithms for both traditional and deep learning.</a:t>
            </a:r>
            <a:endParaRPr lang="en-US" dirty="0"/>
          </a:p>
          <a:p>
            <a:pPr marL="514350" indent="-514350" algn="just">
              <a:buFont typeface="+mj-lt"/>
              <a:buAutoNum type="alphaUcPeriod"/>
            </a:pPr>
            <a:r>
              <a:rPr lang="en-US" dirty="0">
                <a:ea typeface="+mn-lt"/>
                <a:cs typeface="+mn-lt"/>
              </a:rPr>
              <a:t>Traditional Machine Learning-Based methods ( Model-Based )</a:t>
            </a:r>
          </a:p>
          <a:p>
            <a:pPr marL="914400" lvl="1" indent="-457200" algn="just">
              <a:buFont typeface="+mj-lt"/>
              <a:buAutoNum type="alphaLcParenR"/>
            </a:pPr>
            <a:r>
              <a:rPr lang="en-US" dirty="0">
                <a:ea typeface="+mn-lt"/>
                <a:cs typeface="+mn-lt"/>
              </a:rPr>
              <a:t>Unsupervised Learning [1]: In DNS tunnel detection, the most popular K-means algorithm has a low true-positive rate; however, for data leak activity, the logistic regression algorithm with statistical feature subdomains is used, which has higher high-level accuracy. </a:t>
            </a:r>
          </a:p>
          <a:p>
            <a:pPr marL="457200" lvl="1" indent="0" algn="just">
              <a:buNone/>
            </a:pPr>
            <a:endParaRPr lang="en-US" dirty="0">
              <a:ea typeface="+mn-lt"/>
              <a:cs typeface="+mn-lt"/>
            </a:endParaRPr>
          </a:p>
          <a:p>
            <a:pPr marL="457200" lvl="1" indent="0" algn="just">
              <a:buNone/>
            </a:pPr>
            <a:r>
              <a:rPr lang="en-US" dirty="0">
                <a:ea typeface="+mn-lt"/>
                <a:cs typeface="+mn-lt"/>
              </a:rPr>
              <a:t>	The k-means model performed poorly when random starting points were used, 	suggesting that it might not be helpful for identifying odd samples. The small 	and somewhat unbalanced dataset generated by just four clients may be the 	reason for this, as it may lack sufficient details to accurately identify malicious 	DNS traffic.</a:t>
            </a:r>
          </a:p>
          <a:p>
            <a:pPr marL="457200" lvl="1" indent="0" algn="just">
              <a:buNone/>
            </a:pPr>
            <a:endParaRPr lang="en-US" dirty="0">
              <a:ea typeface="+mn-lt"/>
              <a:cs typeface="+mn-lt"/>
            </a:endParaRPr>
          </a:p>
          <a:p>
            <a:pPr marL="457200" lvl="1" indent="0">
              <a:buNone/>
            </a:pPr>
            <a:endParaRPr lang="en-US" dirty="0"/>
          </a:p>
          <a:p>
            <a:endParaRPr lang="en-US" dirty="0"/>
          </a:p>
        </p:txBody>
      </p:sp>
      <p:sp>
        <p:nvSpPr>
          <p:cNvPr id="5" name="TextBox 4">
            <a:extLst>
              <a:ext uri="{FF2B5EF4-FFF2-40B4-BE49-F238E27FC236}">
                <a16:creationId xmlns:a16="http://schemas.microsoft.com/office/drawing/2014/main" id="{87F56B07-3116-93EB-9A44-2C1827887B8D}"/>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65056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EAACA-4E15-24A1-E8B7-3EE11957C9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4571AF-1C1C-52B6-62CA-B3D54A6BB0B8}"/>
              </a:ext>
            </a:extLst>
          </p:cNvPr>
          <p:cNvSpPr>
            <a:spLocks noGrp="1"/>
          </p:cNvSpPr>
          <p:nvPr>
            <p:ph type="title"/>
          </p:nvPr>
        </p:nvSpPr>
        <p:spPr/>
        <p:txBody>
          <a:bodyPr/>
          <a:lstStyle/>
          <a:p>
            <a:pPr algn="ctr"/>
            <a:r>
              <a:rPr lang="en-US" dirty="0"/>
              <a:t>Detection Mechanism of DNS Tunnel (Cont.)</a:t>
            </a:r>
          </a:p>
        </p:txBody>
      </p:sp>
      <p:sp>
        <p:nvSpPr>
          <p:cNvPr id="3" name="Content Placeholder 2">
            <a:extLst>
              <a:ext uri="{FF2B5EF4-FFF2-40B4-BE49-F238E27FC236}">
                <a16:creationId xmlns:a16="http://schemas.microsoft.com/office/drawing/2014/main" id="{49EA8061-CE51-0A8E-1CF9-F3F86D9BD63D}"/>
              </a:ext>
            </a:extLst>
          </p:cNvPr>
          <p:cNvSpPr>
            <a:spLocks noGrp="1"/>
          </p:cNvSpPr>
          <p:nvPr>
            <p:ph idx="1"/>
          </p:nvPr>
        </p:nvSpPr>
        <p:spPr/>
        <p:txBody>
          <a:bodyPr vert="horz" lIns="91440" tIns="45720" rIns="91440" bIns="45720" rtlCol="0" anchor="t">
            <a:normAutofit/>
          </a:bodyPr>
          <a:lstStyle/>
          <a:p>
            <a:pPr marL="457200" lvl="1" indent="0" algn="just">
              <a:buNone/>
            </a:pPr>
            <a:endParaRPr lang="en-US" dirty="0">
              <a:ea typeface="+mn-lt"/>
              <a:cs typeface="+mn-lt"/>
            </a:endParaRPr>
          </a:p>
          <a:p>
            <a:pPr marL="914400" lvl="1" indent="-457200" algn="just">
              <a:buFont typeface="+mj-lt"/>
              <a:buAutoNum type="alphaLcParenR" startAt="2"/>
            </a:pPr>
            <a:r>
              <a:rPr lang="en-US" dirty="0">
                <a:ea typeface="+mn-lt"/>
                <a:cs typeface="+mn-lt"/>
              </a:rPr>
              <a:t>Supervised Learning[1]: The most popular algorithm is the support vector machine (SVM) for DNS tunnel detection. The SVM algorithm is better than Bayes, logistic regression, decision trees, and other algorithms in performance. </a:t>
            </a:r>
          </a:p>
          <a:p>
            <a:pPr marL="457200" lvl="1" indent="0" algn="just">
              <a:buNone/>
            </a:pPr>
            <a:endParaRPr lang="en-US" dirty="0">
              <a:ea typeface="+mn-lt"/>
              <a:cs typeface="+mn-lt"/>
            </a:endParaRPr>
          </a:p>
          <a:p>
            <a:pPr marL="457200" lvl="1" indent="0" algn="just">
              <a:buNone/>
            </a:pPr>
            <a:r>
              <a:rPr lang="en-US" dirty="0">
                <a:ea typeface="+mn-lt"/>
                <a:cs typeface="+mn-lt"/>
              </a:rPr>
              <a:t>	Additionally, the linear SVM is not as effective as the SVM based on 	kernel functions. While k-means is commonly utilized in unsupervised 	learning, it is less effective than unsupervised SVM in a mobile network 	setting.</a:t>
            </a:r>
          </a:p>
          <a:p>
            <a:pPr marL="457200" lvl="1" indent="0">
              <a:buNone/>
            </a:pPr>
            <a:endParaRPr lang="en-US" dirty="0"/>
          </a:p>
          <a:p>
            <a:endParaRPr lang="en-US" dirty="0"/>
          </a:p>
        </p:txBody>
      </p:sp>
      <p:sp>
        <p:nvSpPr>
          <p:cNvPr id="5" name="TextBox 4">
            <a:extLst>
              <a:ext uri="{FF2B5EF4-FFF2-40B4-BE49-F238E27FC236}">
                <a16:creationId xmlns:a16="http://schemas.microsoft.com/office/drawing/2014/main" id="{3A596941-AE03-023D-C387-4FB9FCC46490}"/>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3884433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53DC-42A0-E5F6-2324-88979DE8331D}"/>
              </a:ext>
            </a:extLst>
          </p:cNvPr>
          <p:cNvSpPr>
            <a:spLocks noGrp="1"/>
          </p:cNvSpPr>
          <p:nvPr>
            <p:ph type="title"/>
          </p:nvPr>
        </p:nvSpPr>
        <p:spPr/>
        <p:txBody>
          <a:bodyPr/>
          <a:lstStyle/>
          <a:p>
            <a:pPr algn="ctr"/>
            <a:r>
              <a:rPr lang="en-US" dirty="0"/>
              <a:t>DNS</a:t>
            </a:r>
          </a:p>
        </p:txBody>
      </p:sp>
      <p:sp>
        <p:nvSpPr>
          <p:cNvPr id="3" name="Content Placeholder 2">
            <a:extLst>
              <a:ext uri="{FF2B5EF4-FFF2-40B4-BE49-F238E27FC236}">
                <a16:creationId xmlns:a16="http://schemas.microsoft.com/office/drawing/2014/main" id="{1A169701-7219-7209-CB86-E392A56CE0E2}"/>
              </a:ext>
            </a:extLst>
          </p:cNvPr>
          <p:cNvSpPr>
            <a:spLocks noGrp="1"/>
          </p:cNvSpPr>
          <p:nvPr>
            <p:ph idx="1"/>
          </p:nvPr>
        </p:nvSpPr>
        <p:spPr/>
        <p:txBody>
          <a:bodyPr vert="horz" lIns="91440" tIns="45720" rIns="91440" bIns="45720" rtlCol="0" anchor="t">
            <a:normAutofit/>
          </a:bodyPr>
          <a:lstStyle/>
          <a:p>
            <a:pPr algn="just"/>
            <a:r>
              <a:rPr lang="en-US" dirty="0">
                <a:solidFill>
                  <a:srgbClr val="000000"/>
                </a:solidFill>
                <a:ea typeface="+mn-lt"/>
                <a:cs typeface="+mn-lt"/>
              </a:rPr>
              <a:t>Domain Name System (DNS) translates human readable hostname with IP address</a:t>
            </a:r>
          </a:p>
          <a:p>
            <a:pPr algn="just"/>
            <a:r>
              <a:rPr lang="en-US" dirty="0">
                <a:solidFill>
                  <a:srgbClr val="000000"/>
                </a:solidFill>
              </a:rPr>
              <a:t>Described in RFC1034 and RFC1035</a:t>
            </a:r>
          </a:p>
        </p:txBody>
      </p:sp>
      <p:pic>
        <p:nvPicPr>
          <p:cNvPr id="4" name="Picture 3" descr="A black and white computer screen&#10;&#10;Description automatically generated">
            <a:extLst>
              <a:ext uri="{FF2B5EF4-FFF2-40B4-BE49-F238E27FC236}">
                <a16:creationId xmlns:a16="http://schemas.microsoft.com/office/drawing/2014/main" id="{CCD4CBAE-4E6E-F9F3-F935-BEA3E5EA9E99}"/>
              </a:ext>
            </a:extLst>
          </p:cNvPr>
          <p:cNvPicPr>
            <a:picLocks noChangeAspect="1"/>
          </p:cNvPicPr>
          <p:nvPr/>
        </p:nvPicPr>
        <p:blipFill>
          <a:blip r:embed="rId3"/>
          <a:stretch>
            <a:fillRect/>
          </a:stretch>
        </p:blipFill>
        <p:spPr>
          <a:xfrm>
            <a:off x="2874047" y="4083077"/>
            <a:ext cx="864516" cy="732457"/>
          </a:xfrm>
          <a:prstGeom prst="rect">
            <a:avLst/>
          </a:prstGeom>
        </p:spPr>
      </p:pic>
      <p:pic>
        <p:nvPicPr>
          <p:cNvPr id="5" name="Picture 4" descr="A green outline of a computer server&#10;&#10;Description automatically generated">
            <a:extLst>
              <a:ext uri="{FF2B5EF4-FFF2-40B4-BE49-F238E27FC236}">
                <a16:creationId xmlns:a16="http://schemas.microsoft.com/office/drawing/2014/main" id="{E11C95A0-7100-F878-84A6-6671F7EA6F77}"/>
              </a:ext>
            </a:extLst>
          </p:cNvPr>
          <p:cNvPicPr>
            <a:picLocks noChangeAspect="1"/>
          </p:cNvPicPr>
          <p:nvPr/>
        </p:nvPicPr>
        <p:blipFill>
          <a:blip r:embed="rId4"/>
          <a:stretch>
            <a:fillRect/>
          </a:stretch>
        </p:blipFill>
        <p:spPr>
          <a:xfrm>
            <a:off x="7442495" y="4037953"/>
            <a:ext cx="677890" cy="783957"/>
          </a:xfrm>
          <a:prstGeom prst="rect">
            <a:avLst/>
          </a:prstGeom>
        </p:spPr>
      </p:pic>
      <p:cxnSp>
        <p:nvCxnSpPr>
          <p:cNvPr id="8" name="Straight Arrow Connector 7">
            <a:extLst>
              <a:ext uri="{FF2B5EF4-FFF2-40B4-BE49-F238E27FC236}">
                <a16:creationId xmlns:a16="http://schemas.microsoft.com/office/drawing/2014/main" id="{51AEC3FB-B165-4A3F-AD7E-C47C98A79933}"/>
              </a:ext>
            </a:extLst>
          </p:cNvPr>
          <p:cNvCxnSpPr/>
          <p:nvPr/>
        </p:nvCxnSpPr>
        <p:spPr>
          <a:xfrm>
            <a:off x="3718144" y="4370539"/>
            <a:ext cx="3722315" cy="626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221DCE05-E74E-711A-D430-D28216FDE5EF}"/>
              </a:ext>
            </a:extLst>
          </p:cNvPr>
          <p:cNvCxnSpPr/>
          <p:nvPr/>
        </p:nvCxnSpPr>
        <p:spPr>
          <a:xfrm flipH="1" flipV="1">
            <a:off x="3731582" y="4624061"/>
            <a:ext cx="3699352" cy="2505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52F7B231-6251-B996-92E3-8D161704C374}"/>
              </a:ext>
            </a:extLst>
          </p:cNvPr>
          <p:cNvSpPr txBox="1"/>
          <p:nvPr/>
        </p:nvSpPr>
        <p:spPr>
          <a:xfrm>
            <a:off x="2929212" y="4934234"/>
            <a:ext cx="955518" cy="3759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Client</a:t>
            </a:r>
          </a:p>
        </p:txBody>
      </p:sp>
      <p:sp>
        <p:nvSpPr>
          <p:cNvPr id="14" name="TextBox 13">
            <a:extLst>
              <a:ext uri="{FF2B5EF4-FFF2-40B4-BE49-F238E27FC236}">
                <a16:creationId xmlns:a16="http://schemas.microsoft.com/office/drawing/2014/main" id="{6DD1519A-80AB-F2B7-1E43-2AAE30C6BE7D}"/>
              </a:ext>
            </a:extLst>
          </p:cNvPr>
          <p:cNvSpPr txBox="1"/>
          <p:nvPr/>
        </p:nvSpPr>
        <p:spPr>
          <a:xfrm>
            <a:off x="7282007" y="4934234"/>
            <a:ext cx="157138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Local DNS</a:t>
            </a:r>
          </a:p>
        </p:txBody>
      </p:sp>
      <p:sp>
        <p:nvSpPr>
          <p:cNvPr id="15" name="TextBox 14">
            <a:extLst>
              <a:ext uri="{FF2B5EF4-FFF2-40B4-BE49-F238E27FC236}">
                <a16:creationId xmlns:a16="http://schemas.microsoft.com/office/drawing/2014/main" id="{029F6657-6C62-3FEA-9200-9A908A59845F}"/>
              </a:ext>
            </a:extLst>
          </p:cNvPr>
          <p:cNvSpPr txBox="1"/>
          <p:nvPr/>
        </p:nvSpPr>
        <p:spPr>
          <a:xfrm>
            <a:off x="4557595" y="3994781"/>
            <a:ext cx="165488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www.xyz.com</a:t>
            </a:r>
          </a:p>
        </p:txBody>
      </p:sp>
      <p:sp>
        <p:nvSpPr>
          <p:cNvPr id="16" name="TextBox 15">
            <a:extLst>
              <a:ext uri="{FF2B5EF4-FFF2-40B4-BE49-F238E27FC236}">
                <a16:creationId xmlns:a16="http://schemas.microsoft.com/office/drawing/2014/main" id="{7F1BCD7A-A444-6174-4E45-37FC3DDDA53A}"/>
              </a:ext>
            </a:extLst>
          </p:cNvPr>
          <p:cNvSpPr txBox="1"/>
          <p:nvPr/>
        </p:nvSpPr>
        <p:spPr>
          <a:xfrm>
            <a:off x="5037758" y="4641960"/>
            <a:ext cx="128954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1.2.3.4</a:t>
            </a:r>
          </a:p>
        </p:txBody>
      </p:sp>
    </p:spTree>
    <p:extLst>
      <p:ext uri="{BB962C8B-B14F-4D97-AF65-F5344CB8AC3E}">
        <p14:creationId xmlns:p14="http://schemas.microsoft.com/office/powerpoint/2010/main" val="3510875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AAAFF-7AA7-1173-C3AB-84D199F8E6CB}"/>
              </a:ext>
            </a:extLst>
          </p:cNvPr>
          <p:cNvSpPr>
            <a:spLocks noGrp="1"/>
          </p:cNvSpPr>
          <p:nvPr>
            <p:ph type="title"/>
          </p:nvPr>
        </p:nvSpPr>
        <p:spPr/>
        <p:txBody>
          <a:bodyPr/>
          <a:lstStyle/>
          <a:p>
            <a:pPr algn="ctr"/>
            <a:r>
              <a:rPr lang="en-US" dirty="0"/>
              <a:t>Detection Mechanism of DNS Tunnel (Cont.)</a:t>
            </a:r>
          </a:p>
        </p:txBody>
      </p:sp>
      <p:sp>
        <p:nvSpPr>
          <p:cNvPr id="3" name="Content Placeholder 2">
            <a:extLst>
              <a:ext uri="{FF2B5EF4-FFF2-40B4-BE49-F238E27FC236}">
                <a16:creationId xmlns:a16="http://schemas.microsoft.com/office/drawing/2014/main" id="{8ACC147A-28FB-3E62-4C7F-684C9AD93DBF}"/>
              </a:ext>
            </a:extLst>
          </p:cNvPr>
          <p:cNvSpPr>
            <a:spLocks noGrp="1"/>
          </p:cNvSpPr>
          <p:nvPr>
            <p:ph idx="1"/>
          </p:nvPr>
        </p:nvSpPr>
        <p:spPr/>
        <p:txBody>
          <a:bodyPr vert="horz" lIns="91440" tIns="45720" rIns="91440" bIns="45720" rtlCol="0" anchor="t">
            <a:normAutofit/>
          </a:bodyPr>
          <a:lstStyle/>
          <a:p>
            <a:pPr marL="0" indent="0" algn="just">
              <a:buNone/>
            </a:pPr>
            <a:r>
              <a:rPr lang="en-US" dirty="0">
                <a:ea typeface="+mn-lt"/>
                <a:cs typeface="+mn-lt"/>
              </a:rPr>
              <a:t>Model-Based detection by Deep Learning-Based Detection methods (Less used though)</a:t>
            </a:r>
            <a:endParaRPr lang="en-US" dirty="0"/>
          </a:p>
          <a:p>
            <a:pPr lvl="1" algn="just"/>
            <a:r>
              <a:rPr lang="en-US" dirty="0">
                <a:ea typeface="+mn-lt"/>
                <a:cs typeface="+mn-lt"/>
              </a:rPr>
              <a:t>Mostly supervised learning</a:t>
            </a:r>
          </a:p>
          <a:p>
            <a:pPr lvl="1" algn="just"/>
            <a:r>
              <a:rPr lang="en-US" dirty="0">
                <a:ea typeface="+mn-lt"/>
                <a:cs typeface="+mn-lt"/>
              </a:rPr>
              <a:t>The convolutional neural network (CNN) is the most popular deep learning algorithm for DNS tunnel detection.</a:t>
            </a:r>
          </a:p>
          <a:p>
            <a:pPr marL="457200" lvl="1" indent="0" algn="just">
              <a:buNone/>
            </a:pPr>
            <a:endParaRPr lang="en-US" dirty="0">
              <a:ea typeface="+mn-lt"/>
              <a:cs typeface="+mn-lt"/>
            </a:endParaRPr>
          </a:p>
          <a:p>
            <a:pPr lvl="1" algn="just"/>
            <a:r>
              <a:rPr lang="en-US" dirty="0">
                <a:ea typeface="+mn-lt"/>
                <a:cs typeface="+mn-lt"/>
              </a:rPr>
              <a:t>It can use sequential and structural information to extract features automatically to analyze the whole data to find any anomaly in DNS.</a:t>
            </a:r>
          </a:p>
          <a:p>
            <a:pPr marL="457200" lvl="1" indent="0" algn="just">
              <a:buNone/>
            </a:pPr>
            <a:endParaRPr lang="en-US" dirty="0">
              <a:ea typeface="+mn-lt"/>
              <a:cs typeface="+mn-lt"/>
            </a:endParaRPr>
          </a:p>
          <a:p>
            <a:pPr lvl="1" algn="just"/>
            <a:r>
              <a:rPr lang="en-US" dirty="0">
                <a:ea typeface="+mn-lt"/>
                <a:cs typeface="+mn-lt"/>
              </a:rPr>
              <a:t>It is not commonly used as it needs costly hardware and large data sets to train the model.</a:t>
            </a:r>
          </a:p>
          <a:p>
            <a:pPr lvl="1" algn="just"/>
            <a:endParaRPr lang="en-US" dirty="0">
              <a:ea typeface="+mn-lt"/>
              <a:cs typeface="+mn-lt"/>
            </a:endParaRPr>
          </a:p>
          <a:p>
            <a:endParaRPr lang="en-US" dirty="0">
              <a:ea typeface="+mn-lt"/>
              <a:cs typeface="+mn-lt"/>
            </a:endParaRPr>
          </a:p>
          <a:p>
            <a:endParaRPr lang="en-US" dirty="0"/>
          </a:p>
        </p:txBody>
      </p:sp>
      <p:sp>
        <p:nvSpPr>
          <p:cNvPr id="5" name="TextBox 4">
            <a:extLst>
              <a:ext uri="{FF2B5EF4-FFF2-40B4-BE49-F238E27FC236}">
                <a16:creationId xmlns:a16="http://schemas.microsoft.com/office/drawing/2014/main" id="{22160641-C83B-29B8-AC8C-2246311B1101}"/>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1491106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6B8BB-7359-327E-C8AD-AC82084B0D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4B73D6-ADD5-C89B-260F-35E0D7246CED}"/>
              </a:ext>
            </a:extLst>
          </p:cNvPr>
          <p:cNvSpPr>
            <a:spLocks noGrp="1"/>
          </p:cNvSpPr>
          <p:nvPr>
            <p:ph type="title"/>
          </p:nvPr>
        </p:nvSpPr>
        <p:spPr/>
        <p:txBody>
          <a:bodyPr/>
          <a:lstStyle/>
          <a:p>
            <a:pPr algn="ctr"/>
            <a:r>
              <a:rPr lang="en-US" dirty="0"/>
              <a:t>Additive measure for DNS Tunnel Detection</a:t>
            </a:r>
          </a:p>
        </p:txBody>
      </p:sp>
      <p:sp>
        <p:nvSpPr>
          <p:cNvPr id="3" name="Content Placeholder 2">
            <a:extLst>
              <a:ext uri="{FF2B5EF4-FFF2-40B4-BE49-F238E27FC236}">
                <a16:creationId xmlns:a16="http://schemas.microsoft.com/office/drawing/2014/main" id="{D0161399-718C-D67D-CB72-B23BE2B4479A}"/>
              </a:ext>
            </a:extLst>
          </p:cNvPr>
          <p:cNvSpPr>
            <a:spLocks noGrp="1"/>
          </p:cNvSpPr>
          <p:nvPr>
            <p:ph idx="1"/>
          </p:nvPr>
        </p:nvSpPr>
        <p:spPr/>
        <p:txBody>
          <a:bodyPr vert="horz" lIns="91440" tIns="45720" rIns="91440" bIns="45720" rtlCol="0" anchor="t">
            <a:normAutofit fontScale="92500" lnSpcReduction="10000"/>
          </a:bodyPr>
          <a:lstStyle/>
          <a:p>
            <a:pPr marL="0" indent="0" algn="just">
              <a:buNone/>
            </a:pPr>
            <a:r>
              <a:rPr lang="en-US" dirty="0"/>
              <a:t>More steps can be taken to consider the following two aspects in addition to DNS tunnel detection</a:t>
            </a:r>
            <a:endParaRPr lang="en-US" dirty="0">
              <a:ea typeface="+mn-lt"/>
              <a:cs typeface="+mn-lt"/>
            </a:endParaRPr>
          </a:p>
          <a:p>
            <a:pPr marL="514350" indent="-514350" algn="just">
              <a:buAutoNum type="alphaUcPeriod"/>
            </a:pPr>
            <a:r>
              <a:rPr lang="en-US" dirty="0"/>
              <a:t>Importance of detecting heartbeat traffic in DNS tunnels</a:t>
            </a:r>
            <a:endParaRPr lang="en-US" dirty="0">
              <a:ea typeface="+mn-lt"/>
              <a:cs typeface="+mn-lt"/>
            </a:endParaRPr>
          </a:p>
          <a:p>
            <a:pPr lvl="1" algn="just"/>
            <a:r>
              <a:rPr lang="en-US" dirty="0">
                <a:ea typeface="+mn-lt"/>
                <a:cs typeface="+mn-lt"/>
              </a:rPr>
              <a:t>Properly detecting the heartbeat traffic in DNS tunnels can save the system before any malicious activities take place.</a:t>
            </a:r>
          </a:p>
          <a:p>
            <a:pPr lvl="1" algn="just"/>
            <a:r>
              <a:rPr lang="en-US" dirty="0">
                <a:ea typeface="+mn-lt"/>
                <a:cs typeface="+mn-lt"/>
              </a:rPr>
              <a:t>It also improves the performance of DNS tunnel detection by early determining the inactive DNS tunnel.</a:t>
            </a:r>
          </a:p>
          <a:p>
            <a:pPr marL="514350" indent="-514350" algn="just">
              <a:buAutoNum type="alphaUcPeriod"/>
            </a:pPr>
            <a:r>
              <a:rPr lang="en-US" dirty="0">
                <a:ea typeface="+mn-lt"/>
                <a:cs typeface="+mn-lt"/>
              </a:rPr>
              <a:t>All protocols that use encapsulation in DNS tunnels</a:t>
            </a:r>
          </a:p>
          <a:p>
            <a:pPr lvl="1" algn="just"/>
            <a:r>
              <a:rPr lang="en-US" dirty="0"/>
              <a:t>If protocols such as FTP, HTTP, SMTP, SSH, etc., are encapsulated in the DNS tunnel, it will make detection more difficult</a:t>
            </a:r>
            <a:r>
              <a:rPr lang="en-US" dirty="0">
                <a:ea typeface="+mn-lt"/>
                <a:cs typeface="+mn-lt"/>
              </a:rPr>
              <a:t>.</a:t>
            </a:r>
          </a:p>
          <a:p>
            <a:pPr lvl="1" algn="just"/>
            <a:r>
              <a:rPr lang="en-US" dirty="0"/>
              <a:t>Further research is needed to address the challenges of detecting DNS tunnels that use encapsulation</a:t>
            </a:r>
            <a:r>
              <a:rPr lang="en-US" dirty="0">
                <a:ea typeface="+mn-lt"/>
                <a:cs typeface="+mn-lt"/>
              </a:rPr>
              <a:t>.</a:t>
            </a:r>
          </a:p>
          <a:p>
            <a:pPr lvl="1"/>
            <a:endParaRPr lang="en-US" dirty="0">
              <a:ea typeface="+mn-lt"/>
              <a:cs typeface="+mn-lt"/>
            </a:endParaRPr>
          </a:p>
          <a:p>
            <a:endParaRPr lang="en-US" dirty="0">
              <a:ea typeface="+mn-lt"/>
              <a:cs typeface="+mn-lt"/>
            </a:endParaRPr>
          </a:p>
          <a:p>
            <a:endParaRPr lang="en-US" dirty="0"/>
          </a:p>
        </p:txBody>
      </p:sp>
      <p:sp>
        <p:nvSpPr>
          <p:cNvPr id="5" name="TextBox 4">
            <a:extLst>
              <a:ext uri="{FF2B5EF4-FFF2-40B4-BE49-F238E27FC236}">
                <a16:creationId xmlns:a16="http://schemas.microsoft.com/office/drawing/2014/main" id="{B65EB4C0-F63D-ABB7-8BDC-E3EFC2BB6752}"/>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397705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54EE8-C4A8-E34C-3187-94CC5DD018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462FFF-0A0B-ADC3-9D40-BC60F6D70C59}"/>
              </a:ext>
            </a:extLst>
          </p:cNvPr>
          <p:cNvSpPr>
            <a:spLocks noGrp="1"/>
          </p:cNvSpPr>
          <p:nvPr>
            <p:ph type="title"/>
          </p:nvPr>
        </p:nvSpPr>
        <p:spPr/>
        <p:txBody>
          <a:bodyPr/>
          <a:lstStyle/>
          <a:p>
            <a:pPr algn="ctr"/>
            <a:r>
              <a:rPr lang="en-US" dirty="0"/>
              <a:t>Challenges of DNS Tunnel Detection</a:t>
            </a:r>
          </a:p>
        </p:txBody>
      </p:sp>
      <p:sp>
        <p:nvSpPr>
          <p:cNvPr id="3" name="Content Placeholder 2">
            <a:extLst>
              <a:ext uri="{FF2B5EF4-FFF2-40B4-BE49-F238E27FC236}">
                <a16:creationId xmlns:a16="http://schemas.microsoft.com/office/drawing/2014/main" id="{23A19853-2D0C-E02B-9F12-395932EFF1FA}"/>
              </a:ext>
            </a:extLst>
          </p:cNvPr>
          <p:cNvSpPr>
            <a:spLocks noGrp="1"/>
          </p:cNvSpPr>
          <p:nvPr>
            <p:ph idx="1"/>
          </p:nvPr>
        </p:nvSpPr>
        <p:spPr/>
        <p:txBody>
          <a:bodyPr vert="horz" lIns="91440" tIns="45720" rIns="91440" bIns="45720" rtlCol="0" anchor="t">
            <a:normAutofit/>
          </a:bodyPr>
          <a:lstStyle/>
          <a:p>
            <a:pPr marL="0" indent="0" algn="just">
              <a:buNone/>
            </a:pPr>
            <a:r>
              <a:rPr lang="en-US" dirty="0"/>
              <a:t>DNS over TLS (DoT) and DNS over HTTPS (</a:t>
            </a:r>
            <a:r>
              <a:rPr lang="en-US" dirty="0" err="1"/>
              <a:t>DoH</a:t>
            </a:r>
            <a:r>
              <a:rPr lang="en-US" dirty="0"/>
              <a:t>) are making DNS tunnel detection more difficult:</a:t>
            </a:r>
            <a:endParaRPr lang="en-US" dirty="0">
              <a:ea typeface="+mn-lt"/>
              <a:cs typeface="+mn-lt"/>
            </a:endParaRPr>
          </a:p>
          <a:p>
            <a:pPr lvl="1" algn="just"/>
            <a:r>
              <a:rPr lang="en-US" dirty="0"/>
              <a:t>These new protocols use TLS or HTTPS encryption to protect DNS traffic during transmission</a:t>
            </a:r>
            <a:r>
              <a:rPr lang="en-US" dirty="0">
                <a:ea typeface="+mn-lt"/>
                <a:cs typeface="+mn-lt"/>
              </a:rPr>
              <a:t>.</a:t>
            </a:r>
          </a:p>
          <a:p>
            <a:pPr lvl="1" algn="just"/>
            <a:r>
              <a:rPr lang="en-US" dirty="0">
                <a:ea typeface="+mn-lt"/>
                <a:cs typeface="+mn-lt"/>
              </a:rPr>
              <a:t>This creates double encryption, which results in double tunneling and creates challenges for DNS tunnel detection.</a:t>
            </a:r>
          </a:p>
          <a:p>
            <a:pPr lvl="1" algn="just"/>
            <a:r>
              <a:rPr lang="en-US" dirty="0"/>
              <a:t>Further research ongoing to address the challenges related with such scenario</a:t>
            </a:r>
            <a:r>
              <a:rPr lang="en-US" dirty="0">
                <a:ea typeface="+mn-lt"/>
                <a:cs typeface="+mn-lt"/>
              </a:rPr>
              <a:t>.</a:t>
            </a:r>
          </a:p>
          <a:p>
            <a:endParaRPr lang="en-US" dirty="0">
              <a:ea typeface="+mn-lt"/>
              <a:cs typeface="+mn-lt"/>
            </a:endParaRPr>
          </a:p>
          <a:p>
            <a:endParaRPr lang="en-US" dirty="0"/>
          </a:p>
        </p:txBody>
      </p:sp>
      <p:sp>
        <p:nvSpPr>
          <p:cNvPr id="5" name="TextBox 4">
            <a:extLst>
              <a:ext uri="{FF2B5EF4-FFF2-40B4-BE49-F238E27FC236}">
                <a16:creationId xmlns:a16="http://schemas.microsoft.com/office/drawing/2014/main" id="{28E2798C-77E9-27AF-51B8-B9510EB05B63}"/>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1571429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35B93-6DCD-DB6C-E65D-4C1B1476CC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6BA488-F56B-8671-7A95-074ACBEB6FC5}"/>
              </a:ext>
            </a:extLst>
          </p:cNvPr>
          <p:cNvSpPr>
            <a:spLocks noGrp="1"/>
          </p:cNvSpPr>
          <p:nvPr>
            <p:ph type="title"/>
          </p:nvPr>
        </p:nvSpPr>
        <p:spPr/>
        <p:txBody>
          <a:bodyPr/>
          <a:lstStyle/>
          <a:p>
            <a:pPr algn="ctr"/>
            <a:r>
              <a:rPr lang="en-US" dirty="0"/>
              <a:t>Future Proof of DNS Tunnel</a:t>
            </a:r>
          </a:p>
        </p:txBody>
      </p:sp>
      <p:sp>
        <p:nvSpPr>
          <p:cNvPr id="3" name="Content Placeholder 2">
            <a:extLst>
              <a:ext uri="{FF2B5EF4-FFF2-40B4-BE49-F238E27FC236}">
                <a16:creationId xmlns:a16="http://schemas.microsoft.com/office/drawing/2014/main" id="{2E1A162F-E837-BD71-1A0E-68BF7311E3EA}"/>
              </a:ext>
            </a:extLst>
          </p:cNvPr>
          <p:cNvSpPr>
            <a:spLocks noGrp="1"/>
          </p:cNvSpPr>
          <p:nvPr>
            <p:ph idx="1"/>
          </p:nvPr>
        </p:nvSpPr>
        <p:spPr/>
        <p:txBody>
          <a:bodyPr vert="horz" lIns="91440" tIns="45720" rIns="91440" bIns="45720" rtlCol="0" anchor="t">
            <a:normAutofit/>
          </a:bodyPr>
          <a:lstStyle/>
          <a:p>
            <a:pPr algn="just"/>
            <a:endParaRPr lang="en-US" dirty="0"/>
          </a:p>
          <a:p>
            <a:pPr algn="just"/>
            <a:r>
              <a:rPr lang="en-US" dirty="0"/>
              <a:t>Regularly Monitor DNS Traffic: Search for unusual patterns, such as high volumes of queries, large text strings, or queries to unusual domains.</a:t>
            </a:r>
          </a:p>
          <a:p>
            <a:pPr marL="0" indent="0" algn="just">
              <a:buNone/>
            </a:pPr>
            <a:endParaRPr lang="en-US" dirty="0"/>
          </a:p>
          <a:p>
            <a:pPr algn="just"/>
            <a:r>
              <a:rPr lang="en-US" dirty="0"/>
              <a:t>Robust Firewall Rules and Traffic Analysis: Implement strong firewall rules and conduct thorough traffic analysis. HAR file analysis can also be a great approach</a:t>
            </a:r>
          </a:p>
        </p:txBody>
      </p:sp>
      <p:sp>
        <p:nvSpPr>
          <p:cNvPr id="5" name="TextBox 4">
            <a:extLst>
              <a:ext uri="{FF2B5EF4-FFF2-40B4-BE49-F238E27FC236}">
                <a16:creationId xmlns:a16="http://schemas.microsoft.com/office/drawing/2014/main" id="{0DD85628-82A3-EE4E-A2D8-28F0912A9282}"/>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1477986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C71054-B573-A0DC-4915-BFC4878A0D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AB3C42-5031-0568-5CBE-E7864C8F0EFA}"/>
              </a:ext>
            </a:extLst>
          </p:cNvPr>
          <p:cNvSpPr>
            <a:spLocks noGrp="1"/>
          </p:cNvSpPr>
          <p:nvPr>
            <p:ph type="title"/>
          </p:nvPr>
        </p:nvSpPr>
        <p:spPr/>
        <p:txBody>
          <a:bodyPr/>
          <a:lstStyle/>
          <a:p>
            <a:pPr algn="ctr"/>
            <a:r>
              <a:rPr lang="en-US" dirty="0"/>
              <a:t>Future Proof of DNS Tunnel </a:t>
            </a:r>
          </a:p>
        </p:txBody>
      </p:sp>
      <p:sp>
        <p:nvSpPr>
          <p:cNvPr id="3" name="Content Placeholder 2">
            <a:extLst>
              <a:ext uri="{FF2B5EF4-FFF2-40B4-BE49-F238E27FC236}">
                <a16:creationId xmlns:a16="http://schemas.microsoft.com/office/drawing/2014/main" id="{5C678704-9609-2651-C7BF-0986C1D5CAF5}"/>
              </a:ext>
            </a:extLst>
          </p:cNvPr>
          <p:cNvSpPr>
            <a:spLocks noGrp="1"/>
          </p:cNvSpPr>
          <p:nvPr>
            <p:ph idx="1"/>
          </p:nvPr>
        </p:nvSpPr>
        <p:spPr/>
        <p:txBody>
          <a:bodyPr vert="horz" lIns="91440" tIns="45720" rIns="91440" bIns="45720" rtlCol="0" anchor="t">
            <a:normAutofit/>
          </a:bodyPr>
          <a:lstStyle/>
          <a:p>
            <a:pPr algn="just"/>
            <a:endParaRPr lang="en-US" dirty="0"/>
          </a:p>
          <a:p>
            <a:pPr algn="just"/>
            <a:r>
              <a:rPr lang="en-US" dirty="0"/>
              <a:t>Limit Unnecessary DNS Queries: Specially record types TXT, NULL, SRV, etc.</a:t>
            </a:r>
          </a:p>
          <a:p>
            <a:pPr marL="0" indent="0" algn="just">
              <a:buNone/>
            </a:pPr>
            <a:endParaRPr lang="en-US" dirty="0"/>
          </a:p>
          <a:p>
            <a:pPr algn="just"/>
            <a:r>
              <a:rPr lang="en-US" dirty="0"/>
              <a:t>Blocking domain names, IP addresses, or geolocation based on their known reputation or vulnerability.</a:t>
            </a:r>
          </a:p>
          <a:p>
            <a:pPr marL="0" indent="0" algn="just">
              <a:buNone/>
            </a:pPr>
            <a:endParaRPr lang="en-US" dirty="0"/>
          </a:p>
          <a:p>
            <a:pPr algn="just"/>
            <a:r>
              <a:rPr lang="en-US" dirty="0"/>
              <a:t>Properly configuring DNS security extensions (DNSSEC) during the authentication of DNS data.</a:t>
            </a:r>
          </a:p>
        </p:txBody>
      </p:sp>
      <p:sp>
        <p:nvSpPr>
          <p:cNvPr id="5" name="TextBox 4">
            <a:extLst>
              <a:ext uri="{FF2B5EF4-FFF2-40B4-BE49-F238E27FC236}">
                <a16:creationId xmlns:a16="http://schemas.microsoft.com/office/drawing/2014/main" id="{8CF21758-2B33-0581-CD9C-4D9345643F36}"/>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1308031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D82ED-226E-CE2A-5035-8A28CBB51E3C}"/>
              </a:ext>
            </a:extLst>
          </p:cNvPr>
          <p:cNvSpPr>
            <a:spLocks noGrp="1"/>
          </p:cNvSpPr>
          <p:nvPr>
            <p:ph type="title"/>
          </p:nvPr>
        </p:nvSpPr>
        <p:spPr>
          <a:xfrm>
            <a:off x="838200" y="18256"/>
            <a:ext cx="10515600" cy="640506"/>
          </a:xfrm>
        </p:spPr>
        <p:txBody>
          <a:bodyPr>
            <a:normAutofit fontScale="90000"/>
          </a:bodyPr>
          <a:lstStyle/>
          <a:p>
            <a:pPr algn="ctr"/>
            <a:r>
              <a:rPr lang="en-US" dirty="0"/>
              <a:t>References</a:t>
            </a:r>
          </a:p>
        </p:txBody>
      </p:sp>
      <p:sp>
        <p:nvSpPr>
          <p:cNvPr id="3" name="Content Placeholder 2">
            <a:extLst>
              <a:ext uri="{FF2B5EF4-FFF2-40B4-BE49-F238E27FC236}">
                <a16:creationId xmlns:a16="http://schemas.microsoft.com/office/drawing/2014/main" id="{4220DA0B-CA2D-81F6-365C-590264D5BCF0}"/>
              </a:ext>
            </a:extLst>
          </p:cNvPr>
          <p:cNvSpPr>
            <a:spLocks noGrp="1"/>
          </p:cNvSpPr>
          <p:nvPr>
            <p:ph idx="1"/>
          </p:nvPr>
        </p:nvSpPr>
        <p:spPr>
          <a:xfrm>
            <a:off x="540774" y="511277"/>
            <a:ext cx="10813026" cy="6233652"/>
          </a:xfrm>
        </p:spPr>
        <p:txBody>
          <a:bodyPr vert="horz" lIns="91440" tIns="45720" rIns="91440" bIns="45720" rtlCol="0" anchor="t">
            <a:noAutofit/>
          </a:bodyPr>
          <a:lstStyle/>
          <a:p>
            <a:pPr marL="0" indent="0">
              <a:lnSpc>
                <a:spcPct val="100000"/>
              </a:lnSpc>
              <a:spcBef>
                <a:spcPts val="0"/>
              </a:spcBef>
              <a:buNone/>
            </a:pPr>
            <a:r>
              <a:rPr lang="en-US" sz="2400" dirty="0">
                <a:ea typeface="+mn-lt"/>
                <a:cs typeface="+mn-lt"/>
              </a:rPr>
              <a:t>1. A comprehensive survey on DNS tunnel detection </a:t>
            </a:r>
            <a:r>
              <a:rPr lang="en-US" sz="2400" dirty="0">
                <a:ea typeface="+mn-lt"/>
                <a:cs typeface="+mn-lt"/>
                <a:hlinkClick r:id="rId2"/>
              </a:rPr>
              <a:t>https://www.sciencedirect.com/science/article/pii/S1389128621003248</a:t>
            </a:r>
            <a:endParaRPr lang="en-US" sz="2400" dirty="0"/>
          </a:p>
          <a:p>
            <a:pPr marL="0" indent="0">
              <a:lnSpc>
                <a:spcPct val="100000"/>
              </a:lnSpc>
              <a:spcBef>
                <a:spcPts val="0"/>
              </a:spcBef>
              <a:buNone/>
            </a:pPr>
            <a:r>
              <a:rPr lang="en-US" sz="2400" dirty="0">
                <a:ea typeface="+mn-lt"/>
                <a:cs typeface="+mn-lt"/>
              </a:rPr>
              <a:t>2. Malicious DNS Tunneling Detection in Real-Traffic DNS Data </a:t>
            </a:r>
            <a:r>
              <a:rPr lang="en-US" sz="2400" dirty="0">
                <a:ea typeface="+mn-lt"/>
                <a:cs typeface="+mn-lt"/>
                <a:hlinkClick r:id="rId3"/>
              </a:rPr>
              <a:t>https://ieeexplore.ieee.org/abstract/document/9378418/authors#authors</a:t>
            </a:r>
            <a:endParaRPr lang="en-US" sz="2400" dirty="0"/>
          </a:p>
          <a:p>
            <a:pPr marL="0" indent="0">
              <a:lnSpc>
                <a:spcPct val="100000"/>
              </a:lnSpc>
              <a:spcBef>
                <a:spcPts val="0"/>
              </a:spcBef>
              <a:buNone/>
            </a:pPr>
            <a:r>
              <a:rPr lang="en-US" sz="2400" dirty="0">
                <a:ea typeface="+mn-lt"/>
                <a:cs typeface="+mn-lt"/>
              </a:rPr>
              <a:t>3. </a:t>
            </a:r>
            <a:r>
              <a:rPr lang="en-US" sz="2400" dirty="0">
                <a:ea typeface="+mn-lt"/>
                <a:cs typeface="+mn-lt"/>
                <a:hlinkClick r:id="rId4"/>
              </a:rPr>
              <a:t>https://www.paloaltonetworks.com/cyberpedia/what-is-dns-tunneling</a:t>
            </a:r>
            <a:r>
              <a:rPr lang="en-US" sz="2400" dirty="0">
                <a:ea typeface="+mn-lt"/>
                <a:cs typeface="+mn-lt"/>
              </a:rPr>
              <a:t> </a:t>
            </a:r>
            <a:endParaRPr lang="en-US" sz="2400" dirty="0"/>
          </a:p>
          <a:p>
            <a:pPr marL="0" indent="0">
              <a:lnSpc>
                <a:spcPct val="100000"/>
              </a:lnSpc>
              <a:spcBef>
                <a:spcPts val="0"/>
              </a:spcBef>
              <a:buNone/>
            </a:pPr>
            <a:r>
              <a:rPr lang="en-US" sz="2400" dirty="0">
                <a:ea typeface="+mn-lt"/>
                <a:cs typeface="+mn-lt"/>
              </a:rPr>
              <a:t>4. </a:t>
            </a:r>
            <a:r>
              <a:rPr lang="en-US" sz="2400" dirty="0">
                <a:ea typeface="+mn-lt"/>
                <a:cs typeface="+mn-lt"/>
                <a:hlinkClick r:id="rId5"/>
              </a:rPr>
              <a:t>https://datatracker.ietf.org/doc/html/rfc1034</a:t>
            </a:r>
            <a:r>
              <a:rPr lang="en-US" sz="2400" dirty="0">
                <a:ea typeface="+mn-lt"/>
                <a:cs typeface="+mn-lt"/>
              </a:rPr>
              <a:t> </a:t>
            </a:r>
            <a:endParaRPr lang="en-US" sz="2400" dirty="0"/>
          </a:p>
          <a:p>
            <a:pPr marL="0" indent="0">
              <a:lnSpc>
                <a:spcPct val="100000"/>
              </a:lnSpc>
              <a:spcBef>
                <a:spcPts val="0"/>
              </a:spcBef>
              <a:buNone/>
            </a:pPr>
            <a:r>
              <a:rPr lang="en-US" sz="2400" dirty="0">
                <a:ea typeface="+mn-lt"/>
                <a:cs typeface="+mn-lt"/>
              </a:rPr>
              <a:t>5. </a:t>
            </a:r>
            <a:r>
              <a:rPr lang="en-US" sz="2400" dirty="0">
                <a:ea typeface="+mn-lt"/>
                <a:cs typeface="+mn-lt"/>
                <a:hlinkClick r:id="rId6"/>
              </a:rPr>
              <a:t>https://datatracker.ietf.org/doc/html/rfc1035</a:t>
            </a:r>
            <a:r>
              <a:rPr lang="en-US" sz="2400" dirty="0">
                <a:ea typeface="+mn-lt"/>
                <a:cs typeface="+mn-lt"/>
              </a:rPr>
              <a:t> </a:t>
            </a:r>
            <a:endParaRPr lang="en-US" sz="2400" dirty="0"/>
          </a:p>
          <a:p>
            <a:pPr marL="0" indent="0">
              <a:lnSpc>
                <a:spcPct val="100000"/>
              </a:lnSpc>
              <a:spcBef>
                <a:spcPts val="0"/>
              </a:spcBef>
              <a:buNone/>
            </a:pPr>
            <a:r>
              <a:rPr lang="en-US" sz="2400" dirty="0">
                <a:ea typeface="+mn-lt"/>
                <a:cs typeface="+mn-lt"/>
              </a:rPr>
              <a:t>6. </a:t>
            </a:r>
            <a:r>
              <a:rPr lang="en-US" sz="2400" dirty="0">
                <a:ea typeface="+mn-lt"/>
                <a:cs typeface="+mn-lt"/>
                <a:hlinkClick r:id="rId7"/>
              </a:rPr>
              <a:t>https://www.checkpoint.com/cyber-hub/network-security/what-is-dns-tunneling/</a:t>
            </a:r>
            <a:endParaRPr lang="en-US" sz="2400" dirty="0"/>
          </a:p>
          <a:p>
            <a:pPr marL="0" indent="0">
              <a:lnSpc>
                <a:spcPct val="100000"/>
              </a:lnSpc>
              <a:spcBef>
                <a:spcPts val="0"/>
              </a:spcBef>
              <a:buNone/>
            </a:pPr>
            <a:r>
              <a:rPr lang="en-US" sz="2400" dirty="0"/>
              <a:t>7. </a:t>
            </a:r>
            <a:r>
              <a:rPr lang="en-US" sz="2400" dirty="0">
                <a:ea typeface="+mn-lt"/>
                <a:cs typeface="+mn-lt"/>
                <a:hlinkClick r:id="rId8"/>
              </a:rPr>
              <a:t>https://www.akamai.com/glossary/what-is-dns-tunneling</a:t>
            </a:r>
          </a:p>
          <a:p>
            <a:pPr marL="0" indent="0">
              <a:lnSpc>
                <a:spcPct val="100000"/>
              </a:lnSpc>
              <a:spcBef>
                <a:spcPts val="0"/>
              </a:spcBef>
              <a:buNone/>
            </a:pPr>
            <a:r>
              <a:rPr lang="en-US" sz="2400" dirty="0">
                <a:cs typeface="Calibri"/>
              </a:rPr>
              <a:t>8. </a:t>
            </a:r>
            <a:r>
              <a:rPr lang="en-US" sz="2400" dirty="0">
                <a:ea typeface="+mn-lt"/>
                <a:cs typeface="+mn-lt"/>
                <a:hlinkClick r:id="rId9"/>
              </a:rPr>
              <a:t>https://en.wikipedia.org/wiki/List_of_DNS_record_types</a:t>
            </a:r>
          </a:p>
          <a:p>
            <a:pPr marL="0" indent="0">
              <a:lnSpc>
                <a:spcPct val="100000"/>
              </a:lnSpc>
              <a:spcBef>
                <a:spcPts val="0"/>
              </a:spcBef>
              <a:buNone/>
            </a:pPr>
            <a:r>
              <a:rPr lang="en-US" sz="2400" dirty="0">
                <a:cs typeface="Calibri"/>
              </a:rPr>
              <a:t>9. </a:t>
            </a:r>
            <a:r>
              <a:rPr lang="en-US" sz="2400" dirty="0">
                <a:cs typeface="Calibri"/>
                <a:hlinkClick r:id="rId10"/>
              </a:rPr>
              <a:t>https://unit42.paloaltonetworks.com/dns-tunneling-how-dns-can-be-abused-by-malicious-actors/</a:t>
            </a:r>
            <a:r>
              <a:rPr lang="en-US" sz="2400" dirty="0">
                <a:cs typeface="Calibri"/>
              </a:rPr>
              <a:t> </a:t>
            </a:r>
          </a:p>
          <a:p>
            <a:pPr marL="0" indent="0">
              <a:lnSpc>
                <a:spcPct val="100000"/>
              </a:lnSpc>
              <a:spcBef>
                <a:spcPts val="0"/>
              </a:spcBef>
              <a:buNone/>
            </a:pPr>
            <a:r>
              <a:rPr lang="en-US" sz="2400" dirty="0">
                <a:cs typeface="Calibri"/>
              </a:rPr>
              <a:t>10. </a:t>
            </a:r>
            <a:r>
              <a:rPr lang="en-US" sz="2400" dirty="0">
                <a:cs typeface="Calibri"/>
                <a:hlinkClick r:id="rId11"/>
              </a:rPr>
              <a:t>https://blogs.blackberry.com/en/2023/03/dns-tunneling-guide-to-detection-and-prevention</a:t>
            </a:r>
            <a:r>
              <a:rPr lang="en-US" sz="2400" dirty="0">
                <a:cs typeface="Calibri"/>
              </a:rPr>
              <a:t> </a:t>
            </a:r>
          </a:p>
          <a:p>
            <a:pPr marL="0" indent="0">
              <a:spcBef>
                <a:spcPts val="0"/>
              </a:spcBef>
              <a:buNone/>
            </a:pPr>
            <a:r>
              <a:rPr lang="en-US" sz="2400" dirty="0"/>
              <a:t>11. </a:t>
            </a:r>
            <a:r>
              <a:rPr lang="en-US" sz="2400" dirty="0">
                <a:hlinkClick r:id="rId12"/>
              </a:rPr>
              <a:t>https://www.scworld.com/brief/threat-actors-expanding-malicious-use-of-dns-tunneling</a:t>
            </a:r>
            <a:r>
              <a:rPr lang="en-US" sz="2400" dirty="0"/>
              <a:t> </a:t>
            </a:r>
          </a:p>
          <a:p>
            <a:endParaRPr lang="en-US" sz="2400" dirty="0"/>
          </a:p>
        </p:txBody>
      </p:sp>
    </p:spTree>
    <p:extLst>
      <p:ext uri="{BB962C8B-B14F-4D97-AF65-F5344CB8AC3E}">
        <p14:creationId xmlns:p14="http://schemas.microsoft.com/office/powerpoint/2010/main" val="775953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53DC-42A0-E5F6-2324-88979DE8331D}"/>
              </a:ext>
            </a:extLst>
          </p:cNvPr>
          <p:cNvSpPr>
            <a:spLocks noGrp="1"/>
          </p:cNvSpPr>
          <p:nvPr>
            <p:ph type="title"/>
          </p:nvPr>
        </p:nvSpPr>
        <p:spPr>
          <a:xfrm>
            <a:off x="838200" y="365126"/>
            <a:ext cx="10515600" cy="641552"/>
          </a:xfrm>
        </p:spPr>
        <p:txBody>
          <a:bodyPr>
            <a:normAutofit fontScale="90000"/>
          </a:bodyPr>
          <a:lstStyle/>
          <a:p>
            <a:pPr algn="ctr"/>
            <a:r>
              <a:rPr lang="en-US" dirty="0"/>
              <a:t>DNS</a:t>
            </a:r>
          </a:p>
        </p:txBody>
      </p:sp>
      <p:sp>
        <p:nvSpPr>
          <p:cNvPr id="3" name="Content Placeholder 2">
            <a:extLst>
              <a:ext uri="{FF2B5EF4-FFF2-40B4-BE49-F238E27FC236}">
                <a16:creationId xmlns:a16="http://schemas.microsoft.com/office/drawing/2014/main" id="{1A169701-7219-7209-CB86-E392A56CE0E2}"/>
              </a:ext>
            </a:extLst>
          </p:cNvPr>
          <p:cNvSpPr>
            <a:spLocks noGrp="1"/>
          </p:cNvSpPr>
          <p:nvPr>
            <p:ph idx="1"/>
          </p:nvPr>
        </p:nvSpPr>
        <p:spPr>
          <a:xfrm>
            <a:off x="838200" y="1396181"/>
            <a:ext cx="10515600" cy="4780782"/>
          </a:xfrm>
        </p:spPr>
        <p:txBody>
          <a:bodyPr vert="horz" lIns="91440" tIns="45720" rIns="91440" bIns="45720" rtlCol="0" anchor="t">
            <a:normAutofit/>
          </a:bodyPr>
          <a:lstStyle/>
          <a:p>
            <a:pPr algn="just"/>
            <a:r>
              <a:rPr lang="en-US" dirty="0">
                <a:solidFill>
                  <a:srgbClr val="000000"/>
                </a:solidFill>
                <a:ea typeface="+mn-lt"/>
                <a:cs typeface="+mn-lt"/>
              </a:rPr>
              <a:t>Local DNS server will do iterative query(step 2-7) if answer not available</a:t>
            </a:r>
            <a:endParaRPr lang="en-US" dirty="0">
              <a:solidFill>
                <a:srgbClr val="000000"/>
              </a:solidFill>
            </a:endParaRPr>
          </a:p>
        </p:txBody>
      </p:sp>
      <p:pic>
        <p:nvPicPr>
          <p:cNvPr id="4" name="Picture 3" descr="A black and white computer screen&#10;&#10;Description automatically generated">
            <a:extLst>
              <a:ext uri="{FF2B5EF4-FFF2-40B4-BE49-F238E27FC236}">
                <a16:creationId xmlns:a16="http://schemas.microsoft.com/office/drawing/2014/main" id="{CCD4CBAE-4E6E-F9F3-F935-BEA3E5EA9E99}"/>
              </a:ext>
            </a:extLst>
          </p:cNvPr>
          <p:cNvPicPr>
            <a:picLocks noChangeAspect="1"/>
          </p:cNvPicPr>
          <p:nvPr/>
        </p:nvPicPr>
        <p:blipFill>
          <a:blip r:embed="rId3"/>
          <a:stretch>
            <a:fillRect/>
          </a:stretch>
        </p:blipFill>
        <p:spPr>
          <a:xfrm>
            <a:off x="1078650" y="4083077"/>
            <a:ext cx="864516" cy="732457"/>
          </a:xfrm>
          <a:prstGeom prst="rect">
            <a:avLst/>
          </a:prstGeom>
        </p:spPr>
      </p:pic>
      <p:pic>
        <p:nvPicPr>
          <p:cNvPr id="5" name="Picture 4" descr="A green outline of a computer server&#10;&#10;Description automatically generated">
            <a:extLst>
              <a:ext uri="{FF2B5EF4-FFF2-40B4-BE49-F238E27FC236}">
                <a16:creationId xmlns:a16="http://schemas.microsoft.com/office/drawing/2014/main" id="{E11C95A0-7100-F878-84A6-6671F7EA6F77}"/>
              </a:ext>
            </a:extLst>
          </p:cNvPr>
          <p:cNvPicPr>
            <a:picLocks noChangeAspect="1"/>
          </p:cNvPicPr>
          <p:nvPr/>
        </p:nvPicPr>
        <p:blipFill>
          <a:blip r:embed="rId4"/>
          <a:stretch>
            <a:fillRect/>
          </a:stretch>
        </p:blipFill>
        <p:spPr>
          <a:xfrm>
            <a:off x="3465481" y="4006638"/>
            <a:ext cx="677890" cy="783957"/>
          </a:xfrm>
          <a:prstGeom prst="rect">
            <a:avLst/>
          </a:prstGeom>
        </p:spPr>
      </p:pic>
      <p:cxnSp>
        <p:nvCxnSpPr>
          <p:cNvPr id="8" name="Straight Arrow Connector 7">
            <a:extLst>
              <a:ext uri="{FF2B5EF4-FFF2-40B4-BE49-F238E27FC236}">
                <a16:creationId xmlns:a16="http://schemas.microsoft.com/office/drawing/2014/main" id="{51AEC3FB-B165-4A3F-AD7E-C47C98A79933}"/>
              </a:ext>
            </a:extLst>
          </p:cNvPr>
          <p:cNvCxnSpPr/>
          <p:nvPr/>
        </p:nvCxnSpPr>
        <p:spPr>
          <a:xfrm>
            <a:off x="1995816" y="4370539"/>
            <a:ext cx="1509384" cy="2713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221DCE05-E74E-711A-D430-D28216FDE5EF}"/>
              </a:ext>
            </a:extLst>
          </p:cNvPr>
          <p:cNvCxnSpPr/>
          <p:nvPr/>
        </p:nvCxnSpPr>
        <p:spPr>
          <a:xfrm flipH="1" flipV="1">
            <a:off x="1988377" y="4530117"/>
            <a:ext cx="1517735" cy="1461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52F7B231-6251-B996-92E3-8D161704C374}"/>
              </a:ext>
            </a:extLst>
          </p:cNvPr>
          <p:cNvSpPr txBox="1"/>
          <p:nvPr/>
        </p:nvSpPr>
        <p:spPr>
          <a:xfrm>
            <a:off x="1071185" y="4934234"/>
            <a:ext cx="955518" cy="3759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Client</a:t>
            </a:r>
          </a:p>
        </p:txBody>
      </p:sp>
      <p:sp>
        <p:nvSpPr>
          <p:cNvPr id="14" name="TextBox 13">
            <a:extLst>
              <a:ext uri="{FF2B5EF4-FFF2-40B4-BE49-F238E27FC236}">
                <a16:creationId xmlns:a16="http://schemas.microsoft.com/office/drawing/2014/main" id="{6DD1519A-80AB-F2B7-1E43-2AAE30C6BE7D}"/>
              </a:ext>
            </a:extLst>
          </p:cNvPr>
          <p:cNvSpPr txBox="1"/>
          <p:nvPr/>
        </p:nvSpPr>
        <p:spPr>
          <a:xfrm>
            <a:off x="3169294" y="4955110"/>
            <a:ext cx="123735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Local DNS</a:t>
            </a:r>
          </a:p>
        </p:txBody>
      </p:sp>
      <p:sp>
        <p:nvSpPr>
          <p:cNvPr id="15" name="TextBox 14">
            <a:extLst>
              <a:ext uri="{FF2B5EF4-FFF2-40B4-BE49-F238E27FC236}">
                <a16:creationId xmlns:a16="http://schemas.microsoft.com/office/drawing/2014/main" id="{029F6657-6C62-3FEA-9200-9A908A59845F}"/>
              </a:ext>
            </a:extLst>
          </p:cNvPr>
          <p:cNvSpPr txBox="1"/>
          <p:nvPr/>
        </p:nvSpPr>
        <p:spPr>
          <a:xfrm>
            <a:off x="2501238" y="3994781"/>
            <a:ext cx="423163" cy="3182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1</a:t>
            </a:r>
            <a:endParaRPr lang="en-US" dirty="0"/>
          </a:p>
        </p:txBody>
      </p:sp>
      <p:sp>
        <p:nvSpPr>
          <p:cNvPr id="16" name="TextBox 15">
            <a:extLst>
              <a:ext uri="{FF2B5EF4-FFF2-40B4-BE49-F238E27FC236}">
                <a16:creationId xmlns:a16="http://schemas.microsoft.com/office/drawing/2014/main" id="{7F1BCD7A-A444-6174-4E45-37FC3DDDA53A}"/>
              </a:ext>
            </a:extLst>
          </p:cNvPr>
          <p:cNvSpPr txBox="1"/>
          <p:nvPr/>
        </p:nvSpPr>
        <p:spPr>
          <a:xfrm>
            <a:off x="2501237" y="4600207"/>
            <a:ext cx="1028589"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8 </a:t>
            </a:r>
          </a:p>
        </p:txBody>
      </p:sp>
      <p:pic>
        <p:nvPicPr>
          <p:cNvPr id="6" name="Picture 5" descr="A green outline of a computer server&#10;&#10;Description automatically generated">
            <a:extLst>
              <a:ext uri="{FF2B5EF4-FFF2-40B4-BE49-F238E27FC236}">
                <a16:creationId xmlns:a16="http://schemas.microsoft.com/office/drawing/2014/main" id="{439626FD-BA10-C5D9-5C3B-11781C2331AA}"/>
              </a:ext>
            </a:extLst>
          </p:cNvPr>
          <p:cNvPicPr>
            <a:picLocks noChangeAspect="1"/>
          </p:cNvPicPr>
          <p:nvPr/>
        </p:nvPicPr>
        <p:blipFill>
          <a:blip r:embed="rId4"/>
          <a:stretch>
            <a:fillRect/>
          </a:stretch>
        </p:blipFill>
        <p:spPr>
          <a:xfrm>
            <a:off x="5761918" y="2534830"/>
            <a:ext cx="677890" cy="783957"/>
          </a:xfrm>
          <a:prstGeom prst="rect">
            <a:avLst/>
          </a:prstGeom>
        </p:spPr>
      </p:pic>
      <p:pic>
        <p:nvPicPr>
          <p:cNvPr id="7" name="Picture 6" descr="A green outline of a computer server&#10;&#10;Description automatically generated">
            <a:extLst>
              <a:ext uri="{FF2B5EF4-FFF2-40B4-BE49-F238E27FC236}">
                <a16:creationId xmlns:a16="http://schemas.microsoft.com/office/drawing/2014/main" id="{14D2B369-DBFE-D15B-A03A-209E3C908D5D}"/>
              </a:ext>
            </a:extLst>
          </p:cNvPr>
          <p:cNvPicPr>
            <a:picLocks noChangeAspect="1"/>
          </p:cNvPicPr>
          <p:nvPr/>
        </p:nvPicPr>
        <p:blipFill>
          <a:blip r:embed="rId4"/>
          <a:stretch>
            <a:fillRect/>
          </a:stretch>
        </p:blipFill>
        <p:spPr>
          <a:xfrm>
            <a:off x="6273398" y="3996199"/>
            <a:ext cx="677890" cy="783957"/>
          </a:xfrm>
          <a:prstGeom prst="rect">
            <a:avLst/>
          </a:prstGeom>
        </p:spPr>
      </p:pic>
      <p:cxnSp>
        <p:nvCxnSpPr>
          <p:cNvPr id="9" name="Straight Arrow Connector 8">
            <a:extLst>
              <a:ext uri="{FF2B5EF4-FFF2-40B4-BE49-F238E27FC236}">
                <a16:creationId xmlns:a16="http://schemas.microsoft.com/office/drawing/2014/main" id="{DADCE24F-046F-FEF7-0C1A-BF1B42ECF345}"/>
              </a:ext>
            </a:extLst>
          </p:cNvPr>
          <p:cNvCxnSpPr>
            <a:cxnSpLocks/>
          </p:cNvCxnSpPr>
          <p:nvPr/>
        </p:nvCxnSpPr>
        <p:spPr>
          <a:xfrm>
            <a:off x="4407077" y="4433169"/>
            <a:ext cx="1906040" cy="626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F3AFD047-CE7C-0129-6ED0-DE7821E98BEB}"/>
              </a:ext>
            </a:extLst>
          </p:cNvPr>
          <p:cNvCxnSpPr>
            <a:cxnSpLocks/>
          </p:cNvCxnSpPr>
          <p:nvPr/>
        </p:nvCxnSpPr>
        <p:spPr>
          <a:xfrm flipH="1" flipV="1">
            <a:off x="4420514" y="4561433"/>
            <a:ext cx="1893515" cy="250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CE45F44F-9A3C-F337-198A-F0EA9A0FCEA5}"/>
              </a:ext>
            </a:extLst>
          </p:cNvPr>
          <p:cNvSpPr txBox="1"/>
          <p:nvPr/>
        </p:nvSpPr>
        <p:spPr>
          <a:xfrm>
            <a:off x="5904142" y="4819411"/>
            <a:ext cx="2228997"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Top Level Name server</a:t>
            </a:r>
            <a:endParaRPr lang="en-US" dirty="0"/>
          </a:p>
        </p:txBody>
      </p:sp>
      <p:sp>
        <p:nvSpPr>
          <p:cNvPr id="17" name="TextBox 16">
            <a:extLst>
              <a:ext uri="{FF2B5EF4-FFF2-40B4-BE49-F238E27FC236}">
                <a16:creationId xmlns:a16="http://schemas.microsoft.com/office/drawing/2014/main" id="{4078C613-E165-AB62-3D7A-7EB0ABA26BA2}"/>
              </a:ext>
            </a:extLst>
          </p:cNvPr>
          <p:cNvSpPr txBox="1"/>
          <p:nvPr/>
        </p:nvSpPr>
        <p:spPr>
          <a:xfrm>
            <a:off x="5236088" y="4005219"/>
            <a:ext cx="412725" cy="3182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4 </a:t>
            </a:r>
            <a:endParaRPr lang="en-US" dirty="0"/>
          </a:p>
        </p:txBody>
      </p:sp>
      <p:sp>
        <p:nvSpPr>
          <p:cNvPr id="18" name="TextBox 17">
            <a:extLst>
              <a:ext uri="{FF2B5EF4-FFF2-40B4-BE49-F238E27FC236}">
                <a16:creationId xmlns:a16="http://schemas.microsoft.com/office/drawing/2014/main" id="{B74F8B58-AFF6-5FB9-B4D7-D119AF057F69}"/>
              </a:ext>
            </a:extLst>
          </p:cNvPr>
          <p:cNvSpPr txBox="1"/>
          <p:nvPr/>
        </p:nvSpPr>
        <p:spPr>
          <a:xfrm>
            <a:off x="5204771" y="4579331"/>
            <a:ext cx="75719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5</a:t>
            </a:r>
          </a:p>
        </p:txBody>
      </p:sp>
      <p:pic>
        <p:nvPicPr>
          <p:cNvPr id="19" name="Picture 18" descr="A green outline of a computer server&#10;&#10;Description automatically generated">
            <a:extLst>
              <a:ext uri="{FF2B5EF4-FFF2-40B4-BE49-F238E27FC236}">
                <a16:creationId xmlns:a16="http://schemas.microsoft.com/office/drawing/2014/main" id="{35D4D81D-602B-B368-5EDE-22FFF4BA017B}"/>
              </a:ext>
            </a:extLst>
          </p:cNvPr>
          <p:cNvPicPr>
            <a:picLocks noChangeAspect="1"/>
          </p:cNvPicPr>
          <p:nvPr/>
        </p:nvPicPr>
        <p:blipFill>
          <a:blip r:embed="rId4"/>
          <a:stretch>
            <a:fillRect/>
          </a:stretch>
        </p:blipFill>
        <p:spPr>
          <a:xfrm>
            <a:off x="5908055" y="5786377"/>
            <a:ext cx="677890" cy="783957"/>
          </a:xfrm>
          <a:prstGeom prst="rect">
            <a:avLst/>
          </a:prstGeom>
        </p:spPr>
      </p:pic>
      <p:cxnSp>
        <p:nvCxnSpPr>
          <p:cNvPr id="20" name="Straight Arrow Connector 19">
            <a:extLst>
              <a:ext uri="{FF2B5EF4-FFF2-40B4-BE49-F238E27FC236}">
                <a16:creationId xmlns:a16="http://schemas.microsoft.com/office/drawing/2014/main" id="{4F1BF55A-07ED-C15E-CB7A-4D5B49495BAA}"/>
              </a:ext>
            </a:extLst>
          </p:cNvPr>
          <p:cNvCxnSpPr>
            <a:cxnSpLocks/>
          </p:cNvCxnSpPr>
          <p:nvPr/>
        </p:nvCxnSpPr>
        <p:spPr>
          <a:xfrm flipV="1">
            <a:off x="4198308" y="2811046"/>
            <a:ext cx="1540698" cy="129853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D516783F-6A9A-DB8A-774E-D86F550D9336}"/>
              </a:ext>
            </a:extLst>
          </p:cNvPr>
          <p:cNvCxnSpPr>
            <a:cxnSpLocks/>
          </p:cNvCxnSpPr>
          <p:nvPr/>
        </p:nvCxnSpPr>
        <p:spPr>
          <a:xfrm flipH="1">
            <a:off x="4305690" y="2999855"/>
            <a:ext cx="1486421" cy="12797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DBE85E3B-3515-96C8-66C0-EF8FE5FADA63}"/>
              </a:ext>
            </a:extLst>
          </p:cNvPr>
          <p:cNvSpPr txBox="1"/>
          <p:nvPr/>
        </p:nvSpPr>
        <p:spPr>
          <a:xfrm>
            <a:off x="5079510" y="3472864"/>
            <a:ext cx="75719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3</a:t>
            </a:r>
          </a:p>
        </p:txBody>
      </p:sp>
      <p:sp>
        <p:nvSpPr>
          <p:cNvPr id="23" name="TextBox 22">
            <a:extLst>
              <a:ext uri="{FF2B5EF4-FFF2-40B4-BE49-F238E27FC236}">
                <a16:creationId xmlns:a16="http://schemas.microsoft.com/office/drawing/2014/main" id="{0F204152-7C5D-CF5B-E311-3787A42A63E6}"/>
              </a:ext>
            </a:extLst>
          </p:cNvPr>
          <p:cNvSpPr txBox="1"/>
          <p:nvPr/>
        </p:nvSpPr>
        <p:spPr>
          <a:xfrm>
            <a:off x="4745482" y="3138836"/>
            <a:ext cx="75719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2</a:t>
            </a:r>
          </a:p>
        </p:txBody>
      </p:sp>
      <p:cxnSp>
        <p:nvCxnSpPr>
          <p:cNvPr id="24" name="Straight Arrow Connector 23">
            <a:extLst>
              <a:ext uri="{FF2B5EF4-FFF2-40B4-BE49-F238E27FC236}">
                <a16:creationId xmlns:a16="http://schemas.microsoft.com/office/drawing/2014/main" id="{DFAE2053-55C2-17CF-DE2A-4BA0ACEF9F91}"/>
              </a:ext>
            </a:extLst>
          </p:cNvPr>
          <p:cNvCxnSpPr>
            <a:cxnSpLocks/>
          </p:cNvCxnSpPr>
          <p:nvPr/>
        </p:nvCxnSpPr>
        <p:spPr>
          <a:xfrm>
            <a:off x="4198307" y="4600180"/>
            <a:ext cx="1676396" cy="138412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F0E0C98A-13A3-57E8-7959-48BA8BA25EC4}"/>
              </a:ext>
            </a:extLst>
          </p:cNvPr>
          <p:cNvCxnSpPr>
            <a:cxnSpLocks/>
          </p:cNvCxnSpPr>
          <p:nvPr/>
        </p:nvCxnSpPr>
        <p:spPr>
          <a:xfrm flipH="1" flipV="1">
            <a:off x="4149115" y="4738884"/>
            <a:ext cx="1726502" cy="145510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8E83BC2A-6CB9-3782-3440-68F940A99FEB}"/>
              </a:ext>
            </a:extLst>
          </p:cNvPr>
          <p:cNvSpPr txBox="1"/>
          <p:nvPr/>
        </p:nvSpPr>
        <p:spPr>
          <a:xfrm>
            <a:off x="5100386" y="5007301"/>
            <a:ext cx="75719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6</a:t>
            </a:r>
          </a:p>
        </p:txBody>
      </p:sp>
      <p:sp>
        <p:nvSpPr>
          <p:cNvPr id="27" name="TextBox 26">
            <a:extLst>
              <a:ext uri="{FF2B5EF4-FFF2-40B4-BE49-F238E27FC236}">
                <a16:creationId xmlns:a16="http://schemas.microsoft.com/office/drawing/2014/main" id="{5A61A5E4-8735-06BA-6C13-C9654E6A84B1}"/>
              </a:ext>
            </a:extLst>
          </p:cNvPr>
          <p:cNvSpPr txBox="1"/>
          <p:nvPr/>
        </p:nvSpPr>
        <p:spPr>
          <a:xfrm>
            <a:off x="4578468" y="5341327"/>
            <a:ext cx="75719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7</a:t>
            </a:r>
          </a:p>
        </p:txBody>
      </p:sp>
      <p:sp>
        <p:nvSpPr>
          <p:cNvPr id="28" name="TextBox 27">
            <a:extLst>
              <a:ext uri="{FF2B5EF4-FFF2-40B4-BE49-F238E27FC236}">
                <a16:creationId xmlns:a16="http://schemas.microsoft.com/office/drawing/2014/main" id="{A03D040A-519F-9B9E-A183-42E05288636D}"/>
              </a:ext>
            </a:extLst>
          </p:cNvPr>
          <p:cNvSpPr txBox="1"/>
          <p:nvPr/>
        </p:nvSpPr>
        <p:spPr>
          <a:xfrm>
            <a:off x="5601428" y="3305848"/>
            <a:ext cx="174883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Root Name server</a:t>
            </a:r>
          </a:p>
        </p:txBody>
      </p:sp>
      <p:sp>
        <p:nvSpPr>
          <p:cNvPr id="29" name="TextBox 28">
            <a:extLst>
              <a:ext uri="{FF2B5EF4-FFF2-40B4-BE49-F238E27FC236}">
                <a16:creationId xmlns:a16="http://schemas.microsoft.com/office/drawing/2014/main" id="{5FFB44DD-5043-F8B4-73D7-C8330B80199A}"/>
              </a:ext>
            </a:extLst>
          </p:cNvPr>
          <p:cNvSpPr txBox="1"/>
          <p:nvPr/>
        </p:nvSpPr>
        <p:spPr>
          <a:xfrm>
            <a:off x="5319592" y="6499984"/>
            <a:ext cx="255258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Authoritative Name server</a:t>
            </a:r>
          </a:p>
        </p:txBody>
      </p:sp>
      <p:sp>
        <p:nvSpPr>
          <p:cNvPr id="30" name="TextBox 29">
            <a:extLst>
              <a:ext uri="{FF2B5EF4-FFF2-40B4-BE49-F238E27FC236}">
                <a16:creationId xmlns:a16="http://schemas.microsoft.com/office/drawing/2014/main" id="{120D688B-0DBA-88E8-FCFF-524DD7CB4208}"/>
              </a:ext>
            </a:extLst>
          </p:cNvPr>
          <p:cNvSpPr txBox="1"/>
          <p:nvPr/>
        </p:nvSpPr>
        <p:spPr>
          <a:xfrm>
            <a:off x="875631" y="6550525"/>
            <a:ext cx="485942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600" i="1" dirty="0">
                <a:latin typeface="Calibri"/>
                <a:cs typeface="Calibri"/>
              </a:rPr>
              <a:t>https://datatracker.ietf.org/doc/html/rfc1035</a:t>
            </a:r>
            <a:endParaRPr lang="en-US" sz="1600" i="1"/>
          </a:p>
        </p:txBody>
      </p:sp>
    </p:spTree>
    <p:extLst>
      <p:ext uri="{BB962C8B-B14F-4D97-AF65-F5344CB8AC3E}">
        <p14:creationId xmlns:p14="http://schemas.microsoft.com/office/powerpoint/2010/main" val="2601728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E0D78-ADA1-6AC4-71F6-0A862B373C9D}"/>
              </a:ext>
            </a:extLst>
          </p:cNvPr>
          <p:cNvSpPr>
            <a:spLocks noGrp="1"/>
          </p:cNvSpPr>
          <p:nvPr>
            <p:ph type="title"/>
          </p:nvPr>
        </p:nvSpPr>
        <p:spPr/>
        <p:txBody>
          <a:bodyPr/>
          <a:lstStyle/>
          <a:p>
            <a:pPr algn="ctr"/>
            <a:r>
              <a:rPr lang="en-US" dirty="0"/>
              <a:t>Popular DNS Record Types</a:t>
            </a:r>
          </a:p>
        </p:txBody>
      </p:sp>
      <p:graphicFrame>
        <p:nvGraphicFramePr>
          <p:cNvPr id="5" name="Content Placeholder 4">
            <a:extLst>
              <a:ext uri="{FF2B5EF4-FFF2-40B4-BE49-F238E27FC236}">
                <a16:creationId xmlns:a16="http://schemas.microsoft.com/office/drawing/2014/main" id="{04C1A6F8-560A-88F0-260E-9F7309517A66}"/>
              </a:ext>
            </a:extLst>
          </p:cNvPr>
          <p:cNvGraphicFramePr>
            <a:graphicFrameLocks noGrp="1"/>
          </p:cNvGraphicFramePr>
          <p:nvPr>
            <p:ph idx="1"/>
            <p:extLst>
              <p:ext uri="{D42A27DB-BD31-4B8C-83A1-F6EECF244321}">
                <p14:modId xmlns:p14="http://schemas.microsoft.com/office/powerpoint/2010/main" val="3129805747"/>
              </p:ext>
            </p:extLst>
          </p:nvPr>
        </p:nvGraphicFramePr>
        <p:xfrm>
          <a:off x="838200" y="1825625"/>
          <a:ext cx="10515596" cy="4572000"/>
        </p:xfrm>
        <a:graphic>
          <a:graphicData uri="http://schemas.openxmlformats.org/drawingml/2006/table">
            <a:tbl>
              <a:tblPr bandRow="1">
                <a:tableStyleId>{5C22544A-7EE6-4342-B048-85BDC9FD1C3A}</a:tableStyleId>
              </a:tblPr>
              <a:tblGrid>
                <a:gridCol w="2111643">
                  <a:extLst>
                    <a:ext uri="{9D8B030D-6E8A-4147-A177-3AD203B41FA5}">
                      <a16:colId xmlns:a16="http://schemas.microsoft.com/office/drawing/2014/main" val="3930807741"/>
                    </a:ext>
                  </a:extLst>
                </a:gridCol>
                <a:gridCol w="1588576">
                  <a:extLst>
                    <a:ext uri="{9D8B030D-6E8A-4147-A177-3AD203B41FA5}">
                      <a16:colId xmlns:a16="http://schemas.microsoft.com/office/drawing/2014/main" val="166519615"/>
                    </a:ext>
                  </a:extLst>
                </a:gridCol>
                <a:gridCol w="6815377">
                  <a:extLst>
                    <a:ext uri="{9D8B030D-6E8A-4147-A177-3AD203B41FA5}">
                      <a16:colId xmlns:a16="http://schemas.microsoft.com/office/drawing/2014/main" val="1764395905"/>
                    </a:ext>
                  </a:extLst>
                </a:gridCol>
              </a:tblGrid>
              <a:tr h="247650">
                <a:tc>
                  <a:txBody>
                    <a:bodyPr/>
                    <a:lstStyle/>
                    <a:p>
                      <a:pPr algn="ctr"/>
                      <a:r>
                        <a:rPr lang="en-US" sz="2400" dirty="0">
                          <a:effectLst/>
                        </a:rPr>
                        <a:t>Record Type</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Type ID</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Function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73198127"/>
                  </a:ext>
                </a:extLst>
              </a:tr>
              <a:tr h="247650">
                <a:tc>
                  <a:txBody>
                    <a:bodyPr/>
                    <a:lstStyle/>
                    <a:p>
                      <a:pPr algn="ctr"/>
                      <a:r>
                        <a:rPr lang="en-US" sz="2400" dirty="0">
                          <a:effectLst/>
                        </a:rPr>
                        <a:t>A</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1</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a:r>
                        <a:rPr lang="en-US" sz="2400" dirty="0">
                          <a:effectLst/>
                        </a:rPr>
                        <a:t>Translates 32-bit IPv4 address</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6993633"/>
                  </a:ext>
                </a:extLst>
              </a:tr>
              <a:tr h="247650">
                <a:tc>
                  <a:txBody>
                    <a:bodyPr/>
                    <a:lstStyle/>
                    <a:p>
                      <a:pPr algn="ctr"/>
                      <a:r>
                        <a:rPr lang="en-US" sz="2400" dirty="0">
                          <a:effectLst/>
                        </a:rPr>
                        <a:t>AAAA</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28</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a:r>
                        <a:rPr lang="en-US" sz="2400" dirty="0">
                          <a:effectLst/>
                        </a:rPr>
                        <a:t>Translates 128-bit IPv6 address</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99092822"/>
                  </a:ext>
                </a:extLst>
              </a:tr>
              <a:tr h="285750">
                <a:tc>
                  <a:txBody>
                    <a:bodyPr/>
                    <a:lstStyle/>
                    <a:p>
                      <a:pPr algn="ctr"/>
                      <a:r>
                        <a:rPr lang="en-US" sz="2400" dirty="0">
                          <a:effectLst/>
                        </a:rPr>
                        <a:t>CNAME</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a:r>
                        <a:rPr lang="en-US" sz="2400" dirty="0">
                          <a:effectLst/>
                        </a:rPr>
                        <a:t>Alias of one name to another</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450100"/>
                  </a:ext>
                </a:extLst>
              </a:tr>
              <a:tr h="247650">
                <a:tc>
                  <a:txBody>
                    <a:bodyPr/>
                    <a:lstStyle/>
                    <a:p>
                      <a:pPr algn="ctr"/>
                      <a:r>
                        <a:rPr lang="en-US" sz="2400" dirty="0">
                          <a:effectLst/>
                        </a:rPr>
                        <a:t>NS</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a:r>
                        <a:rPr lang="en-US" sz="2400" dirty="0">
                          <a:effectLst/>
                        </a:rPr>
                        <a:t>Name record server</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87221673"/>
                  </a:ext>
                </a:extLst>
              </a:tr>
              <a:tr h="285750">
                <a:tc>
                  <a:txBody>
                    <a:bodyPr/>
                    <a:lstStyle/>
                    <a:p>
                      <a:pPr algn="ctr"/>
                      <a:r>
                        <a:rPr lang="en-US" sz="2400" dirty="0">
                          <a:effectLst/>
                        </a:rPr>
                        <a:t>MX</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15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a:r>
                        <a:rPr lang="en-US" sz="2400" dirty="0">
                          <a:effectLst/>
                        </a:rPr>
                        <a:t>List of mail exchange servers</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1197855"/>
                  </a:ext>
                </a:extLst>
              </a:tr>
              <a:tr h="247650">
                <a:tc>
                  <a:txBody>
                    <a:bodyPr/>
                    <a:lstStyle/>
                    <a:p>
                      <a:pPr algn="ctr"/>
                      <a:r>
                        <a:rPr lang="en-US" sz="2400" dirty="0">
                          <a:effectLst/>
                        </a:rPr>
                        <a:t>NAPRT</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35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a:r>
                        <a:rPr lang="en-US" sz="2400" dirty="0">
                          <a:effectLst/>
                        </a:rPr>
                        <a:t>Naming authority pointer</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1944920"/>
                  </a:ext>
                </a:extLst>
              </a:tr>
              <a:tr h="247650">
                <a:tc>
                  <a:txBody>
                    <a:bodyPr/>
                    <a:lstStyle/>
                    <a:p>
                      <a:pPr algn="ctr"/>
                      <a:r>
                        <a:rPr lang="en-US" sz="2400" dirty="0">
                          <a:effectLst/>
                        </a:rPr>
                        <a:t>PTR</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12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a:r>
                        <a:rPr lang="en-US" sz="2400" dirty="0">
                          <a:effectLst/>
                        </a:rPr>
                        <a:t>Pointer to a CNAME</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7511112"/>
                  </a:ext>
                </a:extLst>
              </a:tr>
              <a:tr h="247650">
                <a:tc>
                  <a:txBody>
                    <a:bodyPr/>
                    <a:lstStyle/>
                    <a:p>
                      <a:pPr algn="ctr"/>
                      <a:r>
                        <a:rPr lang="en-US" sz="2400" dirty="0">
                          <a:effectLst/>
                        </a:rPr>
                        <a:t>SOA</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6</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a:r>
                        <a:rPr lang="en-US" sz="2400" dirty="0">
                          <a:effectLst/>
                        </a:rPr>
                        <a:t>Start of zone authority record</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4734282"/>
                  </a:ext>
                </a:extLst>
              </a:tr>
              <a:tr h="247650">
                <a:tc>
                  <a:txBody>
                    <a:bodyPr/>
                    <a:lstStyle/>
                    <a:p>
                      <a:pPr algn="ctr"/>
                      <a:r>
                        <a:rPr lang="en-US" sz="2400" dirty="0">
                          <a:effectLst/>
                        </a:rPr>
                        <a:t>TXT</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2400" dirty="0">
                          <a:effectLst/>
                        </a:rPr>
                        <a:t>16</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a:r>
                        <a:rPr lang="en-US" sz="2400" dirty="0">
                          <a:effectLst/>
                        </a:rPr>
                        <a:t>Human readable text in DNS record</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0767116"/>
                  </a:ext>
                </a:extLst>
              </a:tr>
            </a:tbl>
          </a:graphicData>
        </a:graphic>
      </p:graphicFrame>
      <p:sp>
        <p:nvSpPr>
          <p:cNvPr id="7" name="TextBox 6">
            <a:extLst>
              <a:ext uri="{FF2B5EF4-FFF2-40B4-BE49-F238E27FC236}">
                <a16:creationId xmlns:a16="http://schemas.microsoft.com/office/drawing/2014/main" id="{24458F24-E56F-EE4B-EE99-3D215C0E259D}"/>
              </a:ext>
            </a:extLst>
          </p:cNvPr>
          <p:cNvSpPr txBox="1"/>
          <p:nvPr/>
        </p:nvSpPr>
        <p:spPr>
          <a:xfrm>
            <a:off x="848895" y="6510420"/>
            <a:ext cx="4886156"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i="1" dirty="0">
                <a:latin typeface="Calibri"/>
                <a:cs typeface="Calibri"/>
                <a:hlinkClick r:id="rId3"/>
              </a:rPr>
              <a:t>https://en.wikipedia.org/wiki/List_of_DNS_record_types</a:t>
            </a:r>
            <a:endParaRPr lang="en-US" i="1"/>
          </a:p>
        </p:txBody>
      </p:sp>
    </p:spTree>
    <p:extLst>
      <p:ext uri="{BB962C8B-B14F-4D97-AF65-F5344CB8AC3E}">
        <p14:creationId xmlns:p14="http://schemas.microsoft.com/office/powerpoint/2010/main" val="39043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C0EE-8378-209A-5008-66DE848669F2}"/>
              </a:ext>
            </a:extLst>
          </p:cNvPr>
          <p:cNvSpPr>
            <a:spLocks noGrp="1"/>
          </p:cNvSpPr>
          <p:nvPr>
            <p:ph type="title"/>
          </p:nvPr>
        </p:nvSpPr>
        <p:spPr/>
        <p:txBody>
          <a:bodyPr/>
          <a:lstStyle/>
          <a:p>
            <a:pPr algn="ctr"/>
            <a:r>
              <a:rPr lang="en-US" dirty="0"/>
              <a:t>DNS Tunneling</a:t>
            </a:r>
          </a:p>
        </p:txBody>
      </p:sp>
      <p:sp>
        <p:nvSpPr>
          <p:cNvPr id="3" name="Content Placeholder 2">
            <a:extLst>
              <a:ext uri="{FF2B5EF4-FFF2-40B4-BE49-F238E27FC236}">
                <a16:creationId xmlns:a16="http://schemas.microsoft.com/office/drawing/2014/main" id="{3BB64332-0F1A-D6CA-D177-787955EF712B}"/>
              </a:ext>
            </a:extLst>
          </p:cNvPr>
          <p:cNvSpPr>
            <a:spLocks noGrp="1"/>
          </p:cNvSpPr>
          <p:nvPr>
            <p:ph idx="1"/>
          </p:nvPr>
        </p:nvSpPr>
        <p:spPr/>
        <p:txBody>
          <a:bodyPr vert="horz" lIns="91440" tIns="45720" rIns="91440" bIns="45720" rtlCol="0" anchor="t">
            <a:normAutofit/>
          </a:bodyPr>
          <a:lstStyle/>
          <a:p>
            <a:pPr algn="just"/>
            <a:r>
              <a:rPr lang="en-US" dirty="0"/>
              <a:t>Creating a tunnel in client-server model using DNS protocol</a:t>
            </a:r>
          </a:p>
          <a:p>
            <a:pPr algn="just"/>
            <a:r>
              <a:rPr lang="en-US" dirty="0"/>
              <a:t>Mostly used for malpractice </a:t>
            </a:r>
          </a:p>
          <a:p>
            <a:pPr algn="just"/>
            <a:r>
              <a:rPr lang="en-US" dirty="0">
                <a:ea typeface="+mn-lt"/>
                <a:cs typeface="+mn-lt"/>
              </a:rPr>
              <a:t>Encapsulates the data in the DNS query  and DNS response packet</a:t>
            </a:r>
            <a:endParaRPr lang="en-US" dirty="0"/>
          </a:p>
          <a:p>
            <a:pPr algn="just"/>
            <a:r>
              <a:rPr lang="en-US" dirty="0">
                <a:ea typeface="+mn-lt"/>
                <a:cs typeface="+mn-lt"/>
              </a:rPr>
              <a:t>Create a tunnel between sender and receiver through DNS protocol</a:t>
            </a:r>
          </a:p>
          <a:p>
            <a:pPr algn="just"/>
            <a:r>
              <a:rPr lang="en-US" dirty="0">
                <a:ea typeface="+mn-lt"/>
                <a:cs typeface="+mn-lt"/>
              </a:rPr>
              <a:t>Use DNS requests to implement a command and control (C2) channel for malware</a:t>
            </a:r>
          </a:p>
          <a:p>
            <a:endParaRPr lang="en-US" dirty="0">
              <a:ea typeface="+mn-lt"/>
              <a:cs typeface="+mn-lt"/>
            </a:endParaRPr>
          </a:p>
          <a:p>
            <a:endParaRPr lang="en-US" dirty="0">
              <a:ea typeface="+mn-lt"/>
              <a:cs typeface="+mn-lt"/>
            </a:endParaRPr>
          </a:p>
        </p:txBody>
      </p:sp>
      <p:sp>
        <p:nvSpPr>
          <p:cNvPr id="5" name="TextBox 4">
            <a:extLst>
              <a:ext uri="{FF2B5EF4-FFF2-40B4-BE49-F238E27FC236}">
                <a16:creationId xmlns:a16="http://schemas.microsoft.com/office/drawing/2014/main" id="{96BEDC34-3FA6-047C-03C3-5ACD8DFC56BC}"/>
              </a:ext>
            </a:extLst>
          </p:cNvPr>
          <p:cNvSpPr txBox="1"/>
          <p:nvPr/>
        </p:nvSpPr>
        <p:spPr>
          <a:xfrm>
            <a:off x="875631" y="6550525"/>
            <a:ext cx="48594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https://www.sciencedirect.com/science/article/pii/S1389128621003248</a:t>
            </a:r>
            <a:endParaRPr lang="en-US" sz="1200" i="1">
              <a:latin typeface="Calibri"/>
              <a:cs typeface="Calibri"/>
            </a:endParaRPr>
          </a:p>
          <a:p>
            <a:pPr algn="l"/>
            <a:endParaRPr lang="en-US" sz="1600" i="1" dirty="0">
              <a:latin typeface="Calibri"/>
              <a:cs typeface="Calibri"/>
            </a:endParaRPr>
          </a:p>
        </p:txBody>
      </p:sp>
    </p:spTree>
    <p:extLst>
      <p:ext uri="{BB962C8B-B14F-4D97-AF65-F5344CB8AC3E}">
        <p14:creationId xmlns:p14="http://schemas.microsoft.com/office/powerpoint/2010/main" val="3490137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27F5A-05BA-6DC8-6C43-20EBA8007B66}"/>
              </a:ext>
            </a:extLst>
          </p:cNvPr>
          <p:cNvSpPr>
            <a:spLocks noGrp="1"/>
          </p:cNvSpPr>
          <p:nvPr>
            <p:ph type="title"/>
          </p:nvPr>
        </p:nvSpPr>
        <p:spPr>
          <a:xfrm>
            <a:off x="838200" y="206477"/>
            <a:ext cx="10515600" cy="816079"/>
          </a:xfrm>
        </p:spPr>
        <p:txBody>
          <a:bodyPr>
            <a:normAutofit/>
          </a:bodyPr>
          <a:lstStyle/>
          <a:p>
            <a:pPr algn="ctr"/>
            <a:r>
              <a:rPr lang="en-US" dirty="0"/>
              <a:t>How DNS Tunnel works</a:t>
            </a:r>
          </a:p>
        </p:txBody>
      </p:sp>
      <p:pic>
        <p:nvPicPr>
          <p:cNvPr id="5" name="Content Placeholder 4">
            <a:extLst>
              <a:ext uri="{FF2B5EF4-FFF2-40B4-BE49-F238E27FC236}">
                <a16:creationId xmlns:a16="http://schemas.microsoft.com/office/drawing/2014/main" id="{76F26F10-C617-76C0-C70D-995D1B6E1DA1}"/>
              </a:ext>
            </a:extLst>
          </p:cNvPr>
          <p:cNvPicPr>
            <a:picLocks noGrp="1" noChangeAspect="1"/>
          </p:cNvPicPr>
          <p:nvPr>
            <p:ph idx="1"/>
          </p:nvPr>
        </p:nvPicPr>
        <p:blipFill>
          <a:blip r:embed="rId2"/>
          <a:stretch>
            <a:fillRect/>
          </a:stretch>
        </p:blipFill>
        <p:spPr>
          <a:xfrm>
            <a:off x="1612489" y="845574"/>
            <a:ext cx="9468465" cy="5462635"/>
          </a:xfrm>
        </p:spPr>
      </p:pic>
      <p:sp>
        <p:nvSpPr>
          <p:cNvPr id="7" name="TextBox 6">
            <a:extLst>
              <a:ext uri="{FF2B5EF4-FFF2-40B4-BE49-F238E27FC236}">
                <a16:creationId xmlns:a16="http://schemas.microsoft.com/office/drawing/2014/main" id="{84296DF5-9BF2-6E20-22BA-963552527F18}"/>
              </a:ext>
            </a:extLst>
          </p:cNvPr>
          <p:cNvSpPr txBox="1"/>
          <p:nvPr/>
        </p:nvSpPr>
        <p:spPr>
          <a:xfrm>
            <a:off x="540772" y="6308209"/>
            <a:ext cx="6931743" cy="369332"/>
          </a:xfrm>
          <a:prstGeom prst="rect">
            <a:avLst/>
          </a:prstGeom>
          <a:noFill/>
        </p:spPr>
        <p:txBody>
          <a:bodyPr wrap="square">
            <a:spAutoFit/>
          </a:bodyPr>
          <a:lstStyle/>
          <a:p>
            <a:r>
              <a:rPr lang="en-US" sz="1800" i="1" dirty="0">
                <a:latin typeface="Calibri"/>
                <a:cs typeface="Calibri"/>
                <a:hlinkClick r:id="rId3"/>
              </a:rPr>
              <a:t>https://www.sciencedirect.com/science/article/pii/S1389128621003248</a:t>
            </a:r>
            <a:endParaRPr lang="en-US" sz="1800" i="1" dirty="0">
              <a:latin typeface="Calibri"/>
              <a:cs typeface="Calibri"/>
            </a:endParaRPr>
          </a:p>
        </p:txBody>
      </p:sp>
    </p:spTree>
    <p:extLst>
      <p:ext uri="{BB962C8B-B14F-4D97-AF65-F5344CB8AC3E}">
        <p14:creationId xmlns:p14="http://schemas.microsoft.com/office/powerpoint/2010/main" val="2303680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7793F-EC90-575B-F014-2AC0EC96BEB6}"/>
              </a:ext>
            </a:extLst>
          </p:cNvPr>
          <p:cNvSpPr>
            <a:spLocks noGrp="1"/>
          </p:cNvSpPr>
          <p:nvPr>
            <p:ph type="title"/>
          </p:nvPr>
        </p:nvSpPr>
        <p:spPr/>
        <p:txBody>
          <a:bodyPr/>
          <a:lstStyle/>
          <a:p>
            <a:pPr algn="ctr"/>
            <a:r>
              <a:rPr lang="en-US" dirty="0"/>
              <a:t>How DNS Tunnel works (Cont.)</a:t>
            </a:r>
          </a:p>
        </p:txBody>
      </p:sp>
      <p:sp>
        <p:nvSpPr>
          <p:cNvPr id="3" name="Content Placeholder 2">
            <a:extLst>
              <a:ext uri="{FF2B5EF4-FFF2-40B4-BE49-F238E27FC236}">
                <a16:creationId xmlns:a16="http://schemas.microsoft.com/office/drawing/2014/main" id="{CFCC4228-E64A-2D64-BD57-E02AF047125D}"/>
              </a:ext>
            </a:extLst>
          </p:cNvPr>
          <p:cNvSpPr>
            <a:spLocks noGrp="1"/>
          </p:cNvSpPr>
          <p:nvPr>
            <p:ph idx="1"/>
          </p:nvPr>
        </p:nvSpPr>
        <p:spPr>
          <a:xfrm>
            <a:off x="838200" y="1753739"/>
            <a:ext cx="10515600" cy="5055827"/>
          </a:xfrm>
        </p:spPr>
        <p:txBody>
          <a:bodyPr vert="horz" lIns="91440" tIns="45720" rIns="91440" bIns="45720" rtlCol="0" anchor="t">
            <a:normAutofit/>
          </a:bodyPr>
          <a:lstStyle/>
          <a:p>
            <a:pPr algn="just"/>
            <a:r>
              <a:rPr lang="en-US" dirty="0">
                <a:ea typeface="+mn-lt"/>
                <a:cs typeface="+mn-lt"/>
              </a:rPr>
              <a:t>Attacker registers a domain (example: maldomain.com) </a:t>
            </a:r>
            <a:endParaRPr lang="en-US" dirty="0"/>
          </a:p>
          <a:p>
            <a:pPr algn="just"/>
            <a:r>
              <a:rPr lang="en-US" dirty="0">
                <a:ea typeface="+mn-lt"/>
                <a:cs typeface="+mn-lt"/>
              </a:rPr>
              <a:t>Domain’s name server points to the attacker’s server installed with a tunneling malware program</a:t>
            </a:r>
            <a:endParaRPr lang="en-US" dirty="0"/>
          </a:p>
          <a:p>
            <a:pPr algn="just"/>
            <a:r>
              <a:rPr lang="en-US" dirty="0">
                <a:ea typeface="+mn-lt"/>
                <a:cs typeface="+mn-lt"/>
              </a:rPr>
              <a:t>Attacker infects targeted computer with malware</a:t>
            </a:r>
            <a:endParaRPr lang="en-US" dirty="0"/>
          </a:p>
          <a:p>
            <a:pPr algn="just"/>
            <a:r>
              <a:rPr lang="en-US" dirty="0">
                <a:ea typeface="+mn-lt"/>
                <a:cs typeface="+mn-lt"/>
              </a:rPr>
              <a:t>Infected computer can send a query to the local DNS server just like regular DNS query </a:t>
            </a:r>
            <a:endParaRPr lang="en-US" dirty="0"/>
          </a:p>
          <a:p>
            <a:pPr algn="just"/>
            <a:r>
              <a:rPr lang="en-US" dirty="0">
                <a:ea typeface="+mn-lt"/>
                <a:cs typeface="+mn-lt"/>
              </a:rPr>
              <a:t>Local DNS relays requests for IP addresses to root and top-level domain servers (recall iterative DNS)</a:t>
            </a:r>
          </a:p>
          <a:p>
            <a:pPr algn="just"/>
            <a:r>
              <a:rPr lang="en-US" dirty="0"/>
              <a:t>The C2 server reply several command control instructions as response back to the local name server inside DNS answer</a:t>
            </a:r>
          </a:p>
          <a:p>
            <a:endParaRPr lang="en-US" dirty="0"/>
          </a:p>
        </p:txBody>
      </p:sp>
      <p:sp>
        <p:nvSpPr>
          <p:cNvPr id="5" name="TextBox 4">
            <a:extLst>
              <a:ext uri="{FF2B5EF4-FFF2-40B4-BE49-F238E27FC236}">
                <a16:creationId xmlns:a16="http://schemas.microsoft.com/office/drawing/2014/main" id="{1C8372EB-5EF2-60AD-A7B2-122C60DF3157}"/>
              </a:ext>
            </a:extLst>
          </p:cNvPr>
          <p:cNvSpPr txBox="1"/>
          <p:nvPr/>
        </p:nvSpPr>
        <p:spPr>
          <a:xfrm>
            <a:off x="848895" y="6497050"/>
            <a:ext cx="620962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https://www.paloaltonetworks.com/cyberpedia/what-is-dns-tunneling</a:t>
            </a:r>
            <a:endParaRPr lang="en-US" i="1"/>
          </a:p>
          <a:p>
            <a:pPr algn="l"/>
            <a:endParaRPr lang="en-US" sz="1600" i="1" dirty="0">
              <a:latin typeface="Calibri"/>
              <a:cs typeface="Calibri"/>
            </a:endParaRPr>
          </a:p>
        </p:txBody>
      </p:sp>
    </p:spTree>
    <p:extLst>
      <p:ext uri="{BB962C8B-B14F-4D97-AF65-F5344CB8AC3E}">
        <p14:creationId xmlns:p14="http://schemas.microsoft.com/office/powerpoint/2010/main" val="1835899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7793F-EC90-575B-F014-2AC0EC96BEB6}"/>
              </a:ext>
            </a:extLst>
          </p:cNvPr>
          <p:cNvSpPr>
            <a:spLocks noGrp="1"/>
          </p:cNvSpPr>
          <p:nvPr>
            <p:ph type="title"/>
          </p:nvPr>
        </p:nvSpPr>
        <p:spPr/>
        <p:txBody>
          <a:bodyPr/>
          <a:lstStyle/>
          <a:p>
            <a:pPr algn="ctr"/>
            <a:r>
              <a:rPr lang="en-US" dirty="0"/>
              <a:t>How DNS Tunnel works (Cont.)</a:t>
            </a:r>
          </a:p>
        </p:txBody>
      </p:sp>
      <p:sp>
        <p:nvSpPr>
          <p:cNvPr id="3" name="Content Placeholder 2">
            <a:extLst>
              <a:ext uri="{FF2B5EF4-FFF2-40B4-BE49-F238E27FC236}">
                <a16:creationId xmlns:a16="http://schemas.microsoft.com/office/drawing/2014/main" id="{CFCC4228-E64A-2D64-BD57-E02AF047125D}"/>
              </a:ext>
            </a:extLst>
          </p:cNvPr>
          <p:cNvSpPr>
            <a:spLocks noGrp="1"/>
          </p:cNvSpPr>
          <p:nvPr>
            <p:ph idx="1"/>
          </p:nvPr>
        </p:nvSpPr>
        <p:spPr>
          <a:xfrm>
            <a:off x="838200" y="1753739"/>
            <a:ext cx="10515600" cy="5055827"/>
          </a:xfrm>
        </p:spPr>
        <p:txBody>
          <a:bodyPr vert="horz" lIns="91440" tIns="45720" rIns="91440" bIns="45720" rtlCol="0" anchor="t">
            <a:normAutofit/>
          </a:bodyPr>
          <a:lstStyle/>
          <a:p>
            <a:pPr algn="just"/>
            <a:r>
              <a:rPr lang="en-US" dirty="0">
                <a:ea typeface="+mn-lt"/>
                <a:cs typeface="+mn-lt"/>
              </a:rPr>
              <a:t>Local DNS send the computer(victim) with the attacker’s C2 (command-and-control) message, where the tunneling program is installed</a:t>
            </a:r>
            <a:endParaRPr lang="en-US" dirty="0"/>
          </a:p>
          <a:p>
            <a:pPr algn="just"/>
            <a:r>
              <a:rPr lang="en-US" dirty="0">
                <a:ea typeface="+mn-lt"/>
                <a:cs typeface="+mn-lt"/>
              </a:rPr>
              <a:t>A connection (tunnel) is now established between the victim and the attacker</a:t>
            </a:r>
            <a:endParaRPr lang="en-US" dirty="0"/>
          </a:p>
          <a:p>
            <a:pPr algn="just"/>
            <a:r>
              <a:rPr lang="en-US" dirty="0">
                <a:ea typeface="+mn-lt"/>
                <a:cs typeface="+mn-lt"/>
              </a:rPr>
              <a:t>Inbound DNS traffic can carry commands to the malware, while outbound traffic can exfiltrate sensitive data</a:t>
            </a:r>
          </a:p>
          <a:p>
            <a:pPr algn="just"/>
            <a:r>
              <a:rPr lang="en-US" dirty="0">
                <a:ea typeface="+mn-lt"/>
                <a:cs typeface="+mn-lt"/>
              </a:rPr>
              <a:t>The subdomain name in DNS packets can be used to encapsulate upstream data</a:t>
            </a:r>
            <a:endParaRPr lang="en-US" dirty="0"/>
          </a:p>
          <a:p>
            <a:endParaRPr lang="en-US" dirty="0"/>
          </a:p>
          <a:p>
            <a:endParaRPr lang="en-US" dirty="0"/>
          </a:p>
        </p:txBody>
      </p:sp>
      <p:sp>
        <p:nvSpPr>
          <p:cNvPr id="5" name="TextBox 4">
            <a:extLst>
              <a:ext uri="{FF2B5EF4-FFF2-40B4-BE49-F238E27FC236}">
                <a16:creationId xmlns:a16="http://schemas.microsoft.com/office/drawing/2014/main" id="{059E38F6-738E-7380-C90E-56100ACB7230}"/>
              </a:ext>
            </a:extLst>
          </p:cNvPr>
          <p:cNvSpPr txBox="1"/>
          <p:nvPr/>
        </p:nvSpPr>
        <p:spPr>
          <a:xfrm>
            <a:off x="848895" y="6497050"/>
            <a:ext cx="620962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hlinkClick r:id="rId3"/>
              </a:rPr>
              <a:t>https://www.paloaltonetworks.com/cyberpedia/what-is-dns-tunneling</a:t>
            </a:r>
            <a:endParaRPr lang="en-US" i="1"/>
          </a:p>
          <a:p>
            <a:pPr algn="l"/>
            <a:endParaRPr lang="en-US" sz="1600" i="1" dirty="0">
              <a:latin typeface="Calibri"/>
              <a:cs typeface="Calibri"/>
            </a:endParaRPr>
          </a:p>
        </p:txBody>
      </p:sp>
    </p:spTree>
    <p:extLst>
      <p:ext uri="{BB962C8B-B14F-4D97-AF65-F5344CB8AC3E}">
        <p14:creationId xmlns:p14="http://schemas.microsoft.com/office/powerpoint/2010/main" val="2461062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A98E-A143-9B85-F399-AC602E8CC9CF}"/>
              </a:ext>
            </a:extLst>
          </p:cNvPr>
          <p:cNvSpPr>
            <a:spLocks noGrp="1"/>
          </p:cNvSpPr>
          <p:nvPr>
            <p:ph type="title"/>
          </p:nvPr>
        </p:nvSpPr>
        <p:spPr/>
        <p:txBody>
          <a:bodyPr/>
          <a:lstStyle/>
          <a:p>
            <a:pPr algn="ctr"/>
            <a:r>
              <a:rPr lang="en-US" dirty="0"/>
              <a:t>Purpose of DNS Tunnel</a:t>
            </a:r>
          </a:p>
        </p:txBody>
      </p:sp>
      <p:sp>
        <p:nvSpPr>
          <p:cNvPr id="3" name="Content Placeholder 2">
            <a:extLst>
              <a:ext uri="{FF2B5EF4-FFF2-40B4-BE49-F238E27FC236}">
                <a16:creationId xmlns:a16="http://schemas.microsoft.com/office/drawing/2014/main" id="{8FC400A3-5F9B-0EDB-1E83-7184E0814734}"/>
              </a:ext>
            </a:extLst>
          </p:cNvPr>
          <p:cNvSpPr>
            <a:spLocks noGrp="1"/>
          </p:cNvSpPr>
          <p:nvPr>
            <p:ph idx="1"/>
          </p:nvPr>
        </p:nvSpPr>
        <p:spPr/>
        <p:txBody>
          <a:bodyPr vert="horz" lIns="91440" tIns="45720" rIns="91440" bIns="45720" rtlCol="0" anchor="t">
            <a:normAutofit/>
          </a:bodyPr>
          <a:lstStyle/>
          <a:p>
            <a:pPr algn="just"/>
            <a:r>
              <a:rPr lang="en-US" dirty="0">
                <a:ea typeface="+mn-lt"/>
                <a:cs typeface="+mn-lt"/>
              </a:rPr>
              <a:t>DNS protocol is widely used and trusted</a:t>
            </a:r>
            <a:endParaRPr lang="en-US" dirty="0"/>
          </a:p>
          <a:p>
            <a:pPr algn="just"/>
            <a:r>
              <a:rPr lang="en-US" dirty="0">
                <a:ea typeface="+mn-lt"/>
                <a:cs typeface="+mn-lt"/>
              </a:rPr>
              <a:t>Usually, organizations allow DNS traffic to pass through the firewall</a:t>
            </a:r>
            <a:endParaRPr lang="en-US" dirty="0"/>
          </a:p>
          <a:p>
            <a:pPr algn="just"/>
            <a:r>
              <a:rPr lang="en-US" dirty="0">
                <a:ea typeface="+mn-lt"/>
                <a:cs typeface="+mn-lt"/>
              </a:rPr>
              <a:t>Legitimate purposes to bypass the firewall in restricted environment.</a:t>
            </a:r>
          </a:p>
          <a:p>
            <a:pPr algn="just"/>
            <a:r>
              <a:rPr lang="en-US" dirty="0">
                <a:ea typeface="+mn-lt"/>
                <a:cs typeface="+mn-lt"/>
              </a:rPr>
              <a:t>Availability of DNS tunneling toolkits for malicious actor</a:t>
            </a:r>
          </a:p>
          <a:p>
            <a:pPr algn="just" rtl="0"/>
            <a:r>
              <a:rPr lang="en-US" dirty="0">
                <a:effectLst/>
                <a:latin typeface="-apple-system"/>
              </a:rPr>
              <a:t>Mostly used by attackers to exfiltrate data or establish hidden communication channels</a:t>
            </a:r>
          </a:p>
          <a:p>
            <a:pPr marL="0" indent="0">
              <a:buNone/>
            </a:pPr>
            <a:endParaRPr lang="en-US" dirty="0"/>
          </a:p>
          <a:p>
            <a:endParaRPr lang="en-US" dirty="0"/>
          </a:p>
        </p:txBody>
      </p:sp>
      <p:sp>
        <p:nvSpPr>
          <p:cNvPr id="5" name="TextBox 4">
            <a:extLst>
              <a:ext uri="{FF2B5EF4-FFF2-40B4-BE49-F238E27FC236}">
                <a16:creationId xmlns:a16="http://schemas.microsoft.com/office/drawing/2014/main" id="{000F44C6-63EE-3468-C5D8-4D2F011BE6D8}"/>
              </a:ext>
            </a:extLst>
          </p:cNvPr>
          <p:cNvSpPr txBox="1"/>
          <p:nvPr/>
        </p:nvSpPr>
        <p:spPr>
          <a:xfrm>
            <a:off x="848895" y="6497050"/>
            <a:ext cx="6209629"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latin typeface="Calibri"/>
                <a:cs typeface="Calibri"/>
              </a:rPr>
              <a:t>https://www.akamai.com/glossary/what-is-dns-tunneling</a:t>
            </a:r>
            <a:endParaRPr lang="en-US" i="1"/>
          </a:p>
        </p:txBody>
      </p:sp>
    </p:spTree>
    <p:extLst>
      <p:ext uri="{BB962C8B-B14F-4D97-AF65-F5344CB8AC3E}">
        <p14:creationId xmlns:p14="http://schemas.microsoft.com/office/powerpoint/2010/main" val="448776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1535</TotalTime>
  <Words>2467</Words>
  <Application>Microsoft Office PowerPoint</Application>
  <PresentationFormat>Widescreen</PresentationFormat>
  <Paragraphs>285</Paragraphs>
  <Slides>25</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-apple-system</vt:lpstr>
      <vt:lpstr>Aptos</vt:lpstr>
      <vt:lpstr>Aptos Display</vt:lpstr>
      <vt:lpstr>Arial</vt:lpstr>
      <vt:lpstr>Calibri</vt:lpstr>
      <vt:lpstr>office theme</vt:lpstr>
      <vt:lpstr>DNS Tunnel Attack Detection and Measures</vt:lpstr>
      <vt:lpstr>DNS</vt:lpstr>
      <vt:lpstr>DNS</vt:lpstr>
      <vt:lpstr>Popular DNS Record Types</vt:lpstr>
      <vt:lpstr>DNS Tunneling</vt:lpstr>
      <vt:lpstr>How DNS Tunnel works</vt:lpstr>
      <vt:lpstr>How DNS Tunnel works (Cont.)</vt:lpstr>
      <vt:lpstr>How DNS Tunnel works (Cont.)</vt:lpstr>
      <vt:lpstr>Purpose of DNS Tunnel</vt:lpstr>
      <vt:lpstr>Motivations for DNS tunneling attack</vt:lpstr>
      <vt:lpstr>Actors for DNS tunneling attack</vt:lpstr>
      <vt:lpstr>DNS Tunnel Tools</vt:lpstr>
      <vt:lpstr>Features of DNS Tunnel</vt:lpstr>
      <vt:lpstr>Features of DNS Tunnel (Cont.)</vt:lpstr>
      <vt:lpstr>Detection Mechanism of DNS Tunnel [1]</vt:lpstr>
      <vt:lpstr>Detection Mechanism of DNS Tunnel</vt:lpstr>
      <vt:lpstr>Detection Mechanism of DNS Tunnel (Cont.)</vt:lpstr>
      <vt:lpstr>Detection Mechanism of DNS Tunnel (Cont.)</vt:lpstr>
      <vt:lpstr>Detection Mechanism of DNS Tunnel (Cont.)</vt:lpstr>
      <vt:lpstr>Detection Mechanism of DNS Tunnel (Cont.)</vt:lpstr>
      <vt:lpstr>Additive measure for DNS Tunnel Detection</vt:lpstr>
      <vt:lpstr>Challenges of DNS Tunnel Detection</vt:lpstr>
      <vt:lpstr>Future Proof of DNS Tunnel</vt:lpstr>
      <vt:lpstr>Future Proof of DNS Tunnel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FAHIM UDDIN</cp:lastModifiedBy>
  <cp:revision>582</cp:revision>
  <dcterms:created xsi:type="dcterms:W3CDTF">2024-10-17T05:24:21Z</dcterms:created>
  <dcterms:modified xsi:type="dcterms:W3CDTF">2024-10-29T02:11:38Z</dcterms:modified>
</cp:coreProperties>
</file>