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2" r:id="rId45"/>
  </p:sldIdLst>
  <p:sldSz cx="9144000" cy="5143500" type="screen16x9"/>
  <p:notesSz cx="6858000" cy="9144000"/>
  <p:embeddedFontLst>
    <p:embeddedFont>
      <p:font typeface="Aptos Narrow" panose="020B0004020202020204" pitchFamily="34" charset="0"/>
      <p:regular r:id="rId47"/>
      <p:bold r:id="rId48"/>
      <p:italic r:id="rId49"/>
      <p:boldItalic r:id="rId50"/>
    </p:embeddedFont>
    <p:embeddedFont>
      <p:font typeface="Lato" panose="020F0502020204030203" pitchFamily="34" charset="0"/>
      <p:regular r:id="rId51"/>
      <p:bold r:id="rId52"/>
      <p:italic r:id="rId53"/>
      <p:boldItalic r:id="rId54"/>
    </p:embeddedFont>
    <p:embeddedFont>
      <p:font typeface="Nunito Light" panose="020F0302020204030204" pitchFamily="34" charset="0"/>
      <p:regular r:id="rId55"/>
      <p:italic r:id="rId56"/>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DBD08F-4D54-40A7-9356-10ADED2E350D}">
  <a:tblStyle styleId="{10DBD08F-4D54-40A7-9356-10ADED2E350D}" styleName="Table_0">
    <a:wholeTbl>
      <a:tcTxStyle>
        <a:srgbClr val="000000"/>
      </a:tcTxStyle>
      <a:tcStyle>
        <a:tcBdr>
          <a:left>
            <a:ln w="9525">
              <a:solidFill>
                <a:srgbClr val="9E9E9E"/>
              </a:solidFill>
            </a:ln>
          </a:left>
          <a:right>
            <a:ln w="9525">
              <a:solidFill>
                <a:srgbClr val="9E9E9E"/>
              </a:solidFill>
            </a:ln>
          </a:right>
          <a:top>
            <a:ln w="9525">
              <a:solidFill>
                <a:srgbClr val="9E9E9E"/>
              </a:solidFill>
            </a:ln>
          </a:top>
          <a:bottom>
            <a:ln w="9525">
              <a:solidFill>
                <a:srgbClr val="9E9E9E"/>
              </a:solidFill>
            </a:ln>
          </a:bottom>
          <a:insideH>
            <a:ln w="9525">
              <a:solidFill>
                <a:srgbClr val="9E9E9E"/>
              </a:solidFill>
            </a:ln>
          </a:insideH>
          <a:insideV>
            <a:ln w="9525">
              <a:solidFill>
                <a:srgbClr val="9E9E9E"/>
              </a:solidFill>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MinGen(small)</c:v>
                </c:pt>
              </c:strCache>
            </c:strRef>
          </c:tx>
          <c:spPr>
            <a:prstGeom prst="rect">
              <a:avLst/>
            </a:prstGeom>
            <a:solidFill>
              <a:schemeClr val="accent3">
                <a:lumMod val="60000"/>
                <a:lumOff val="40000"/>
              </a:schemeClr>
            </a:solidFill>
            <a:ln>
              <a:noFill/>
            </a:ln>
            <a:effectLst/>
          </c:spPr>
          <c:invertIfNegative val="0"/>
          <c:cat>
            <c:numRef>
              <c:f>Sheet1!$A$2:$A$5</c:f>
              <c:numCache>
                <c:formatCode>General</c:formatCode>
                <c:ptCount val="4"/>
                <c:pt idx="0">
                  <c:v>2</c:v>
                </c:pt>
                <c:pt idx="1">
                  <c:v>3</c:v>
                </c:pt>
                <c:pt idx="2">
                  <c:v>4</c:v>
                </c:pt>
                <c:pt idx="3">
                  <c:v>5</c:v>
                </c:pt>
              </c:numCache>
            </c:numRef>
          </c:cat>
          <c:val>
            <c:numRef>
              <c:f>Sheet1!$B$2:$B$5</c:f>
              <c:numCache>
                <c:formatCode>General</c:formatCode>
                <c:ptCount val="4"/>
                <c:pt idx="0">
                  <c:v>0.3024</c:v>
                </c:pt>
                <c:pt idx="1">
                  <c:v>0.28320000000000001</c:v>
                </c:pt>
                <c:pt idx="2">
                  <c:v>0.27079999999999999</c:v>
                </c:pt>
                <c:pt idx="3">
                  <c:v>0.28820000000000001</c:v>
                </c:pt>
              </c:numCache>
            </c:numRef>
          </c:val>
          <c:extLst>
            <c:ext xmlns:c16="http://schemas.microsoft.com/office/drawing/2014/chart" uri="{C3380CC4-5D6E-409C-BE32-E72D297353CC}">
              <c16:uniqueId val="{00000000-8958-704B-836B-CDD36BED28AB}"/>
            </c:ext>
          </c:extLst>
        </c:ser>
        <c:ser>
          <c:idx val="2"/>
          <c:order val="1"/>
          <c:tx>
            <c:strRef>
              <c:f>Sheet1!$C$1</c:f>
              <c:strCache>
                <c:ptCount val="1"/>
                <c:pt idx="0">
                  <c:v>MinGen(large)</c:v>
                </c:pt>
              </c:strCache>
            </c:strRef>
          </c:tx>
          <c:spPr>
            <a:prstGeom prst="rect">
              <a:avLst/>
            </a:prstGeom>
            <a:solidFill>
              <a:srgbClr val="5B5CB6"/>
            </a:solidFill>
            <a:ln>
              <a:noFill/>
            </a:ln>
            <a:effectLst/>
          </c:spPr>
          <c:invertIfNegative val="0"/>
          <c:cat>
            <c:numRef>
              <c:f>Sheet1!$A$2:$A$5</c:f>
              <c:numCache>
                <c:formatCode>General</c:formatCode>
                <c:ptCount val="4"/>
                <c:pt idx="0">
                  <c:v>2</c:v>
                </c:pt>
                <c:pt idx="1">
                  <c:v>3</c:v>
                </c:pt>
                <c:pt idx="2">
                  <c:v>4</c:v>
                </c:pt>
                <c:pt idx="3">
                  <c:v>5</c:v>
                </c:pt>
              </c:numCache>
            </c:numRef>
          </c:cat>
          <c:val>
            <c:numRef>
              <c:f>Sheet1!$C$2:$C$5</c:f>
              <c:numCache>
                <c:formatCode>General</c:formatCode>
                <c:ptCount val="4"/>
                <c:pt idx="0">
                  <c:v>0.55200000000000005</c:v>
                </c:pt>
                <c:pt idx="1">
                  <c:v>0.56469999999999998</c:v>
                </c:pt>
                <c:pt idx="2">
                  <c:v>0.53469999999999995</c:v>
                </c:pt>
                <c:pt idx="3">
                  <c:v>0.53469999999999995</c:v>
                </c:pt>
              </c:numCache>
            </c:numRef>
          </c:val>
          <c:extLst>
            <c:ext xmlns:c16="http://schemas.microsoft.com/office/drawing/2014/chart" uri="{C3380CC4-5D6E-409C-BE32-E72D297353CC}">
              <c16:uniqueId val="{00000001-8958-704B-836B-CDD36BED28AB}"/>
            </c:ext>
          </c:extLst>
        </c:ser>
        <c:ser>
          <c:idx val="1"/>
          <c:order val="2"/>
          <c:tx>
            <c:strRef>
              <c:f>Sheet1!$D$1</c:f>
              <c:strCache>
                <c:ptCount val="1"/>
                <c:pt idx="0">
                  <c:v>Greedy(small)</c:v>
                </c:pt>
              </c:strCache>
            </c:strRef>
          </c:tx>
          <c:spPr>
            <a:prstGeom prst="rect">
              <a:avLst/>
            </a:prstGeom>
            <a:solidFill>
              <a:srgbClr val="B1BD1C"/>
            </a:solidFill>
            <a:ln>
              <a:noFill/>
            </a:ln>
            <a:effectLst/>
          </c:spPr>
          <c:invertIfNegative val="0"/>
          <c:cat>
            <c:numRef>
              <c:f>Sheet1!$A$2:$A$5</c:f>
              <c:numCache>
                <c:formatCode>General</c:formatCode>
                <c:ptCount val="4"/>
                <c:pt idx="0">
                  <c:v>2</c:v>
                </c:pt>
                <c:pt idx="1">
                  <c:v>3</c:v>
                </c:pt>
                <c:pt idx="2">
                  <c:v>4</c:v>
                </c:pt>
                <c:pt idx="3">
                  <c:v>5</c:v>
                </c:pt>
              </c:numCache>
            </c:numRef>
          </c:cat>
          <c:val>
            <c:numRef>
              <c:f>Sheet1!$D$2:$D$5</c:f>
              <c:numCache>
                <c:formatCode>General</c:formatCode>
                <c:ptCount val="4"/>
                <c:pt idx="0">
                  <c:v>2.9499999999999998E-2</c:v>
                </c:pt>
                <c:pt idx="1">
                  <c:v>2.76E-2</c:v>
                </c:pt>
                <c:pt idx="2">
                  <c:v>3.3700000000000001E-2</c:v>
                </c:pt>
                <c:pt idx="3">
                  <c:v>2.86E-2</c:v>
                </c:pt>
              </c:numCache>
            </c:numRef>
          </c:val>
          <c:extLst>
            <c:ext xmlns:c16="http://schemas.microsoft.com/office/drawing/2014/chart" uri="{C3380CC4-5D6E-409C-BE32-E72D297353CC}">
              <c16:uniqueId val="{00000002-8958-704B-836B-CDD36BED28AB}"/>
            </c:ext>
          </c:extLst>
        </c:ser>
        <c:ser>
          <c:idx val="3"/>
          <c:order val="3"/>
          <c:tx>
            <c:strRef>
              <c:f>Sheet1!$E$1</c:f>
              <c:strCache>
                <c:ptCount val="1"/>
                <c:pt idx="0">
                  <c:v>Greedy(large)</c:v>
                </c:pt>
              </c:strCache>
            </c:strRef>
          </c:tx>
          <c:spPr>
            <a:prstGeom prst="rect">
              <a:avLst/>
            </a:prstGeom>
            <a:solidFill>
              <a:srgbClr val="BD3E2C"/>
            </a:solidFill>
            <a:ln>
              <a:noFill/>
            </a:ln>
            <a:effectLst/>
          </c:spPr>
          <c:invertIfNegative val="0"/>
          <c:cat>
            <c:numRef>
              <c:f>Sheet1!$A$2:$A$5</c:f>
              <c:numCache>
                <c:formatCode>General</c:formatCode>
                <c:ptCount val="4"/>
                <c:pt idx="0">
                  <c:v>2</c:v>
                </c:pt>
                <c:pt idx="1">
                  <c:v>3</c:v>
                </c:pt>
                <c:pt idx="2">
                  <c:v>4</c:v>
                </c:pt>
                <c:pt idx="3">
                  <c:v>5</c:v>
                </c:pt>
              </c:numCache>
            </c:numRef>
          </c:cat>
          <c:val>
            <c:numRef>
              <c:f>Sheet1!$E$2:$E$5</c:f>
              <c:numCache>
                <c:formatCode>General</c:formatCode>
                <c:ptCount val="4"/>
                <c:pt idx="0">
                  <c:v>0.1187</c:v>
                </c:pt>
                <c:pt idx="1">
                  <c:v>0.1014</c:v>
                </c:pt>
                <c:pt idx="2">
                  <c:v>0.1066</c:v>
                </c:pt>
                <c:pt idx="3">
                  <c:v>0.1077</c:v>
                </c:pt>
              </c:numCache>
            </c:numRef>
          </c:val>
          <c:extLst>
            <c:ext xmlns:c16="http://schemas.microsoft.com/office/drawing/2014/chart" uri="{C3380CC4-5D6E-409C-BE32-E72D297353CC}">
              <c16:uniqueId val="{00000003-8958-704B-836B-CDD36BED28AB}"/>
            </c:ext>
          </c:extLst>
        </c:ser>
        <c:dLbls>
          <c:showLegendKey val="0"/>
          <c:showVal val="0"/>
          <c:showCatName val="0"/>
          <c:showSerName val="0"/>
          <c:showPercent val="0"/>
          <c:showBubbleSize val="0"/>
        </c:dLbls>
        <c:gapWidth val="300"/>
        <c:axId val="2036538320"/>
        <c:axId val="1994662784"/>
      </c:barChart>
      <c:catAx>
        <c:axId val="2036538320"/>
        <c:scaling>
          <c:orientation val="minMax"/>
        </c:scaling>
        <c:delete val="0"/>
        <c:axPos val="b"/>
        <c:title>
          <c:tx>
            <c:rich>
              <a:bodyPr rot="0" spcFirstLastPara="1" vertOverflow="ellipsis" vert="horz" wrap="square" anchor="ctr" anchorCtr="1"/>
              <a:lstStyle/>
              <a:p>
                <a:pPr>
                  <a:defRPr sz="900" b="0" i="0" u="none" strike="noStrike" baseline="0">
                    <a:solidFill>
                      <a:schemeClr val="tx1">
                        <a:lumMod val="65000"/>
                        <a:lumOff val="35000"/>
                      </a:schemeClr>
                    </a:solidFill>
                    <a:latin typeface="Aptos"/>
                    <a:ea typeface="+mn-ea"/>
                    <a:cs typeface="+mn-cs"/>
                  </a:defRPr>
                </a:pPr>
                <a:r>
                  <a:rPr lang="en-US" sz="900">
                    <a:latin typeface="Aptos"/>
                  </a:rPr>
                  <a:t>k value</a:t>
                </a:r>
                <a:endParaRPr lang="en-US"/>
              </a:p>
            </c:rich>
          </c:tx>
          <c:layout>
            <c:manualLayout>
              <c:xMode val="edge"/>
              <c:yMode val="edge"/>
              <c:x val="0.38403999999999999"/>
              <c:y val="0.89605199999999996"/>
            </c:manualLayout>
          </c:layout>
          <c:overlay val="0"/>
          <c:spPr>
            <a:prstGeom prst="rect">
              <a:avLst/>
            </a:prstGeom>
            <a:noFill/>
            <a:ln>
              <a:noFill/>
            </a:ln>
            <a:effectLst/>
          </c:spPr>
          <c:txPr>
            <a:bodyPr rot="0" spcFirstLastPara="1" vertOverflow="ellipsis" vert="horz" wrap="square" anchor="ctr" anchorCtr="1"/>
            <a:lstStyle/>
            <a:p>
              <a:pPr>
                <a:defRPr sz="900" b="0" i="0" u="none" strike="noStrike" baseline="0">
                  <a:solidFill>
                    <a:schemeClr val="tx1">
                      <a:lumMod val="65000"/>
                      <a:lumOff val="35000"/>
                    </a:schemeClr>
                  </a:solidFill>
                  <a:latin typeface="Aptos"/>
                  <a:ea typeface="+mn-ea"/>
                  <a:cs typeface="+mn-cs"/>
                </a:defRPr>
              </a:pPr>
              <a:endParaRPr lang="en-US"/>
            </a:p>
          </c:txPr>
        </c:title>
        <c:numFmt formatCode="General" sourceLinked="1"/>
        <c:majorTickMark val="none"/>
        <c:minorTickMark val="none"/>
        <c:tickLblPos val="nextTo"/>
        <c:spPr bwMode="auto">
          <a:prstGeom prst="rect">
            <a:avLst/>
          </a:prstGeom>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baseline="0">
                <a:solidFill>
                  <a:schemeClr val="tx1">
                    <a:lumMod val="65000"/>
                    <a:lumOff val="35000"/>
                  </a:schemeClr>
                </a:solidFill>
                <a:latin typeface="Aptos"/>
                <a:ea typeface="+mn-ea"/>
                <a:cs typeface="+mn-cs"/>
              </a:defRPr>
            </a:pPr>
            <a:endParaRPr lang="en-US"/>
          </a:p>
        </c:txPr>
        <c:crossAx val="1994662784"/>
        <c:crosses val="autoZero"/>
        <c:auto val="1"/>
        <c:lblAlgn val="ctr"/>
        <c:lblOffset val="100"/>
        <c:noMultiLvlLbl val="0"/>
      </c:catAx>
      <c:valAx>
        <c:axId val="1994662784"/>
        <c:scaling>
          <c:orientation val="minMax"/>
        </c:scaling>
        <c:delete val="0"/>
        <c:axPos val="l"/>
        <c:majorGridlines>
          <c:spPr bwMode="auto">
            <a:prstGeom prst="rect">
              <a:avLst/>
            </a:prstGeom>
            <a:ln w="9525" cap="flat" cmpd="sng" algn="ctr">
              <a:solidFill>
                <a:schemeClr val="tx1">
                  <a:lumMod val="15000"/>
                  <a:lumOff val="85000"/>
                </a:schemeClr>
              </a:solidFill>
              <a:round/>
            </a:ln>
            <a:effectLst/>
          </c:spPr>
        </c:majorGridlines>
        <c:minorGridlines>
          <c:spPr bwMode="auto">
            <a:prstGeom prst="rect">
              <a:avLst/>
            </a:prstGeom>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baseline="0">
                    <a:solidFill>
                      <a:schemeClr val="tx1">
                        <a:lumMod val="65000"/>
                        <a:lumOff val="35000"/>
                      </a:schemeClr>
                    </a:solidFill>
                    <a:latin typeface="Aptos"/>
                    <a:ea typeface="+mn-ea"/>
                    <a:cs typeface="+mn-cs"/>
                  </a:defRPr>
                </a:pPr>
                <a:r>
                  <a:rPr lang="en-US" sz="900">
                    <a:latin typeface="Aptos"/>
                  </a:rPr>
                  <a:t>Execution Time (seconds)</a:t>
                </a:r>
                <a:endParaRPr lang="en-US"/>
              </a:p>
            </c:rich>
          </c:tx>
          <c:overlay val="0"/>
          <c:spPr>
            <a:prstGeom prst="rect">
              <a:avLst/>
            </a:prstGeom>
            <a:noFill/>
            <a:ln>
              <a:noFill/>
            </a:ln>
            <a:effectLst/>
          </c:spPr>
          <c:txPr>
            <a:bodyPr rot="-5400000" spcFirstLastPara="1" vertOverflow="ellipsis" vert="horz" wrap="square" anchor="ctr" anchorCtr="1"/>
            <a:lstStyle/>
            <a:p>
              <a:pPr>
                <a:defRPr sz="900" b="0" i="0" u="none" strike="noStrike" baseline="0">
                  <a:solidFill>
                    <a:schemeClr val="tx1">
                      <a:lumMod val="65000"/>
                      <a:lumOff val="35000"/>
                    </a:schemeClr>
                  </a:solidFill>
                  <a:latin typeface="Aptos"/>
                  <a:ea typeface="+mn-ea"/>
                  <a:cs typeface="+mn-cs"/>
                </a:defRPr>
              </a:pPr>
              <a:endParaRPr lang="en-US"/>
            </a:p>
          </c:txPr>
        </c:title>
        <c:numFmt formatCode="General" sourceLinked="1"/>
        <c:majorTickMark val="out"/>
        <c:minorTickMark val="none"/>
        <c:tickLblPos val="nextTo"/>
        <c:spPr>
          <a:prstGeom prst="rect">
            <a:avLst/>
          </a:prstGeom>
          <a:noFill/>
          <a:ln>
            <a:noFill/>
          </a:ln>
          <a:effectLst/>
        </c:spPr>
        <c:txPr>
          <a:bodyPr rot="-60000000" spcFirstLastPara="1" vertOverflow="ellipsis" vert="horz" wrap="square" anchor="ctr" anchorCtr="1"/>
          <a:lstStyle/>
          <a:p>
            <a:pPr>
              <a:defRPr sz="1000" b="0" i="0" u="none" strike="noStrike" baseline="0">
                <a:solidFill>
                  <a:schemeClr val="tx1">
                    <a:lumMod val="65000"/>
                    <a:lumOff val="35000"/>
                  </a:schemeClr>
                </a:solidFill>
                <a:latin typeface="Aptos"/>
                <a:ea typeface="+mn-ea"/>
                <a:cs typeface="+mn-cs"/>
              </a:defRPr>
            </a:pPr>
            <a:endParaRPr lang="en-US"/>
          </a:p>
        </c:txPr>
        <c:crossAx val="2036538320"/>
        <c:crosses val="autoZero"/>
        <c:crossBetween val="between"/>
      </c:valAx>
      <c:spPr>
        <a:prstGeom prst="rect">
          <a:avLst/>
        </a:prstGeom>
        <a:noFill/>
        <a:ln>
          <a:noFill/>
        </a:ln>
        <a:effectLst/>
      </c:spPr>
    </c:plotArea>
    <c:legend>
      <c:legendPos val="r"/>
      <c:overlay val="0"/>
      <c:spPr>
        <a:prstGeom prst="rect">
          <a:avLst/>
        </a:prstGeom>
        <a:noFill/>
        <a:ln>
          <a:noFill/>
        </a:ln>
        <a:effectLst/>
      </c:spPr>
      <c:txPr>
        <a:bodyPr rot="0" spcFirstLastPara="1" vertOverflow="ellipsis" vert="horz" wrap="square" anchor="ctr" anchorCtr="1"/>
        <a:lstStyle/>
        <a:p>
          <a:pPr>
            <a:defRPr sz="1000" b="0" i="0" u="none" strike="noStrike" baseline="0">
              <a:solidFill>
                <a:schemeClr val="tx1">
                  <a:lumMod val="65000"/>
                  <a:lumOff val="35000"/>
                </a:schemeClr>
              </a:solidFill>
              <a:latin typeface="Aptos"/>
              <a:ea typeface="+mn-ea"/>
              <a:cs typeface="+mn-cs"/>
            </a:defRPr>
          </a:pPr>
          <a:endParaRPr lang="en-US"/>
        </a:p>
      </c:txPr>
    </c:legend>
    <c:plotVisOnly val="1"/>
    <c:dispBlanksAs val="gap"/>
    <c:showDLblsOverMax val="0"/>
  </c:chart>
  <c:spPr bwMode="auto">
    <a:xfrm>
      <a:off x="1523999" y="1062446"/>
      <a:ext cx="6662057" cy="3541304"/>
    </a:xfrm>
    <a:prstGeom prst="rect">
      <a:avLst/>
    </a:prstGeom>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5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35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1"/>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1200"/>
  </cs:dataTable>
  <cs:downBar>
    <cs:lnRef idx="0"/>
    <cs:fillRef idx="0"/>
    <cs:effectRef idx="0"/>
    <cs:fontRef idx="minor">
      <a:schemeClr val="dk1"/>
    </cs:fontRef>
    <cs:spPr bwMode="auto">
      <a:prstGeom prst="rect">
        <a:avLst/>
      </a:prstGeom>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75000"/>
            <a:lumOff val="25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5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dk1"/>
    </cs:fontRef>
    <cs:spPr bwMode="auto">
      <a:prstGeom prst="rect">
        <a:avLst/>
      </a:prstGeom>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tx1"/>
    </cs:fontRef>
    <cs:spPr bwMode="auto">
      <a:prstGeom prst="rect">
        <a:avLst/>
      </a:prstGeom>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AA56A-C486-DF4F-9A73-BEC1550050CB}" type="doc">
      <dgm:prSet loTypeId="urn:microsoft.com/office/officeart/2005/8/layout/list1" loCatId="" qsTypeId="urn:microsoft.com/office/officeart/2005/8/quickstyle/simple2#4" qsCatId="simple" csTypeId="urn:microsoft.com/office/officeart/2005/8/colors/accent2_1" csCatId="accent2" phldr="1"/>
      <dgm:spPr bwMode="auto"/>
      <dgm:t>
        <a:bodyPr/>
        <a:lstStyle/>
        <a:p>
          <a:pPr>
            <a:defRPr/>
          </a:pPr>
          <a:endParaRPr lang="en-US"/>
        </a:p>
      </dgm:t>
    </dgm:pt>
    <dgm:pt modelId="{5DAEF3A1-69FA-494A-8525-9518701189FA}">
      <dgm:prSet phldrT="" custT="1"/>
      <dgm:spPr bwMode="auto"/>
      <dgm:t>
        <a:bodyPr/>
        <a:lstStyle/>
        <a:p>
          <a:pPr>
            <a:defRPr/>
          </a:pPr>
          <a:r>
            <a:rPr lang="en-US" sz="1200" b="0" i="0">
              <a:latin typeface="Aptos"/>
            </a:rPr>
            <a:t>Data Preparation (Small and Large Datasets)</a:t>
          </a:r>
          <a:endParaRPr lang="en-US" sz="1200">
            <a:latin typeface="Aptos"/>
          </a:endParaRPr>
        </a:p>
      </dgm:t>
    </dgm:pt>
    <dgm:pt modelId="{F7710E69-51C8-DE4B-BFAC-766072601B69}" type="parTrans" cxnId="{6B1B3883-46E1-EC46-9090-1918ED273160}">
      <dgm:prSet/>
      <dgm:spPr bwMode="auto"/>
      <dgm:t>
        <a:bodyPr/>
        <a:lstStyle/>
        <a:p>
          <a:pPr>
            <a:defRPr/>
          </a:pPr>
          <a:endParaRPr lang="en-US">
            <a:latin typeface="Aptos"/>
          </a:endParaRPr>
        </a:p>
      </dgm:t>
    </dgm:pt>
    <dgm:pt modelId="{1C8C0819-3113-AF45-BFC2-62EF53D0D059}" type="sibTrans" cxnId="{6B1B3883-46E1-EC46-9090-1918ED273160}">
      <dgm:prSet/>
      <dgm:spPr bwMode="auto"/>
      <dgm:t>
        <a:bodyPr/>
        <a:lstStyle/>
        <a:p>
          <a:pPr>
            <a:defRPr/>
          </a:pPr>
          <a:endParaRPr lang="en-US">
            <a:latin typeface="Aptos"/>
          </a:endParaRPr>
        </a:p>
      </dgm:t>
    </dgm:pt>
    <dgm:pt modelId="{BDD5215A-9D3E-4D42-872C-DEE8114B33AF}">
      <dgm:prSet phldrT="" custT="1"/>
      <dgm:spPr bwMode="auto"/>
      <dgm:t>
        <a:bodyPr/>
        <a:lstStyle/>
        <a:p>
          <a:pPr>
            <a:defRPr/>
          </a:pPr>
          <a:r>
            <a:rPr lang="en-US" sz="1200" b="0" i="0">
              <a:latin typeface="Aptos"/>
            </a:rPr>
            <a:t>Applying MinGen Brute Force Algorithm</a:t>
          </a:r>
          <a:endParaRPr lang="en-US" sz="1200">
            <a:latin typeface="Aptos"/>
          </a:endParaRPr>
        </a:p>
      </dgm:t>
    </dgm:pt>
    <dgm:pt modelId="{5D6F3909-1903-C74C-BFC4-6965626932CD}" type="parTrans" cxnId="{F97551B3-E86F-154E-8DEB-AAF680FF8564}">
      <dgm:prSet/>
      <dgm:spPr bwMode="auto"/>
      <dgm:t>
        <a:bodyPr/>
        <a:lstStyle/>
        <a:p>
          <a:pPr>
            <a:defRPr/>
          </a:pPr>
          <a:endParaRPr lang="en-US">
            <a:latin typeface="Aptos"/>
          </a:endParaRPr>
        </a:p>
      </dgm:t>
    </dgm:pt>
    <dgm:pt modelId="{DB0BFC92-EAF1-5E4A-BBCA-BD77CDD39D25}" type="sibTrans" cxnId="{F97551B3-E86F-154E-8DEB-AAF680FF8564}">
      <dgm:prSet/>
      <dgm:spPr bwMode="auto"/>
      <dgm:t>
        <a:bodyPr/>
        <a:lstStyle/>
        <a:p>
          <a:pPr>
            <a:defRPr/>
          </a:pPr>
          <a:endParaRPr lang="en-US">
            <a:latin typeface="Aptos"/>
          </a:endParaRPr>
        </a:p>
      </dgm:t>
    </dgm:pt>
    <dgm:pt modelId="{3CC2F4B1-9289-BB45-8591-669CB2E053E7}">
      <dgm:prSet phldrT="" custT="1"/>
      <dgm:spPr bwMode="auto"/>
      <dgm:t>
        <a:bodyPr/>
        <a:lstStyle/>
        <a:p>
          <a:pPr>
            <a:defRPr/>
          </a:pPr>
          <a:r>
            <a:rPr lang="en-US" sz="1200" b="0" i="0">
              <a:latin typeface="Aptos"/>
            </a:rPr>
            <a:t>Applying Greedy Algorithm</a:t>
          </a:r>
          <a:endParaRPr lang="en-US" sz="1200">
            <a:latin typeface="Aptos"/>
          </a:endParaRPr>
        </a:p>
      </dgm:t>
    </dgm:pt>
    <dgm:pt modelId="{AE19455F-9EC7-AB4C-BE94-99AFE38EFF86}" type="parTrans" cxnId="{79A1057D-75B8-CF4C-8595-31DB6880506B}">
      <dgm:prSet/>
      <dgm:spPr bwMode="auto"/>
      <dgm:t>
        <a:bodyPr/>
        <a:lstStyle/>
        <a:p>
          <a:pPr>
            <a:defRPr/>
          </a:pPr>
          <a:endParaRPr lang="en-US">
            <a:latin typeface="Aptos"/>
          </a:endParaRPr>
        </a:p>
      </dgm:t>
    </dgm:pt>
    <dgm:pt modelId="{E7A08690-CD77-8F4A-943E-62B6DB80EF81}" type="sibTrans" cxnId="{79A1057D-75B8-CF4C-8595-31DB6880506B}">
      <dgm:prSet/>
      <dgm:spPr bwMode="auto"/>
      <dgm:t>
        <a:bodyPr/>
        <a:lstStyle/>
        <a:p>
          <a:pPr>
            <a:defRPr/>
          </a:pPr>
          <a:endParaRPr lang="en-US">
            <a:latin typeface="Aptos"/>
          </a:endParaRPr>
        </a:p>
      </dgm:t>
    </dgm:pt>
    <dgm:pt modelId="{B8C386EB-21DF-9747-9361-DAF455B0993D}">
      <dgm:prSet phldrT="" custT="1"/>
      <dgm:spPr bwMode="auto"/>
      <dgm:t>
        <a:bodyPr vert="horz" anchor="ctr"/>
        <a:lstStyle/>
        <a:p>
          <a:pPr marL="0" indent="0" algn="l" defTabSz="533399">
            <a:lnSpc>
              <a:spcPct val="90000"/>
            </a:lnSpc>
            <a:spcBef>
              <a:spcPts val="0"/>
            </a:spcBef>
            <a:spcAft>
              <a:spcPts val="0"/>
            </a:spcAft>
            <a:defRPr/>
          </a:pPr>
          <a:r>
            <a:rPr lang="en-US" sz="1200" b="0" i="0">
              <a:latin typeface="Aptos"/>
            </a:rPr>
            <a:t>Measuring Execution Time and Certainty Metric Value</a:t>
          </a:r>
          <a:endParaRPr lang="en-US" sz="1200">
            <a:latin typeface="Aptos"/>
          </a:endParaRPr>
        </a:p>
      </dgm:t>
    </dgm:pt>
    <dgm:pt modelId="{D3FAC8FA-E610-F24C-93C8-AACD81C28F2B}" type="parTrans" cxnId="{F03CBD0E-8DD7-E74E-B8B9-58394E50A677}">
      <dgm:prSet/>
      <dgm:spPr bwMode="auto"/>
      <dgm:t>
        <a:bodyPr/>
        <a:lstStyle/>
        <a:p>
          <a:pPr>
            <a:defRPr/>
          </a:pPr>
          <a:endParaRPr lang="en-US">
            <a:latin typeface="Aptos"/>
          </a:endParaRPr>
        </a:p>
      </dgm:t>
    </dgm:pt>
    <dgm:pt modelId="{1F1D56E4-9491-8446-83BD-28B1E98AEBC4}" type="sibTrans" cxnId="{F03CBD0E-8DD7-E74E-B8B9-58394E50A677}">
      <dgm:prSet/>
      <dgm:spPr bwMode="auto"/>
      <dgm:t>
        <a:bodyPr/>
        <a:lstStyle/>
        <a:p>
          <a:pPr>
            <a:defRPr/>
          </a:pPr>
          <a:endParaRPr lang="en-US">
            <a:latin typeface="Aptos"/>
          </a:endParaRPr>
        </a:p>
      </dgm:t>
    </dgm:pt>
    <dgm:pt modelId="{41BE664C-EFC5-194C-8F6B-375AA0B6F532}" type="pres">
      <dgm:prSet presAssocID="{832AA56A-C486-DF4F-9A73-BEC1550050CB}" presName="linear" presStyleCnt="0">
        <dgm:presLayoutVars>
          <dgm:dir/>
          <dgm:animLvl val="lvl"/>
          <dgm:resizeHandles val="exact"/>
        </dgm:presLayoutVars>
      </dgm:prSet>
      <dgm:spPr bwMode="auto"/>
    </dgm:pt>
    <dgm:pt modelId="{5D845937-DA2C-624D-980C-AD9C0905333E}" type="pres">
      <dgm:prSet presAssocID="{5DAEF3A1-69FA-494A-8525-9518701189FA}" presName="parentLin" presStyleCnt="0"/>
      <dgm:spPr bwMode="auto"/>
    </dgm:pt>
    <dgm:pt modelId="{D7FD1FBF-9104-4B4C-8A63-97C34DE0A6A4}" type="pres">
      <dgm:prSet presAssocID="{5DAEF3A1-69FA-494A-8525-9518701189FA}" presName="parentLeftMargin" presStyleLbl="node1" presStyleIdx="0" presStyleCnt="4"/>
      <dgm:spPr bwMode="auto"/>
    </dgm:pt>
    <dgm:pt modelId="{AD9B6D4F-6B33-234C-B3C1-CA63130A09C8}" type="pres">
      <dgm:prSet presAssocID="{5DAEF3A1-69FA-494A-8525-9518701189FA}" presName="parentText" presStyleLbl="node1" presStyleIdx="0" presStyleCnt="4">
        <dgm:presLayoutVars>
          <dgm:chMax val="0"/>
          <dgm:bulletEnabled val="1"/>
        </dgm:presLayoutVars>
      </dgm:prSet>
      <dgm:spPr bwMode="auto"/>
    </dgm:pt>
    <dgm:pt modelId="{07BBD491-24D3-5341-85ED-DCA592B7762C}" type="pres">
      <dgm:prSet presAssocID="{5DAEF3A1-69FA-494A-8525-9518701189FA}" presName="negativeSpace" presStyleCnt="0"/>
      <dgm:spPr bwMode="auto"/>
    </dgm:pt>
    <dgm:pt modelId="{E155DF1C-7908-054E-A3F3-766E3F3FF807}" type="pres">
      <dgm:prSet presAssocID="{5DAEF3A1-69FA-494A-8525-9518701189FA}" presName="childText" presStyleLbl="conFgAcc1" presStyleIdx="0" presStyleCnt="4">
        <dgm:presLayoutVars>
          <dgm:bulletEnabled val="1"/>
        </dgm:presLayoutVars>
      </dgm:prSet>
      <dgm:spPr bwMode="auto"/>
    </dgm:pt>
    <dgm:pt modelId="{BA5C2D96-8AD7-2E45-9DBB-196B13CE44A2}" type="pres">
      <dgm:prSet presAssocID="{1C8C0819-3113-AF45-BFC2-62EF53D0D059}" presName="spaceBetweenRectangles" presStyleCnt="0"/>
      <dgm:spPr bwMode="auto"/>
    </dgm:pt>
    <dgm:pt modelId="{DD7C433A-B82E-9B42-ABFE-849B27875127}" type="pres">
      <dgm:prSet presAssocID="{BDD5215A-9D3E-4D42-872C-DEE8114B33AF}" presName="parentLin" presStyleCnt="0"/>
      <dgm:spPr bwMode="auto"/>
    </dgm:pt>
    <dgm:pt modelId="{20FBCC50-81DF-E546-9E22-05B34C2C36E7}" type="pres">
      <dgm:prSet presAssocID="{BDD5215A-9D3E-4D42-872C-DEE8114B33AF}" presName="parentLeftMargin" presStyleLbl="node1" presStyleIdx="0" presStyleCnt="4"/>
      <dgm:spPr bwMode="auto"/>
    </dgm:pt>
    <dgm:pt modelId="{B500687F-5205-B044-B4F1-9B07FCAE5287}" type="pres">
      <dgm:prSet presAssocID="{BDD5215A-9D3E-4D42-872C-DEE8114B33AF}" presName="parentText" presStyleLbl="node1" presStyleIdx="1" presStyleCnt="4">
        <dgm:presLayoutVars>
          <dgm:chMax val="0"/>
          <dgm:bulletEnabled val="1"/>
        </dgm:presLayoutVars>
      </dgm:prSet>
      <dgm:spPr bwMode="auto"/>
    </dgm:pt>
    <dgm:pt modelId="{D1F05888-0CD9-5B4E-97E0-F7DF6B16ECBE}" type="pres">
      <dgm:prSet presAssocID="{BDD5215A-9D3E-4D42-872C-DEE8114B33AF}" presName="negativeSpace" presStyleCnt="0"/>
      <dgm:spPr bwMode="auto"/>
    </dgm:pt>
    <dgm:pt modelId="{B5652071-0ADC-E14E-A835-7E6CD414AFD1}" type="pres">
      <dgm:prSet presAssocID="{BDD5215A-9D3E-4D42-872C-DEE8114B33AF}" presName="childText" presStyleLbl="conFgAcc1" presStyleIdx="1" presStyleCnt="4">
        <dgm:presLayoutVars>
          <dgm:bulletEnabled val="1"/>
        </dgm:presLayoutVars>
      </dgm:prSet>
      <dgm:spPr bwMode="auto"/>
    </dgm:pt>
    <dgm:pt modelId="{68BB77E4-4B5A-DA4B-BED9-5395B9C2FEF4}" type="pres">
      <dgm:prSet presAssocID="{DB0BFC92-EAF1-5E4A-BBCA-BD77CDD39D25}" presName="spaceBetweenRectangles" presStyleCnt="0"/>
      <dgm:spPr bwMode="auto"/>
    </dgm:pt>
    <dgm:pt modelId="{59EF2956-86F0-D34C-B993-F2F6E5598A68}" type="pres">
      <dgm:prSet presAssocID="{3CC2F4B1-9289-BB45-8591-669CB2E053E7}" presName="parentLin" presStyleCnt="0"/>
      <dgm:spPr bwMode="auto"/>
    </dgm:pt>
    <dgm:pt modelId="{8D6B6066-1489-2A41-A55B-902FFC9EC03D}" type="pres">
      <dgm:prSet presAssocID="{3CC2F4B1-9289-BB45-8591-669CB2E053E7}" presName="parentLeftMargin" presStyleLbl="node1" presStyleIdx="1" presStyleCnt="4"/>
      <dgm:spPr bwMode="auto"/>
    </dgm:pt>
    <dgm:pt modelId="{88C756FC-47BC-DD41-8BAC-EC89F1523D77}" type="pres">
      <dgm:prSet presAssocID="{3CC2F4B1-9289-BB45-8591-669CB2E053E7}" presName="parentText" presStyleLbl="node1" presStyleIdx="2" presStyleCnt="4">
        <dgm:presLayoutVars>
          <dgm:chMax val="0"/>
          <dgm:bulletEnabled val="1"/>
        </dgm:presLayoutVars>
      </dgm:prSet>
      <dgm:spPr bwMode="auto"/>
    </dgm:pt>
    <dgm:pt modelId="{7B084990-A238-0343-AE7F-FD72C1C767F1}" type="pres">
      <dgm:prSet presAssocID="{3CC2F4B1-9289-BB45-8591-669CB2E053E7}" presName="negativeSpace" presStyleCnt="0"/>
      <dgm:spPr bwMode="auto"/>
    </dgm:pt>
    <dgm:pt modelId="{1A79BCEC-49D1-CE49-B32E-98B44492F36E}" type="pres">
      <dgm:prSet presAssocID="{3CC2F4B1-9289-BB45-8591-669CB2E053E7}" presName="childText" presStyleLbl="conFgAcc1" presStyleIdx="2" presStyleCnt="4">
        <dgm:presLayoutVars>
          <dgm:bulletEnabled val="1"/>
        </dgm:presLayoutVars>
      </dgm:prSet>
      <dgm:spPr bwMode="auto"/>
    </dgm:pt>
    <dgm:pt modelId="{C535F697-E2E8-D941-BCDB-C0A5D448224D}" type="pres">
      <dgm:prSet presAssocID="{E7A08690-CD77-8F4A-943E-62B6DB80EF81}" presName="spaceBetweenRectangles" presStyleCnt="0"/>
      <dgm:spPr bwMode="auto"/>
    </dgm:pt>
    <dgm:pt modelId="{175EB8E7-8F3A-3446-824C-03E2BAE5E41E}" type="pres">
      <dgm:prSet presAssocID="{B8C386EB-21DF-9747-9361-DAF455B0993D}" presName="parentLin" presStyleCnt="0"/>
      <dgm:spPr bwMode="auto"/>
    </dgm:pt>
    <dgm:pt modelId="{5C268AA2-728A-6E4C-9956-DA75BA8573B5}" type="pres">
      <dgm:prSet presAssocID="{B8C386EB-21DF-9747-9361-DAF455B0993D}" presName="parentLeftMargin" presStyleLbl="node1" presStyleIdx="2" presStyleCnt="4"/>
      <dgm:spPr bwMode="auto"/>
    </dgm:pt>
    <dgm:pt modelId="{0B0337BD-3194-E04D-9D43-396179F21D97}" type="pres">
      <dgm:prSet presAssocID="{B8C386EB-21DF-9747-9361-DAF455B0993D}" presName="parentText" presStyleLbl="node1" presStyleIdx="3" presStyleCnt="4">
        <dgm:presLayoutVars>
          <dgm:chMax val="0"/>
          <dgm:bulletEnabled val="1"/>
        </dgm:presLayoutVars>
      </dgm:prSet>
      <dgm:spPr bwMode="auto"/>
    </dgm:pt>
    <dgm:pt modelId="{C2B26936-8E5B-7146-9614-286DAD597B86}" type="pres">
      <dgm:prSet presAssocID="{B8C386EB-21DF-9747-9361-DAF455B0993D}" presName="negativeSpace" presStyleCnt="0"/>
      <dgm:spPr bwMode="auto"/>
    </dgm:pt>
    <dgm:pt modelId="{6294C2FF-2C52-E140-B4CF-8736CDF0F821}" type="pres">
      <dgm:prSet presAssocID="{B8C386EB-21DF-9747-9361-DAF455B0993D}" presName="childText" presStyleLbl="conFgAcc1" presStyleIdx="3" presStyleCnt="4">
        <dgm:presLayoutVars>
          <dgm:bulletEnabled val="1"/>
        </dgm:presLayoutVars>
      </dgm:prSet>
      <dgm:spPr bwMode="auto"/>
    </dgm:pt>
  </dgm:ptLst>
  <dgm:cxnLst>
    <dgm:cxn modelId="{F03CBD0E-8DD7-E74E-B8B9-58394E50A677}" srcId="{832AA56A-C486-DF4F-9A73-BEC1550050CB}" destId="{B8C386EB-21DF-9747-9361-DAF455B0993D}" srcOrd="3" destOrd="0" parTransId="{D3FAC8FA-E610-F24C-93C8-AACD81C28F2B}" sibTransId="{1F1D56E4-9491-8446-83BD-28B1E98AEBC4}"/>
    <dgm:cxn modelId="{58CA9F48-99EB-8D49-BFE3-B833AAAC1F85}" type="presOf" srcId="{3CC2F4B1-9289-BB45-8591-669CB2E053E7}" destId="{88C756FC-47BC-DD41-8BAC-EC89F1523D77}" srcOrd="1" destOrd="0" presId="urn:microsoft.com/office/officeart/2005/8/layout/list1"/>
    <dgm:cxn modelId="{36A73057-6457-8A48-9C91-685D3859D76B}" type="presOf" srcId="{B8C386EB-21DF-9747-9361-DAF455B0993D}" destId="{5C268AA2-728A-6E4C-9956-DA75BA8573B5}" srcOrd="0" destOrd="0" presId="urn:microsoft.com/office/officeart/2005/8/layout/list1"/>
    <dgm:cxn modelId="{79A1057D-75B8-CF4C-8595-31DB6880506B}" srcId="{832AA56A-C486-DF4F-9A73-BEC1550050CB}" destId="{3CC2F4B1-9289-BB45-8591-669CB2E053E7}" srcOrd="2" destOrd="0" parTransId="{AE19455F-9EC7-AB4C-BE94-99AFE38EFF86}" sibTransId="{E7A08690-CD77-8F4A-943E-62B6DB80EF81}"/>
    <dgm:cxn modelId="{48645282-61C2-DD4E-A28F-BDA5D183FA96}" type="presOf" srcId="{B8C386EB-21DF-9747-9361-DAF455B0993D}" destId="{0B0337BD-3194-E04D-9D43-396179F21D97}" srcOrd="1" destOrd="0" presId="urn:microsoft.com/office/officeart/2005/8/layout/list1"/>
    <dgm:cxn modelId="{6B1B3883-46E1-EC46-9090-1918ED273160}" srcId="{832AA56A-C486-DF4F-9A73-BEC1550050CB}" destId="{5DAEF3A1-69FA-494A-8525-9518701189FA}" srcOrd="0" destOrd="0" parTransId="{F7710E69-51C8-DE4B-BFAC-766072601B69}" sibTransId="{1C8C0819-3113-AF45-BFC2-62EF53D0D059}"/>
    <dgm:cxn modelId="{121A4883-B356-5341-9599-F50DF652FE89}" type="presOf" srcId="{832AA56A-C486-DF4F-9A73-BEC1550050CB}" destId="{41BE664C-EFC5-194C-8F6B-375AA0B6F532}" srcOrd="0" destOrd="0" presId="urn:microsoft.com/office/officeart/2005/8/layout/list1"/>
    <dgm:cxn modelId="{EAA18183-EB0B-5F4C-81E3-35014B2582EB}" type="presOf" srcId="{BDD5215A-9D3E-4D42-872C-DEE8114B33AF}" destId="{B500687F-5205-B044-B4F1-9B07FCAE5287}" srcOrd="1" destOrd="0" presId="urn:microsoft.com/office/officeart/2005/8/layout/list1"/>
    <dgm:cxn modelId="{403645A0-AD71-B24A-8267-84A484DB8F81}" type="presOf" srcId="{3CC2F4B1-9289-BB45-8591-669CB2E053E7}" destId="{8D6B6066-1489-2A41-A55B-902FFC9EC03D}" srcOrd="0" destOrd="0" presId="urn:microsoft.com/office/officeart/2005/8/layout/list1"/>
    <dgm:cxn modelId="{F97551B3-E86F-154E-8DEB-AAF680FF8564}" srcId="{832AA56A-C486-DF4F-9A73-BEC1550050CB}" destId="{BDD5215A-9D3E-4D42-872C-DEE8114B33AF}" srcOrd="1" destOrd="0" parTransId="{5D6F3909-1903-C74C-BFC4-6965626932CD}" sibTransId="{DB0BFC92-EAF1-5E4A-BBCA-BD77CDD39D25}"/>
    <dgm:cxn modelId="{A3EDE3DB-89DD-A340-AE6F-0890F77198D0}" type="presOf" srcId="{5DAEF3A1-69FA-494A-8525-9518701189FA}" destId="{D7FD1FBF-9104-4B4C-8A63-97C34DE0A6A4}" srcOrd="0" destOrd="0" presId="urn:microsoft.com/office/officeart/2005/8/layout/list1"/>
    <dgm:cxn modelId="{00942FEE-C253-E849-BDF8-B14E980F8456}" type="presOf" srcId="{BDD5215A-9D3E-4D42-872C-DEE8114B33AF}" destId="{20FBCC50-81DF-E546-9E22-05B34C2C36E7}" srcOrd="0" destOrd="0" presId="urn:microsoft.com/office/officeart/2005/8/layout/list1"/>
    <dgm:cxn modelId="{F56435F8-FA6B-7D45-8437-ECBAA5A6350C}" type="presOf" srcId="{5DAEF3A1-69FA-494A-8525-9518701189FA}" destId="{AD9B6D4F-6B33-234C-B3C1-CA63130A09C8}" srcOrd="1" destOrd="0" presId="urn:microsoft.com/office/officeart/2005/8/layout/list1"/>
    <dgm:cxn modelId="{3D86B951-9071-4449-AE1A-C4AFE744F6AF}" type="presParOf" srcId="{41BE664C-EFC5-194C-8F6B-375AA0B6F532}" destId="{5D845937-DA2C-624D-980C-AD9C0905333E}" srcOrd="0" destOrd="0" presId="urn:microsoft.com/office/officeart/2005/8/layout/list1"/>
    <dgm:cxn modelId="{95EE281B-0EED-C54E-838D-225EBA85A55C}" type="presParOf" srcId="{5D845937-DA2C-624D-980C-AD9C0905333E}" destId="{D7FD1FBF-9104-4B4C-8A63-97C34DE0A6A4}" srcOrd="0" destOrd="0" presId="urn:microsoft.com/office/officeart/2005/8/layout/list1"/>
    <dgm:cxn modelId="{D4A6B0AC-726C-E545-9AE3-71E6D4CBD75A}" type="presParOf" srcId="{5D845937-DA2C-624D-980C-AD9C0905333E}" destId="{AD9B6D4F-6B33-234C-B3C1-CA63130A09C8}" srcOrd="1" destOrd="0" presId="urn:microsoft.com/office/officeart/2005/8/layout/list1"/>
    <dgm:cxn modelId="{A20C52E3-190A-D74D-B12C-6CE1055F9F3E}" type="presParOf" srcId="{41BE664C-EFC5-194C-8F6B-375AA0B6F532}" destId="{07BBD491-24D3-5341-85ED-DCA592B7762C}" srcOrd="1" destOrd="0" presId="urn:microsoft.com/office/officeart/2005/8/layout/list1"/>
    <dgm:cxn modelId="{EF16E0BB-8488-B845-B486-9F7461E1DE17}" type="presParOf" srcId="{41BE664C-EFC5-194C-8F6B-375AA0B6F532}" destId="{E155DF1C-7908-054E-A3F3-766E3F3FF807}" srcOrd="2" destOrd="0" presId="urn:microsoft.com/office/officeart/2005/8/layout/list1"/>
    <dgm:cxn modelId="{06969D9F-69FB-1E48-A100-485767D3FA51}" type="presParOf" srcId="{41BE664C-EFC5-194C-8F6B-375AA0B6F532}" destId="{BA5C2D96-8AD7-2E45-9DBB-196B13CE44A2}" srcOrd="3" destOrd="0" presId="urn:microsoft.com/office/officeart/2005/8/layout/list1"/>
    <dgm:cxn modelId="{D10C9CEA-F92B-1B46-9E30-29875E8CD9A8}" type="presParOf" srcId="{41BE664C-EFC5-194C-8F6B-375AA0B6F532}" destId="{DD7C433A-B82E-9B42-ABFE-849B27875127}" srcOrd="4" destOrd="0" presId="urn:microsoft.com/office/officeart/2005/8/layout/list1"/>
    <dgm:cxn modelId="{31D00DD5-19BA-1640-B927-836DDAB008E2}" type="presParOf" srcId="{DD7C433A-B82E-9B42-ABFE-849B27875127}" destId="{20FBCC50-81DF-E546-9E22-05B34C2C36E7}" srcOrd="0" destOrd="0" presId="urn:microsoft.com/office/officeart/2005/8/layout/list1"/>
    <dgm:cxn modelId="{55ABBC43-95C6-0C4E-B56C-BB62F5DB59D5}" type="presParOf" srcId="{DD7C433A-B82E-9B42-ABFE-849B27875127}" destId="{B500687F-5205-B044-B4F1-9B07FCAE5287}" srcOrd="1" destOrd="0" presId="urn:microsoft.com/office/officeart/2005/8/layout/list1"/>
    <dgm:cxn modelId="{68EED128-3C38-D74D-AAAA-F09620D9396E}" type="presParOf" srcId="{41BE664C-EFC5-194C-8F6B-375AA0B6F532}" destId="{D1F05888-0CD9-5B4E-97E0-F7DF6B16ECBE}" srcOrd="5" destOrd="0" presId="urn:microsoft.com/office/officeart/2005/8/layout/list1"/>
    <dgm:cxn modelId="{CB925E6E-03A3-B042-B900-950FDDFBDB03}" type="presParOf" srcId="{41BE664C-EFC5-194C-8F6B-375AA0B6F532}" destId="{B5652071-0ADC-E14E-A835-7E6CD414AFD1}" srcOrd="6" destOrd="0" presId="urn:microsoft.com/office/officeart/2005/8/layout/list1"/>
    <dgm:cxn modelId="{CA2CA9DC-FFC8-2243-AA15-8B9B216CF9DD}" type="presParOf" srcId="{41BE664C-EFC5-194C-8F6B-375AA0B6F532}" destId="{68BB77E4-4B5A-DA4B-BED9-5395B9C2FEF4}" srcOrd="7" destOrd="0" presId="urn:microsoft.com/office/officeart/2005/8/layout/list1"/>
    <dgm:cxn modelId="{F326DEAB-A109-9341-9937-914745082FA5}" type="presParOf" srcId="{41BE664C-EFC5-194C-8F6B-375AA0B6F532}" destId="{59EF2956-86F0-D34C-B993-F2F6E5598A68}" srcOrd="8" destOrd="0" presId="urn:microsoft.com/office/officeart/2005/8/layout/list1"/>
    <dgm:cxn modelId="{B77B1DD7-F3EF-3840-A667-9C3574BB9769}" type="presParOf" srcId="{59EF2956-86F0-D34C-B993-F2F6E5598A68}" destId="{8D6B6066-1489-2A41-A55B-902FFC9EC03D}" srcOrd="0" destOrd="0" presId="urn:microsoft.com/office/officeart/2005/8/layout/list1"/>
    <dgm:cxn modelId="{8BA37A25-499A-DC41-B083-92FE8406028C}" type="presParOf" srcId="{59EF2956-86F0-D34C-B993-F2F6E5598A68}" destId="{88C756FC-47BC-DD41-8BAC-EC89F1523D77}" srcOrd="1" destOrd="0" presId="urn:microsoft.com/office/officeart/2005/8/layout/list1"/>
    <dgm:cxn modelId="{C941B1FB-F790-A140-8EB4-0A3D33ED1423}" type="presParOf" srcId="{41BE664C-EFC5-194C-8F6B-375AA0B6F532}" destId="{7B084990-A238-0343-AE7F-FD72C1C767F1}" srcOrd="9" destOrd="0" presId="urn:microsoft.com/office/officeart/2005/8/layout/list1"/>
    <dgm:cxn modelId="{E059D4CD-15C0-E24C-8678-9CCEE4C4D90D}" type="presParOf" srcId="{41BE664C-EFC5-194C-8F6B-375AA0B6F532}" destId="{1A79BCEC-49D1-CE49-B32E-98B44492F36E}" srcOrd="10" destOrd="0" presId="urn:microsoft.com/office/officeart/2005/8/layout/list1"/>
    <dgm:cxn modelId="{733D3A56-F271-0B48-B8E6-A3958A773AEE}" type="presParOf" srcId="{41BE664C-EFC5-194C-8F6B-375AA0B6F532}" destId="{C535F697-E2E8-D941-BCDB-C0A5D448224D}" srcOrd="11" destOrd="0" presId="urn:microsoft.com/office/officeart/2005/8/layout/list1"/>
    <dgm:cxn modelId="{70035DD8-04AD-E04F-85A3-5D225C2151E9}" type="presParOf" srcId="{41BE664C-EFC5-194C-8F6B-375AA0B6F532}" destId="{175EB8E7-8F3A-3446-824C-03E2BAE5E41E}" srcOrd="12" destOrd="0" presId="urn:microsoft.com/office/officeart/2005/8/layout/list1"/>
    <dgm:cxn modelId="{C46C1A26-BC27-C748-99EE-06D0FA658C17}" type="presParOf" srcId="{175EB8E7-8F3A-3446-824C-03E2BAE5E41E}" destId="{5C268AA2-728A-6E4C-9956-DA75BA8573B5}" srcOrd="0" destOrd="0" presId="urn:microsoft.com/office/officeart/2005/8/layout/list1"/>
    <dgm:cxn modelId="{3BB90C67-222E-9749-A063-E290A3C26527}" type="presParOf" srcId="{175EB8E7-8F3A-3446-824C-03E2BAE5E41E}" destId="{0B0337BD-3194-E04D-9D43-396179F21D97}" srcOrd="1" destOrd="0" presId="urn:microsoft.com/office/officeart/2005/8/layout/list1"/>
    <dgm:cxn modelId="{E3A18493-143B-0E4E-A902-B0A0140A88D3}" type="presParOf" srcId="{41BE664C-EFC5-194C-8F6B-375AA0B6F532}" destId="{C2B26936-8E5B-7146-9614-286DAD597B86}" srcOrd="13" destOrd="0" presId="urn:microsoft.com/office/officeart/2005/8/layout/list1"/>
    <dgm:cxn modelId="{609C5CED-EC3A-0A45-B854-4272428D17FD}" type="presParOf" srcId="{41BE664C-EFC5-194C-8F6B-375AA0B6F532}" destId="{6294C2FF-2C52-E140-B4CF-8736CDF0F82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2C34D-6011-A448-8BB2-7292E3657CE9}" type="doc">
      <dgm:prSet loTypeId="urn:microsoft.com/office/officeart/2005/8/layout/hProcess9" loCatId="" qsTypeId="urn:microsoft.com/office/officeart/2005/8/quickstyle/simple2#5" qsCatId="simple" csTypeId="urn:microsoft.com/office/officeart/2005/8/colors/accent2_2" csCatId="accent2" phldr="1"/>
      <dgm:spPr bwMode="auto"/>
      <dgm:t>
        <a:bodyPr/>
        <a:lstStyle/>
        <a:p>
          <a:pPr>
            <a:defRPr/>
          </a:pPr>
          <a:endParaRPr lang="en-US"/>
        </a:p>
      </dgm:t>
    </dgm:pt>
    <dgm:pt modelId="{A5E30D02-5A6D-964F-8FA9-DCB2FF0F3F9F}">
      <dgm:prSet phldrT="" custT="1"/>
      <dgm:spPr bwMode="auto"/>
      <dgm:t>
        <a:bodyPr/>
        <a:lstStyle/>
        <a:p>
          <a:pPr>
            <a:defRPr/>
          </a:pPr>
          <a:r>
            <a:rPr lang="en-US" sz="1000" b="0" i="0">
              <a:latin typeface="Aptos"/>
            </a:rPr>
            <a:t>Input Data</a:t>
          </a:r>
          <a:endParaRPr lang="en-US" sz="1000">
            <a:latin typeface="Aptos"/>
          </a:endParaRPr>
        </a:p>
      </dgm:t>
    </dgm:pt>
    <dgm:pt modelId="{0BA1312F-0A69-FE47-9CAC-BEBE11003450}" type="parTrans" cxnId="{42BE5351-70B7-FB41-AB87-B369FCA85967}">
      <dgm:prSet/>
      <dgm:spPr bwMode="auto"/>
      <dgm:t>
        <a:bodyPr/>
        <a:lstStyle/>
        <a:p>
          <a:pPr>
            <a:defRPr/>
          </a:pPr>
          <a:endParaRPr lang="en-US" sz="1000">
            <a:latin typeface="Aptos"/>
          </a:endParaRPr>
        </a:p>
      </dgm:t>
    </dgm:pt>
    <dgm:pt modelId="{B881B4E2-690C-274E-83EF-C4335282A746}" type="sibTrans" cxnId="{42BE5351-70B7-FB41-AB87-B369FCA85967}">
      <dgm:prSet/>
      <dgm:spPr bwMode="auto"/>
      <dgm:t>
        <a:bodyPr/>
        <a:lstStyle/>
        <a:p>
          <a:pPr>
            <a:defRPr/>
          </a:pPr>
          <a:endParaRPr lang="en-US" sz="1000">
            <a:latin typeface="Aptos"/>
          </a:endParaRPr>
        </a:p>
      </dgm:t>
    </dgm:pt>
    <dgm:pt modelId="{43EF78BA-2EF4-1D4D-9671-BA85E8445A6A}">
      <dgm:prSet phldrT="" custT="1"/>
      <dgm:spPr bwMode="auto"/>
      <dgm:t>
        <a:bodyPr/>
        <a:lstStyle/>
        <a:p>
          <a:pPr>
            <a:defRPr/>
          </a:pPr>
          <a:r>
            <a:rPr lang="en-US" sz="1000" b="0" i="0">
              <a:latin typeface="Aptos"/>
            </a:rPr>
            <a:t>Generate Generalization  Combinations</a:t>
          </a:r>
          <a:endParaRPr lang="en-US" sz="1000">
            <a:latin typeface="Aptos"/>
          </a:endParaRPr>
        </a:p>
      </dgm:t>
    </dgm:pt>
    <dgm:pt modelId="{E13A8B3B-170E-D24C-A0CE-B7ECAE68F964}" type="parTrans" cxnId="{540DF1E8-5EA0-F649-9EF2-173E81AA1353}">
      <dgm:prSet/>
      <dgm:spPr bwMode="auto"/>
      <dgm:t>
        <a:bodyPr/>
        <a:lstStyle/>
        <a:p>
          <a:pPr>
            <a:defRPr/>
          </a:pPr>
          <a:endParaRPr lang="en-US" sz="1000">
            <a:latin typeface="Aptos"/>
          </a:endParaRPr>
        </a:p>
      </dgm:t>
    </dgm:pt>
    <dgm:pt modelId="{E8FAC3D4-5C9F-1F4F-BD19-5AF62057D9F0}" type="sibTrans" cxnId="{540DF1E8-5EA0-F649-9EF2-173E81AA1353}">
      <dgm:prSet/>
      <dgm:spPr bwMode="auto"/>
      <dgm:t>
        <a:bodyPr/>
        <a:lstStyle/>
        <a:p>
          <a:pPr>
            <a:defRPr/>
          </a:pPr>
          <a:endParaRPr lang="en-US" sz="1000">
            <a:latin typeface="Aptos"/>
          </a:endParaRPr>
        </a:p>
      </dgm:t>
    </dgm:pt>
    <dgm:pt modelId="{DFD21E40-DB0C-FE43-93EC-5D25C8266804}">
      <dgm:prSet phldrT="" custT="1"/>
      <dgm:spPr bwMode="auto"/>
      <dgm:t>
        <a:bodyPr/>
        <a:lstStyle/>
        <a:p>
          <a:pPr>
            <a:defRPr/>
          </a:pPr>
          <a:r>
            <a:rPr lang="en-US" sz="1000" b="0" i="0">
              <a:latin typeface="Aptos"/>
            </a:rPr>
            <a:t>Check k-Anonymity</a:t>
          </a:r>
          <a:endParaRPr lang="en-US" sz="1000">
            <a:latin typeface="Aptos"/>
          </a:endParaRPr>
        </a:p>
      </dgm:t>
    </dgm:pt>
    <dgm:pt modelId="{90302321-605D-FF49-B38F-E1BE6BFA555B}" type="parTrans" cxnId="{C4625916-A6B7-D64A-9180-3864376F0ACB}">
      <dgm:prSet/>
      <dgm:spPr bwMode="auto"/>
      <dgm:t>
        <a:bodyPr/>
        <a:lstStyle/>
        <a:p>
          <a:pPr>
            <a:defRPr/>
          </a:pPr>
          <a:endParaRPr lang="en-US" sz="1000">
            <a:latin typeface="Aptos"/>
          </a:endParaRPr>
        </a:p>
      </dgm:t>
    </dgm:pt>
    <dgm:pt modelId="{4871BBAE-1773-174D-BE24-DC0C64CBD9C3}" type="sibTrans" cxnId="{C4625916-A6B7-D64A-9180-3864376F0ACB}">
      <dgm:prSet/>
      <dgm:spPr bwMode="auto"/>
      <dgm:t>
        <a:bodyPr/>
        <a:lstStyle/>
        <a:p>
          <a:pPr>
            <a:defRPr/>
          </a:pPr>
          <a:endParaRPr lang="en-US" sz="1000">
            <a:latin typeface="Aptos"/>
          </a:endParaRPr>
        </a:p>
      </dgm:t>
    </dgm:pt>
    <dgm:pt modelId="{3DC41003-238F-8440-908D-F26EB4168E9D}">
      <dgm:prSet phldrT="" custT="1"/>
      <dgm:spPr bwMode="auto"/>
      <dgm:t>
        <a:bodyPr/>
        <a:lstStyle/>
        <a:p>
          <a:pPr>
            <a:defRPr/>
          </a:pPr>
          <a:r>
            <a:rPr lang="en-US" sz="1000" b="0" i="0">
              <a:latin typeface="Aptos"/>
            </a:rPr>
            <a:t>Output Optimal Solution</a:t>
          </a:r>
          <a:endParaRPr lang="en-US" sz="1000">
            <a:latin typeface="Aptos"/>
          </a:endParaRPr>
        </a:p>
      </dgm:t>
    </dgm:pt>
    <dgm:pt modelId="{5064654D-8DFC-6148-9070-86A7EB79EC37}" type="parTrans" cxnId="{AEEE704F-5179-224F-B3A1-D2C8A8D1713B}">
      <dgm:prSet/>
      <dgm:spPr bwMode="auto"/>
      <dgm:t>
        <a:bodyPr/>
        <a:lstStyle/>
        <a:p>
          <a:pPr>
            <a:defRPr/>
          </a:pPr>
          <a:endParaRPr lang="en-US" sz="1000">
            <a:latin typeface="Aptos"/>
          </a:endParaRPr>
        </a:p>
      </dgm:t>
    </dgm:pt>
    <dgm:pt modelId="{D53E8157-E1F3-AC4A-8CC7-7598A00EC76E}" type="sibTrans" cxnId="{AEEE704F-5179-224F-B3A1-D2C8A8D1713B}">
      <dgm:prSet/>
      <dgm:spPr bwMode="auto"/>
      <dgm:t>
        <a:bodyPr/>
        <a:lstStyle/>
        <a:p>
          <a:pPr>
            <a:defRPr/>
          </a:pPr>
          <a:endParaRPr lang="en-US" sz="1000">
            <a:latin typeface="Aptos"/>
          </a:endParaRPr>
        </a:p>
      </dgm:t>
    </dgm:pt>
    <dgm:pt modelId="{F13B2B9E-0046-6B45-AB3F-CC7B3DE7E51E}">
      <dgm:prSet phldrT="" custT="1"/>
      <dgm:spPr bwMode="auto"/>
      <dgm:t>
        <a:bodyPr/>
        <a:lstStyle/>
        <a:p>
          <a:pPr>
            <a:defRPr/>
          </a:pPr>
          <a:r>
            <a:rPr lang="en-US" sz="1000">
              <a:latin typeface="Aptos"/>
            </a:rPr>
            <a:t>Apply Generalization</a:t>
          </a:r>
          <a:endParaRPr/>
        </a:p>
      </dgm:t>
    </dgm:pt>
    <dgm:pt modelId="{A6769219-16DD-D244-B22A-EF3BEDE17405}" type="parTrans" cxnId="{4EF23631-98A3-104F-ABBE-374E6E3EA45E}">
      <dgm:prSet/>
      <dgm:spPr bwMode="auto"/>
      <dgm:t>
        <a:bodyPr/>
        <a:lstStyle/>
        <a:p>
          <a:pPr>
            <a:defRPr/>
          </a:pPr>
          <a:endParaRPr lang="en-US" sz="1000">
            <a:latin typeface="Aptos"/>
          </a:endParaRPr>
        </a:p>
      </dgm:t>
    </dgm:pt>
    <dgm:pt modelId="{26CB2CC5-640E-0943-AC2D-A5E25D15CFA2}" type="sibTrans" cxnId="{4EF23631-98A3-104F-ABBE-374E6E3EA45E}">
      <dgm:prSet/>
      <dgm:spPr bwMode="auto"/>
      <dgm:t>
        <a:bodyPr/>
        <a:lstStyle/>
        <a:p>
          <a:pPr>
            <a:defRPr/>
          </a:pPr>
          <a:endParaRPr lang="en-US" sz="1000">
            <a:latin typeface="Aptos"/>
          </a:endParaRPr>
        </a:p>
      </dgm:t>
    </dgm:pt>
    <dgm:pt modelId="{568AF6CF-12F4-1847-A2F0-8D2769F811F6}">
      <dgm:prSet phldrT="" custT="1"/>
      <dgm:spPr bwMode="auto"/>
      <dgm:t>
        <a:bodyPr/>
        <a:lstStyle/>
        <a:p>
          <a:pPr>
            <a:defRPr/>
          </a:pPr>
          <a:r>
            <a:rPr lang="en-US" sz="1000">
              <a:latin typeface="Aptos"/>
            </a:rPr>
            <a:t>Calculate Generalization Loss</a:t>
          </a:r>
          <a:endParaRPr/>
        </a:p>
      </dgm:t>
    </dgm:pt>
    <dgm:pt modelId="{AAB1D04D-5670-4A46-AA5B-934AEF3E5AC7}" type="parTrans" cxnId="{F0C4C29C-0C73-E643-8CF7-9E207EAB2F32}">
      <dgm:prSet/>
      <dgm:spPr bwMode="auto"/>
      <dgm:t>
        <a:bodyPr/>
        <a:lstStyle/>
        <a:p>
          <a:pPr>
            <a:defRPr/>
          </a:pPr>
          <a:endParaRPr lang="en-US" sz="1000">
            <a:latin typeface="Aptos"/>
          </a:endParaRPr>
        </a:p>
      </dgm:t>
    </dgm:pt>
    <dgm:pt modelId="{94F4A230-41E7-0F4E-A85E-8D65CB92386C}" type="sibTrans" cxnId="{F0C4C29C-0C73-E643-8CF7-9E207EAB2F32}">
      <dgm:prSet/>
      <dgm:spPr bwMode="auto"/>
      <dgm:t>
        <a:bodyPr/>
        <a:lstStyle/>
        <a:p>
          <a:pPr>
            <a:defRPr/>
          </a:pPr>
          <a:endParaRPr lang="en-US" sz="1000">
            <a:latin typeface="Aptos"/>
          </a:endParaRPr>
        </a:p>
      </dgm:t>
    </dgm:pt>
    <dgm:pt modelId="{23C08B7F-231C-7B4A-80CD-1A95F1BC500C}">
      <dgm:prSet phldrT="" custT="1"/>
      <dgm:spPr bwMode="auto"/>
      <dgm:t>
        <a:bodyPr/>
        <a:lstStyle/>
        <a:p>
          <a:pPr>
            <a:defRPr/>
          </a:pPr>
          <a:r>
            <a:rPr lang="en-US" sz="1000">
              <a:latin typeface="Aptos"/>
            </a:rPr>
            <a:t>Track Minimal Generalization</a:t>
          </a:r>
          <a:endParaRPr/>
        </a:p>
      </dgm:t>
    </dgm:pt>
    <dgm:pt modelId="{4CE84804-0364-5445-A42C-30BE6DAD3DAD}" type="parTrans" cxnId="{ADE1B99D-4319-A541-9526-1C6C96113A1C}">
      <dgm:prSet/>
      <dgm:spPr bwMode="auto"/>
      <dgm:t>
        <a:bodyPr/>
        <a:lstStyle/>
        <a:p>
          <a:pPr>
            <a:defRPr/>
          </a:pPr>
          <a:endParaRPr lang="en-US" sz="1000">
            <a:latin typeface="Aptos"/>
          </a:endParaRPr>
        </a:p>
      </dgm:t>
    </dgm:pt>
    <dgm:pt modelId="{26FD14CE-A73A-AE4C-A4FB-C91AAE802784}" type="sibTrans" cxnId="{ADE1B99D-4319-A541-9526-1C6C96113A1C}">
      <dgm:prSet/>
      <dgm:spPr bwMode="auto"/>
      <dgm:t>
        <a:bodyPr/>
        <a:lstStyle/>
        <a:p>
          <a:pPr>
            <a:defRPr/>
          </a:pPr>
          <a:endParaRPr lang="en-US" sz="1000">
            <a:latin typeface="Aptos"/>
          </a:endParaRPr>
        </a:p>
      </dgm:t>
    </dgm:pt>
    <dgm:pt modelId="{71891516-9AAA-E24B-AD36-B2D93606CF6F}" type="pres">
      <dgm:prSet presAssocID="{B7D2C34D-6011-A448-8BB2-7292E3657CE9}" presName="CompostProcess" presStyleCnt="0">
        <dgm:presLayoutVars>
          <dgm:dir/>
          <dgm:resizeHandles val="exact"/>
        </dgm:presLayoutVars>
      </dgm:prSet>
      <dgm:spPr bwMode="auto"/>
    </dgm:pt>
    <dgm:pt modelId="{309728D3-EF71-EA40-B03C-BE58E4F61256}" type="pres">
      <dgm:prSet presAssocID="{B7D2C34D-6011-A448-8BB2-7292E3657CE9}" presName="arrow" presStyleLbl="bgShp" presStyleIdx="0" presStyleCnt="1"/>
      <dgm:spPr bwMode="auto"/>
    </dgm:pt>
    <dgm:pt modelId="{E06C2AD8-8BE7-CB4B-9199-4C0946F95981}" type="pres">
      <dgm:prSet presAssocID="{B7D2C34D-6011-A448-8BB2-7292E3657CE9}" presName="linearProcess" presStyleCnt="0"/>
      <dgm:spPr bwMode="auto"/>
    </dgm:pt>
    <dgm:pt modelId="{010F2452-04DE-8A42-AF85-57AB0AD5B1F7}" type="pres">
      <dgm:prSet presAssocID="{A5E30D02-5A6D-964F-8FA9-DCB2FF0F3F9F}" presName="textNode" presStyleLbl="node1" presStyleIdx="0" presStyleCnt="7">
        <dgm:presLayoutVars>
          <dgm:bulletEnabled val="1"/>
        </dgm:presLayoutVars>
      </dgm:prSet>
      <dgm:spPr bwMode="auto"/>
    </dgm:pt>
    <dgm:pt modelId="{CB209CE2-57EC-F942-8F2F-744E63AF973E}" type="pres">
      <dgm:prSet presAssocID="{B881B4E2-690C-274E-83EF-C4335282A746}" presName="sibTrans" presStyleCnt="0"/>
      <dgm:spPr bwMode="auto"/>
    </dgm:pt>
    <dgm:pt modelId="{9572D200-C4A3-CC49-8310-EBB7DD6D4AF3}" type="pres">
      <dgm:prSet presAssocID="{43EF78BA-2EF4-1D4D-9671-BA85E8445A6A}" presName="textNode" presStyleLbl="node1" presStyleIdx="1" presStyleCnt="7">
        <dgm:presLayoutVars>
          <dgm:bulletEnabled val="1"/>
        </dgm:presLayoutVars>
      </dgm:prSet>
      <dgm:spPr bwMode="auto"/>
    </dgm:pt>
    <dgm:pt modelId="{34643F63-BC23-4349-A9BF-1511903D6F1E}" type="pres">
      <dgm:prSet presAssocID="{E8FAC3D4-5C9F-1F4F-BD19-5AF62057D9F0}" presName="sibTrans" presStyleCnt="0"/>
      <dgm:spPr bwMode="auto"/>
    </dgm:pt>
    <dgm:pt modelId="{419373B7-5D3A-F24F-B2D8-6588FCBDD8C3}" type="pres">
      <dgm:prSet presAssocID="{F13B2B9E-0046-6B45-AB3F-CC7B3DE7E51E}" presName="textNode" presStyleLbl="node1" presStyleIdx="2" presStyleCnt="7">
        <dgm:presLayoutVars>
          <dgm:bulletEnabled val="1"/>
        </dgm:presLayoutVars>
      </dgm:prSet>
      <dgm:spPr bwMode="auto"/>
    </dgm:pt>
    <dgm:pt modelId="{C6E3BBAB-6520-5646-8D99-DC65743348FC}" type="pres">
      <dgm:prSet presAssocID="{26CB2CC5-640E-0943-AC2D-A5E25D15CFA2}" presName="sibTrans" presStyleCnt="0"/>
      <dgm:spPr bwMode="auto"/>
    </dgm:pt>
    <dgm:pt modelId="{2361A606-CCF2-FD49-A743-CEFA9DCFA403}" type="pres">
      <dgm:prSet presAssocID="{DFD21E40-DB0C-FE43-93EC-5D25C8266804}" presName="textNode" presStyleLbl="node1" presStyleIdx="3" presStyleCnt="7">
        <dgm:presLayoutVars>
          <dgm:bulletEnabled val="1"/>
        </dgm:presLayoutVars>
      </dgm:prSet>
      <dgm:spPr bwMode="auto"/>
    </dgm:pt>
    <dgm:pt modelId="{403E2D63-8D5A-DB42-9B05-F8E90D6F2A3E}" type="pres">
      <dgm:prSet presAssocID="{4871BBAE-1773-174D-BE24-DC0C64CBD9C3}" presName="sibTrans" presStyleCnt="0"/>
      <dgm:spPr bwMode="auto"/>
    </dgm:pt>
    <dgm:pt modelId="{07095457-4707-B040-A78B-E86909F28CFD}" type="pres">
      <dgm:prSet presAssocID="{568AF6CF-12F4-1847-A2F0-8D2769F811F6}" presName="textNode" presStyleLbl="node1" presStyleIdx="4" presStyleCnt="7">
        <dgm:presLayoutVars>
          <dgm:bulletEnabled val="1"/>
        </dgm:presLayoutVars>
      </dgm:prSet>
      <dgm:spPr bwMode="auto"/>
    </dgm:pt>
    <dgm:pt modelId="{68BB86E4-C5CB-5549-88AA-ED2ADB0C11BE}" type="pres">
      <dgm:prSet presAssocID="{94F4A230-41E7-0F4E-A85E-8D65CB92386C}" presName="sibTrans" presStyleCnt="0"/>
      <dgm:spPr bwMode="auto"/>
    </dgm:pt>
    <dgm:pt modelId="{C698F49E-EAC7-564B-8975-94EA84D0C1FC}" type="pres">
      <dgm:prSet presAssocID="{23C08B7F-231C-7B4A-80CD-1A95F1BC500C}" presName="textNode" presStyleLbl="node1" presStyleIdx="5" presStyleCnt="7">
        <dgm:presLayoutVars>
          <dgm:bulletEnabled val="1"/>
        </dgm:presLayoutVars>
      </dgm:prSet>
      <dgm:spPr bwMode="auto"/>
    </dgm:pt>
    <dgm:pt modelId="{B3E77EE2-6C88-5A49-AD00-7A642B7F09C9}" type="pres">
      <dgm:prSet presAssocID="{26FD14CE-A73A-AE4C-A4FB-C91AAE802784}" presName="sibTrans" presStyleCnt="0"/>
      <dgm:spPr bwMode="auto"/>
    </dgm:pt>
    <dgm:pt modelId="{E20D042F-CE16-C849-BA09-55C37C85E48F}" type="pres">
      <dgm:prSet presAssocID="{3DC41003-238F-8440-908D-F26EB4168E9D}" presName="textNode" presStyleLbl="node1" presStyleIdx="6" presStyleCnt="7">
        <dgm:presLayoutVars>
          <dgm:bulletEnabled val="1"/>
        </dgm:presLayoutVars>
      </dgm:prSet>
      <dgm:spPr bwMode="auto"/>
    </dgm:pt>
  </dgm:ptLst>
  <dgm:cxnLst>
    <dgm:cxn modelId="{245E4707-DF1F-1647-A6BA-4C05760786A2}" type="presOf" srcId="{DFD21E40-DB0C-FE43-93EC-5D25C8266804}" destId="{2361A606-CCF2-FD49-A743-CEFA9DCFA403}" srcOrd="0" destOrd="0" presId="urn:microsoft.com/office/officeart/2005/8/layout/hProcess9"/>
    <dgm:cxn modelId="{C4625916-A6B7-D64A-9180-3864376F0ACB}" srcId="{B7D2C34D-6011-A448-8BB2-7292E3657CE9}" destId="{DFD21E40-DB0C-FE43-93EC-5D25C8266804}" srcOrd="3" destOrd="0" parTransId="{90302321-605D-FF49-B38F-E1BE6BFA555B}" sibTransId="{4871BBAE-1773-174D-BE24-DC0C64CBD9C3}"/>
    <dgm:cxn modelId="{8252B71B-6381-2F4D-ACA5-57711B498202}" type="presOf" srcId="{A5E30D02-5A6D-964F-8FA9-DCB2FF0F3F9F}" destId="{010F2452-04DE-8A42-AF85-57AB0AD5B1F7}" srcOrd="0" destOrd="0" presId="urn:microsoft.com/office/officeart/2005/8/layout/hProcess9"/>
    <dgm:cxn modelId="{B95B012C-9B5A-B248-A267-3DFCBC1D78CE}" type="presOf" srcId="{3DC41003-238F-8440-908D-F26EB4168E9D}" destId="{E20D042F-CE16-C849-BA09-55C37C85E48F}" srcOrd="0" destOrd="0" presId="urn:microsoft.com/office/officeart/2005/8/layout/hProcess9"/>
    <dgm:cxn modelId="{4EF23631-98A3-104F-ABBE-374E6E3EA45E}" srcId="{B7D2C34D-6011-A448-8BB2-7292E3657CE9}" destId="{F13B2B9E-0046-6B45-AB3F-CC7B3DE7E51E}" srcOrd="2" destOrd="0" parTransId="{A6769219-16DD-D244-B22A-EF3BEDE17405}" sibTransId="{26CB2CC5-640E-0943-AC2D-A5E25D15CFA2}"/>
    <dgm:cxn modelId="{AEEE704F-5179-224F-B3A1-D2C8A8D1713B}" srcId="{B7D2C34D-6011-A448-8BB2-7292E3657CE9}" destId="{3DC41003-238F-8440-908D-F26EB4168E9D}" srcOrd="6" destOrd="0" parTransId="{5064654D-8DFC-6148-9070-86A7EB79EC37}" sibTransId="{D53E8157-E1F3-AC4A-8CC7-7598A00EC76E}"/>
    <dgm:cxn modelId="{6B89C04F-27EC-0946-BDC6-D5344CF18B90}" type="presOf" srcId="{568AF6CF-12F4-1847-A2F0-8D2769F811F6}" destId="{07095457-4707-B040-A78B-E86909F28CFD}" srcOrd="0" destOrd="0" presId="urn:microsoft.com/office/officeart/2005/8/layout/hProcess9"/>
    <dgm:cxn modelId="{42BE5351-70B7-FB41-AB87-B369FCA85967}" srcId="{B7D2C34D-6011-A448-8BB2-7292E3657CE9}" destId="{A5E30D02-5A6D-964F-8FA9-DCB2FF0F3F9F}" srcOrd="0" destOrd="0" parTransId="{0BA1312F-0A69-FE47-9CAC-BEBE11003450}" sibTransId="{B881B4E2-690C-274E-83EF-C4335282A746}"/>
    <dgm:cxn modelId="{3F36C35C-310E-0E4B-8024-1E7AAA0C363D}" type="presOf" srcId="{23C08B7F-231C-7B4A-80CD-1A95F1BC500C}" destId="{C698F49E-EAC7-564B-8975-94EA84D0C1FC}" srcOrd="0" destOrd="0" presId="urn:microsoft.com/office/officeart/2005/8/layout/hProcess9"/>
    <dgm:cxn modelId="{F0C4C29C-0C73-E643-8CF7-9E207EAB2F32}" srcId="{B7D2C34D-6011-A448-8BB2-7292E3657CE9}" destId="{568AF6CF-12F4-1847-A2F0-8D2769F811F6}" srcOrd="4" destOrd="0" parTransId="{AAB1D04D-5670-4A46-AA5B-934AEF3E5AC7}" sibTransId="{94F4A230-41E7-0F4E-A85E-8D65CB92386C}"/>
    <dgm:cxn modelId="{ADE1B99D-4319-A541-9526-1C6C96113A1C}" srcId="{B7D2C34D-6011-A448-8BB2-7292E3657CE9}" destId="{23C08B7F-231C-7B4A-80CD-1A95F1BC500C}" srcOrd="5" destOrd="0" parTransId="{4CE84804-0364-5445-A42C-30BE6DAD3DAD}" sibTransId="{26FD14CE-A73A-AE4C-A4FB-C91AAE802784}"/>
    <dgm:cxn modelId="{D25AA5D2-454D-BA4B-A4AE-5520A97F060B}" type="presOf" srcId="{F13B2B9E-0046-6B45-AB3F-CC7B3DE7E51E}" destId="{419373B7-5D3A-F24F-B2D8-6588FCBDD8C3}" srcOrd="0" destOrd="0" presId="urn:microsoft.com/office/officeart/2005/8/layout/hProcess9"/>
    <dgm:cxn modelId="{93E12BD4-7072-F34F-A2F5-93C132FFA4D1}" type="presOf" srcId="{43EF78BA-2EF4-1D4D-9671-BA85E8445A6A}" destId="{9572D200-C4A3-CC49-8310-EBB7DD6D4AF3}" srcOrd="0" destOrd="0" presId="urn:microsoft.com/office/officeart/2005/8/layout/hProcess9"/>
    <dgm:cxn modelId="{540DF1E8-5EA0-F649-9EF2-173E81AA1353}" srcId="{B7D2C34D-6011-A448-8BB2-7292E3657CE9}" destId="{43EF78BA-2EF4-1D4D-9671-BA85E8445A6A}" srcOrd="1" destOrd="0" parTransId="{E13A8B3B-170E-D24C-A0CE-B7ECAE68F964}" sibTransId="{E8FAC3D4-5C9F-1F4F-BD19-5AF62057D9F0}"/>
    <dgm:cxn modelId="{7E707EF0-4B50-1244-ACE3-ACA0BEB78160}" type="presOf" srcId="{B7D2C34D-6011-A448-8BB2-7292E3657CE9}" destId="{71891516-9AAA-E24B-AD36-B2D93606CF6F}" srcOrd="0" destOrd="0" presId="urn:microsoft.com/office/officeart/2005/8/layout/hProcess9"/>
    <dgm:cxn modelId="{24264B4A-1632-DD42-A9E6-125F5856714F}" type="presParOf" srcId="{71891516-9AAA-E24B-AD36-B2D93606CF6F}" destId="{309728D3-EF71-EA40-B03C-BE58E4F61256}" srcOrd="0" destOrd="0" presId="urn:microsoft.com/office/officeart/2005/8/layout/hProcess9"/>
    <dgm:cxn modelId="{15CBC6E4-7A27-1B44-9C93-1CA4EE55177D}" type="presParOf" srcId="{71891516-9AAA-E24B-AD36-B2D93606CF6F}" destId="{E06C2AD8-8BE7-CB4B-9199-4C0946F95981}" srcOrd="1" destOrd="0" presId="urn:microsoft.com/office/officeart/2005/8/layout/hProcess9"/>
    <dgm:cxn modelId="{D1740BB9-A331-9447-93CE-CB0727E793F9}" type="presParOf" srcId="{E06C2AD8-8BE7-CB4B-9199-4C0946F95981}" destId="{010F2452-04DE-8A42-AF85-57AB0AD5B1F7}" srcOrd="0" destOrd="0" presId="urn:microsoft.com/office/officeart/2005/8/layout/hProcess9"/>
    <dgm:cxn modelId="{15EDD53E-D391-8E4E-81DE-C718484E5DC8}" type="presParOf" srcId="{E06C2AD8-8BE7-CB4B-9199-4C0946F95981}" destId="{CB209CE2-57EC-F942-8F2F-744E63AF973E}" srcOrd="1" destOrd="0" presId="urn:microsoft.com/office/officeart/2005/8/layout/hProcess9"/>
    <dgm:cxn modelId="{3B3DA79C-6705-944A-9AC4-B63E47106D83}" type="presParOf" srcId="{E06C2AD8-8BE7-CB4B-9199-4C0946F95981}" destId="{9572D200-C4A3-CC49-8310-EBB7DD6D4AF3}" srcOrd="2" destOrd="0" presId="urn:microsoft.com/office/officeart/2005/8/layout/hProcess9"/>
    <dgm:cxn modelId="{B8FD8BD8-D149-A944-828B-269254C72F36}" type="presParOf" srcId="{E06C2AD8-8BE7-CB4B-9199-4C0946F95981}" destId="{34643F63-BC23-4349-A9BF-1511903D6F1E}" srcOrd="3" destOrd="0" presId="urn:microsoft.com/office/officeart/2005/8/layout/hProcess9"/>
    <dgm:cxn modelId="{E3130918-A778-9441-A903-9E065181A5FD}" type="presParOf" srcId="{E06C2AD8-8BE7-CB4B-9199-4C0946F95981}" destId="{419373B7-5D3A-F24F-B2D8-6588FCBDD8C3}" srcOrd="4" destOrd="0" presId="urn:microsoft.com/office/officeart/2005/8/layout/hProcess9"/>
    <dgm:cxn modelId="{D41747F4-7938-F34B-ADB7-8617EED752C4}" type="presParOf" srcId="{E06C2AD8-8BE7-CB4B-9199-4C0946F95981}" destId="{C6E3BBAB-6520-5646-8D99-DC65743348FC}" srcOrd="5" destOrd="0" presId="urn:microsoft.com/office/officeart/2005/8/layout/hProcess9"/>
    <dgm:cxn modelId="{34D4924A-374C-1647-8CB7-F6AA5108A7B6}" type="presParOf" srcId="{E06C2AD8-8BE7-CB4B-9199-4C0946F95981}" destId="{2361A606-CCF2-FD49-A743-CEFA9DCFA403}" srcOrd="6" destOrd="0" presId="urn:microsoft.com/office/officeart/2005/8/layout/hProcess9"/>
    <dgm:cxn modelId="{25D192F3-B788-4340-8D1A-CBDA380512AA}" type="presParOf" srcId="{E06C2AD8-8BE7-CB4B-9199-4C0946F95981}" destId="{403E2D63-8D5A-DB42-9B05-F8E90D6F2A3E}" srcOrd="7" destOrd="0" presId="urn:microsoft.com/office/officeart/2005/8/layout/hProcess9"/>
    <dgm:cxn modelId="{64169CC7-02B2-7D42-8748-47C26BF8BFA0}" type="presParOf" srcId="{E06C2AD8-8BE7-CB4B-9199-4C0946F95981}" destId="{07095457-4707-B040-A78B-E86909F28CFD}" srcOrd="8" destOrd="0" presId="urn:microsoft.com/office/officeart/2005/8/layout/hProcess9"/>
    <dgm:cxn modelId="{74A9B6B1-920C-3143-9581-DE2E33BE9597}" type="presParOf" srcId="{E06C2AD8-8BE7-CB4B-9199-4C0946F95981}" destId="{68BB86E4-C5CB-5549-88AA-ED2ADB0C11BE}" srcOrd="9" destOrd="0" presId="urn:microsoft.com/office/officeart/2005/8/layout/hProcess9"/>
    <dgm:cxn modelId="{1DFD9BE2-C375-2741-A15A-0EFACD3D8D2D}" type="presParOf" srcId="{E06C2AD8-8BE7-CB4B-9199-4C0946F95981}" destId="{C698F49E-EAC7-564B-8975-94EA84D0C1FC}" srcOrd="10" destOrd="0" presId="urn:microsoft.com/office/officeart/2005/8/layout/hProcess9"/>
    <dgm:cxn modelId="{2C4FB68A-541C-774D-8BCE-14516BA41135}" type="presParOf" srcId="{E06C2AD8-8BE7-CB4B-9199-4C0946F95981}" destId="{B3E77EE2-6C88-5A49-AD00-7A642B7F09C9}" srcOrd="11" destOrd="0" presId="urn:microsoft.com/office/officeart/2005/8/layout/hProcess9"/>
    <dgm:cxn modelId="{94281BA6-FE1E-E649-982F-2AE7DF71D292}" type="presParOf" srcId="{E06C2AD8-8BE7-CB4B-9199-4C0946F95981}" destId="{E20D042F-CE16-C849-BA09-55C37C85E48F}"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D2C34D-6011-A448-8BB2-7292E3657CE9}" type="doc">
      <dgm:prSet loTypeId="urn:microsoft.com/office/officeart/2005/8/layout/process5" loCatId="" qsTypeId="urn:microsoft.com/office/officeart/2005/8/quickstyle/simple2#6" qsCatId="simple" csTypeId="urn:microsoft.com/office/officeart/2005/8/colors/accent4_2" csCatId="accent4" phldr="1"/>
      <dgm:spPr bwMode="auto"/>
      <dgm:t>
        <a:bodyPr/>
        <a:lstStyle/>
        <a:p>
          <a:pPr>
            <a:defRPr/>
          </a:pPr>
          <a:endParaRPr lang="en-US"/>
        </a:p>
      </dgm:t>
    </dgm:pt>
    <dgm:pt modelId="{43EF78BA-2EF4-1D4D-9671-BA85E8445A6A}">
      <dgm:prSet phldrT="" custT="1"/>
      <dgm:spPr bwMode="auto"/>
      <dgm:t>
        <a:bodyPr/>
        <a:lstStyle/>
        <a:p>
          <a:pPr>
            <a:defRPr/>
          </a:pPr>
          <a:r>
            <a:rPr lang="en-US" sz="1050" b="0" i="0">
              <a:latin typeface="Aptos"/>
            </a:rPr>
            <a:t>Generate a Priority List of Generalizations</a:t>
          </a:r>
          <a:endParaRPr lang="en-US" sz="1050" b="0">
            <a:latin typeface="Aptos"/>
          </a:endParaRPr>
        </a:p>
      </dgm:t>
    </dgm:pt>
    <dgm:pt modelId="{E13A8B3B-170E-D24C-A0CE-B7ECAE68F964}" type="parTrans" cxnId="{540DF1E8-5EA0-F649-9EF2-173E81AA1353}">
      <dgm:prSet/>
      <dgm:spPr bwMode="auto"/>
      <dgm:t>
        <a:bodyPr/>
        <a:lstStyle/>
        <a:p>
          <a:pPr>
            <a:defRPr/>
          </a:pPr>
          <a:endParaRPr lang="en-US" sz="1050" b="0">
            <a:latin typeface="Aptos"/>
          </a:endParaRPr>
        </a:p>
      </dgm:t>
    </dgm:pt>
    <dgm:pt modelId="{E8FAC3D4-5C9F-1F4F-BD19-5AF62057D9F0}" type="sibTrans" cxnId="{540DF1E8-5EA0-F649-9EF2-173E81AA1353}">
      <dgm:prSet custT="1"/>
      <dgm:spPr bwMode="auto"/>
      <dgm:t>
        <a:bodyPr/>
        <a:lstStyle/>
        <a:p>
          <a:pPr>
            <a:defRPr/>
          </a:pPr>
          <a:endParaRPr lang="en-US" sz="1050" b="0">
            <a:latin typeface="Aptos"/>
          </a:endParaRPr>
        </a:p>
      </dgm:t>
    </dgm:pt>
    <dgm:pt modelId="{DFD21E40-DB0C-FE43-93EC-5D25C8266804}">
      <dgm:prSet phldrT="" custT="1"/>
      <dgm:spPr bwMode="auto"/>
      <dgm:t>
        <a:bodyPr/>
        <a:lstStyle/>
        <a:p>
          <a:pPr>
            <a:defRPr/>
          </a:pPr>
          <a:r>
            <a:rPr lang="en-US" sz="1050" b="0" i="0">
              <a:latin typeface="Aptos"/>
            </a:rPr>
            <a:t>Check k-Anonymity</a:t>
          </a:r>
          <a:endParaRPr lang="en-US" sz="1050" b="0">
            <a:latin typeface="Aptos"/>
          </a:endParaRPr>
        </a:p>
      </dgm:t>
    </dgm:pt>
    <dgm:pt modelId="{90302321-605D-FF49-B38F-E1BE6BFA555B}" type="parTrans" cxnId="{C4625916-A6B7-D64A-9180-3864376F0ACB}">
      <dgm:prSet/>
      <dgm:spPr bwMode="auto"/>
      <dgm:t>
        <a:bodyPr/>
        <a:lstStyle/>
        <a:p>
          <a:pPr>
            <a:defRPr/>
          </a:pPr>
          <a:endParaRPr lang="en-US" sz="1050" b="0">
            <a:latin typeface="Aptos"/>
          </a:endParaRPr>
        </a:p>
      </dgm:t>
    </dgm:pt>
    <dgm:pt modelId="{4871BBAE-1773-174D-BE24-DC0C64CBD9C3}" type="sibTrans" cxnId="{C4625916-A6B7-D64A-9180-3864376F0ACB}">
      <dgm:prSet custT="1"/>
      <dgm:spPr bwMode="auto"/>
      <dgm:t>
        <a:bodyPr/>
        <a:lstStyle/>
        <a:p>
          <a:pPr>
            <a:defRPr/>
          </a:pPr>
          <a:endParaRPr lang="en-US" sz="1050" b="0">
            <a:latin typeface="Aptos"/>
          </a:endParaRPr>
        </a:p>
      </dgm:t>
    </dgm:pt>
    <dgm:pt modelId="{F13B2B9E-0046-6B45-AB3F-CC7B3DE7E51E}">
      <dgm:prSet phldrT="" custT="1"/>
      <dgm:spPr bwMode="auto"/>
      <dgm:t>
        <a:bodyPr/>
        <a:lstStyle/>
        <a:p>
          <a:pPr>
            <a:defRPr/>
          </a:pPr>
          <a:r>
            <a:rPr lang="en-US" sz="1050" b="0">
              <a:latin typeface="Aptos"/>
            </a:rPr>
            <a:t>Iterate Through Generalizations</a:t>
          </a:r>
          <a:endParaRPr/>
        </a:p>
      </dgm:t>
    </dgm:pt>
    <dgm:pt modelId="{A6769219-16DD-D244-B22A-EF3BEDE17405}" type="parTrans" cxnId="{4EF23631-98A3-104F-ABBE-374E6E3EA45E}">
      <dgm:prSet/>
      <dgm:spPr bwMode="auto"/>
      <dgm:t>
        <a:bodyPr/>
        <a:lstStyle/>
        <a:p>
          <a:pPr>
            <a:defRPr/>
          </a:pPr>
          <a:endParaRPr lang="en-US" sz="1050" b="0">
            <a:latin typeface="Aptos"/>
          </a:endParaRPr>
        </a:p>
      </dgm:t>
    </dgm:pt>
    <dgm:pt modelId="{26CB2CC5-640E-0943-AC2D-A5E25D15CFA2}" type="sibTrans" cxnId="{4EF23631-98A3-104F-ABBE-374E6E3EA45E}">
      <dgm:prSet custT="1"/>
      <dgm:spPr bwMode="auto"/>
      <dgm:t>
        <a:bodyPr/>
        <a:lstStyle/>
        <a:p>
          <a:pPr>
            <a:defRPr/>
          </a:pPr>
          <a:endParaRPr lang="en-US" sz="1050" b="0">
            <a:latin typeface="Aptos"/>
          </a:endParaRPr>
        </a:p>
      </dgm:t>
    </dgm:pt>
    <dgm:pt modelId="{A5E30D02-5A6D-964F-8FA9-DCB2FF0F3F9F}">
      <dgm:prSet phldrT="" custT="1"/>
      <dgm:spPr bwMode="auto"/>
      <dgm:t>
        <a:bodyPr/>
        <a:lstStyle/>
        <a:p>
          <a:pPr>
            <a:defRPr/>
          </a:pPr>
          <a:r>
            <a:rPr lang="en-US" sz="1050" b="0" i="0">
              <a:latin typeface="Aptos"/>
            </a:rPr>
            <a:t>Input Data</a:t>
          </a:r>
          <a:endParaRPr lang="en-US" sz="1050" b="0">
            <a:latin typeface="Aptos"/>
          </a:endParaRPr>
        </a:p>
      </dgm:t>
    </dgm:pt>
    <dgm:pt modelId="{B881B4E2-690C-274E-83EF-C4335282A746}" type="sibTrans" cxnId="{42BE5351-70B7-FB41-AB87-B369FCA85967}">
      <dgm:prSet custT="1"/>
      <dgm:spPr bwMode="auto"/>
      <dgm:t>
        <a:bodyPr/>
        <a:lstStyle/>
        <a:p>
          <a:pPr>
            <a:defRPr/>
          </a:pPr>
          <a:endParaRPr lang="en-US" sz="1050" b="0">
            <a:latin typeface="Aptos"/>
          </a:endParaRPr>
        </a:p>
      </dgm:t>
    </dgm:pt>
    <dgm:pt modelId="{0BA1312F-0A69-FE47-9CAC-BEBE11003450}" type="parTrans" cxnId="{42BE5351-70B7-FB41-AB87-B369FCA85967}">
      <dgm:prSet/>
      <dgm:spPr bwMode="auto"/>
      <dgm:t>
        <a:bodyPr/>
        <a:lstStyle/>
        <a:p>
          <a:pPr>
            <a:defRPr/>
          </a:pPr>
          <a:endParaRPr lang="en-US" sz="1050" b="0">
            <a:latin typeface="Aptos"/>
          </a:endParaRPr>
        </a:p>
      </dgm:t>
    </dgm:pt>
    <dgm:pt modelId="{568AF6CF-12F4-1847-A2F0-8D2769F811F6}">
      <dgm:prSet phldrT="" custT="1"/>
      <dgm:spPr bwMode="auto"/>
      <dgm:t>
        <a:bodyPr/>
        <a:lstStyle/>
        <a:p>
          <a:pPr>
            <a:defRPr/>
          </a:pPr>
          <a:r>
            <a:rPr lang="en-US" sz="1050" b="0">
              <a:latin typeface="Aptos"/>
            </a:rPr>
            <a:t>Measure Generalization Loss</a:t>
          </a:r>
          <a:endParaRPr/>
        </a:p>
      </dgm:t>
    </dgm:pt>
    <dgm:pt modelId="{94F4A230-41E7-0F4E-A85E-8D65CB92386C}" type="sibTrans" cxnId="{F0C4C29C-0C73-E643-8CF7-9E207EAB2F32}">
      <dgm:prSet custT="1"/>
      <dgm:spPr bwMode="auto"/>
      <dgm:t>
        <a:bodyPr/>
        <a:lstStyle/>
        <a:p>
          <a:pPr>
            <a:defRPr/>
          </a:pPr>
          <a:endParaRPr lang="en-US" sz="1050" b="0">
            <a:latin typeface="Aptos"/>
          </a:endParaRPr>
        </a:p>
      </dgm:t>
    </dgm:pt>
    <dgm:pt modelId="{AAB1D04D-5670-4A46-AA5B-934AEF3E5AC7}" type="parTrans" cxnId="{F0C4C29C-0C73-E643-8CF7-9E207EAB2F32}">
      <dgm:prSet/>
      <dgm:spPr bwMode="auto"/>
      <dgm:t>
        <a:bodyPr/>
        <a:lstStyle/>
        <a:p>
          <a:pPr>
            <a:defRPr/>
          </a:pPr>
          <a:endParaRPr lang="en-US" sz="1050" b="0">
            <a:latin typeface="Aptos"/>
          </a:endParaRPr>
        </a:p>
      </dgm:t>
    </dgm:pt>
    <dgm:pt modelId="{23C08B7F-231C-7B4A-80CD-1A95F1BC500C}">
      <dgm:prSet phldrT="" custT="1"/>
      <dgm:spPr bwMode="auto"/>
      <dgm:t>
        <a:bodyPr/>
        <a:lstStyle/>
        <a:p>
          <a:pPr>
            <a:defRPr/>
          </a:pPr>
          <a:r>
            <a:rPr lang="en-US" sz="1050" b="0">
              <a:latin typeface="Aptos"/>
            </a:rPr>
            <a:t>Select the Optimal  Generalization</a:t>
          </a:r>
          <a:endParaRPr/>
        </a:p>
      </dgm:t>
    </dgm:pt>
    <dgm:pt modelId="{26FD14CE-A73A-AE4C-A4FB-C91AAE802784}" type="sibTrans" cxnId="{ADE1B99D-4319-A541-9526-1C6C96113A1C}">
      <dgm:prSet custT="1"/>
      <dgm:spPr bwMode="auto"/>
      <dgm:t>
        <a:bodyPr/>
        <a:lstStyle/>
        <a:p>
          <a:pPr>
            <a:defRPr/>
          </a:pPr>
          <a:endParaRPr lang="en-US" sz="1050" b="0">
            <a:latin typeface="Aptos"/>
          </a:endParaRPr>
        </a:p>
      </dgm:t>
    </dgm:pt>
    <dgm:pt modelId="{4CE84804-0364-5445-A42C-30BE6DAD3DAD}" type="parTrans" cxnId="{ADE1B99D-4319-A541-9526-1C6C96113A1C}">
      <dgm:prSet/>
      <dgm:spPr bwMode="auto"/>
      <dgm:t>
        <a:bodyPr/>
        <a:lstStyle/>
        <a:p>
          <a:pPr>
            <a:defRPr/>
          </a:pPr>
          <a:endParaRPr lang="en-US" sz="1050" b="0">
            <a:latin typeface="Aptos"/>
          </a:endParaRPr>
        </a:p>
      </dgm:t>
    </dgm:pt>
    <dgm:pt modelId="{3DC41003-238F-8440-908D-F26EB4168E9D}">
      <dgm:prSet phldrT="" custT="1"/>
      <dgm:spPr bwMode="auto"/>
      <dgm:t>
        <a:bodyPr/>
        <a:lstStyle/>
        <a:p>
          <a:pPr>
            <a:defRPr/>
          </a:pPr>
          <a:r>
            <a:rPr lang="en-US" sz="1050" b="0" i="0">
              <a:latin typeface="Aptos"/>
            </a:rPr>
            <a:t>Output Results</a:t>
          </a:r>
          <a:endParaRPr lang="en-US" sz="1050" b="0">
            <a:latin typeface="Aptos"/>
          </a:endParaRPr>
        </a:p>
      </dgm:t>
    </dgm:pt>
    <dgm:pt modelId="{D53E8157-E1F3-AC4A-8CC7-7598A00EC76E}" type="sibTrans" cxnId="{AEEE704F-5179-224F-B3A1-D2C8A8D1713B}">
      <dgm:prSet/>
      <dgm:spPr bwMode="auto"/>
      <dgm:t>
        <a:bodyPr/>
        <a:lstStyle/>
        <a:p>
          <a:pPr>
            <a:defRPr/>
          </a:pPr>
          <a:endParaRPr lang="en-US" sz="1050" b="0">
            <a:latin typeface="Aptos"/>
          </a:endParaRPr>
        </a:p>
      </dgm:t>
    </dgm:pt>
    <dgm:pt modelId="{5064654D-8DFC-6148-9070-86A7EB79EC37}" type="parTrans" cxnId="{AEEE704F-5179-224F-B3A1-D2C8A8D1713B}">
      <dgm:prSet/>
      <dgm:spPr bwMode="auto"/>
      <dgm:t>
        <a:bodyPr/>
        <a:lstStyle/>
        <a:p>
          <a:pPr>
            <a:defRPr/>
          </a:pPr>
          <a:endParaRPr lang="en-US" sz="1050" b="0">
            <a:latin typeface="Aptos"/>
          </a:endParaRPr>
        </a:p>
      </dgm:t>
    </dgm:pt>
    <dgm:pt modelId="{7DE3D331-BA43-BC4A-AAD3-856BFA1D5C1F}" type="pres">
      <dgm:prSet presAssocID="{B7D2C34D-6011-A448-8BB2-7292E3657CE9}" presName="diagram" presStyleCnt="0">
        <dgm:presLayoutVars>
          <dgm:dir/>
          <dgm:resizeHandles val="exact"/>
        </dgm:presLayoutVars>
      </dgm:prSet>
      <dgm:spPr bwMode="auto"/>
    </dgm:pt>
    <dgm:pt modelId="{DF4C6E5C-D739-004D-8672-EA181E09741A}" type="pres">
      <dgm:prSet presAssocID="{A5E30D02-5A6D-964F-8FA9-DCB2FF0F3F9F}" presName="node" presStyleLbl="node1" presStyleIdx="0" presStyleCnt="7">
        <dgm:presLayoutVars>
          <dgm:bulletEnabled val="1"/>
        </dgm:presLayoutVars>
      </dgm:prSet>
      <dgm:spPr bwMode="auto"/>
    </dgm:pt>
    <dgm:pt modelId="{0D14E0CF-21B9-654E-9ECC-20DD34DB56CB}" type="pres">
      <dgm:prSet presAssocID="{B881B4E2-690C-274E-83EF-C4335282A746}" presName="sibTrans" presStyleLbl="sibTrans2D1" presStyleIdx="0" presStyleCnt="6"/>
      <dgm:spPr bwMode="auto"/>
    </dgm:pt>
    <dgm:pt modelId="{1EBE4237-B6F5-0E4A-96E1-C88FC222EC29}" type="pres">
      <dgm:prSet presAssocID="{B881B4E2-690C-274E-83EF-C4335282A746}" presName="connectorText" presStyleLbl="sibTrans2D1" presStyleIdx="0" presStyleCnt="6"/>
      <dgm:spPr bwMode="auto"/>
    </dgm:pt>
    <dgm:pt modelId="{2E749D58-541B-CA4F-9B25-504FA1AEEE5F}" type="pres">
      <dgm:prSet presAssocID="{43EF78BA-2EF4-1D4D-9671-BA85E8445A6A}" presName="node" presStyleLbl="node1" presStyleIdx="1" presStyleCnt="7">
        <dgm:presLayoutVars>
          <dgm:bulletEnabled val="1"/>
        </dgm:presLayoutVars>
      </dgm:prSet>
      <dgm:spPr bwMode="auto"/>
    </dgm:pt>
    <dgm:pt modelId="{0C97CCDB-5125-AE4C-AA26-AC184A14AFD9}" type="pres">
      <dgm:prSet presAssocID="{E8FAC3D4-5C9F-1F4F-BD19-5AF62057D9F0}" presName="sibTrans" presStyleLbl="sibTrans2D1" presStyleIdx="1" presStyleCnt="6"/>
      <dgm:spPr bwMode="auto"/>
    </dgm:pt>
    <dgm:pt modelId="{AB95E4F3-B61C-8242-8228-E3AF17536C9F}" type="pres">
      <dgm:prSet presAssocID="{E8FAC3D4-5C9F-1F4F-BD19-5AF62057D9F0}" presName="connectorText" presStyleLbl="sibTrans2D1" presStyleIdx="1" presStyleCnt="6"/>
      <dgm:spPr bwMode="auto"/>
    </dgm:pt>
    <dgm:pt modelId="{596A3EA5-243C-4D49-95AF-1F85FFF4CB08}" type="pres">
      <dgm:prSet presAssocID="{F13B2B9E-0046-6B45-AB3F-CC7B3DE7E51E}" presName="node" presStyleLbl="node1" presStyleIdx="2" presStyleCnt="7">
        <dgm:presLayoutVars>
          <dgm:bulletEnabled val="1"/>
        </dgm:presLayoutVars>
      </dgm:prSet>
      <dgm:spPr bwMode="auto"/>
    </dgm:pt>
    <dgm:pt modelId="{5B8029FE-D508-FB40-AC36-CCF08BE61F72}" type="pres">
      <dgm:prSet presAssocID="{26CB2CC5-640E-0943-AC2D-A5E25D15CFA2}" presName="sibTrans" presStyleLbl="sibTrans2D1" presStyleIdx="2" presStyleCnt="6"/>
      <dgm:spPr bwMode="auto"/>
    </dgm:pt>
    <dgm:pt modelId="{80AF189D-F646-D543-A996-F174F4F070FF}" type="pres">
      <dgm:prSet presAssocID="{26CB2CC5-640E-0943-AC2D-A5E25D15CFA2}" presName="connectorText" presStyleLbl="sibTrans2D1" presStyleIdx="2" presStyleCnt="6"/>
      <dgm:spPr bwMode="auto"/>
    </dgm:pt>
    <dgm:pt modelId="{30289330-A404-C14F-908E-21FF08C80F9F}" type="pres">
      <dgm:prSet presAssocID="{DFD21E40-DB0C-FE43-93EC-5D25C8266804}" presName="node" presStyleLbl="node1" presStyleIdx="3" presStyleCnt="7">
        <dgm:presLayoutVars>
          <dgm:bulletEnabled val="1"/>
        </dgm:presLayoutVars>
      </dgm:prSet>
      <dgm:spPr bwMode="auto"/>
    </dgm:pt>
    <dgm:pt modelId="{5AF01D2B-4CF2-DC4C-9B14-8E92456E55C2}" type="pres">
      <dgm:prSet presAssocID="{4871BBAE-1773-174D-BE24-DC0C64CBD9C3}" presName="sibTrans" presStyleLbl="sibTrans2D1" presStyleIdx="3" presStyleCnt="6"/>
      <dgm:spPr bwMode="auto"/>
    </dgm:pt>
    <dgm:pt modelId="{300AF770-9814-0E4A-93E7-29F630188E0B}" type="pres">
      <dgm:prSet presAssocID="{4871BBAE-1773-174D-BE24-DC0C64CBD9C3}" presName="connectorText" presStyleLbl="sibTrans2D1" presStyleIdx="3" presStyleCnt="6"/>
      <dgm:spPr bwMode="auto"/>
    </dgm:pt>
    <dgm:pt modelId="{24E0F0D6-2C13-B942-97AF-019D49FD2DE8}" type="pres">
      <dgm:prSet presAssocID="{568AF6CF-12F4-1847-A2F0-8D2769F811F6}" presName="node" presStyleLbl="node1" presStyleIdx="4" presStyleCnt="7">
        <dgm:presLayoutVars>
          <dgm:bulletEnabled val="1"/>
        </dgm:presLayoutVars>
      </dgm:prSet>
      <dgm:spPr bwMode="auto"/>
    </dgm:pt>
    <dgm:pt modelId="{FDEA11D5-1800-6D4D-A140-16C6DDE043AB}" type="pres">
      <dgm:prSet presAssocID="{94F4A230-41E7-0F4E-A85E-8D65CB92386C}" presName="sibTrans" presStyleLbl="sibTrans2D1" presStyleIdx="4" presStyleCnt="6"/>
      <dgm:spPr bwMode="auto"/>
    </dgm:pt>
    <dgm:pt modelId="{314CE855-473F-AD4D-9E06-49E7B311A01C}" type="pres">
      <dgm:prSet presAssocID="{94F4A230-41E7-0F4E-A85E-8D65CB92386C}" presName="connectorText" presStyleLbl="sibTrans2D1" presStyleIdx="4" presStyleCnt="6"/>
      <dgm:spPr bwMode="auto"/>
    </dgm:pt>
    <dgm:pt modelId="{0FEC24D8-1968-B14F-A0F1-E643CE1FC6CA}" type="pres">
      <dgm:prSet presAssocID="{23C08B7F-231C-7B4A-80CD-1A95F1BC500C}" presName="node" presStyleLbl="node1" presStyleIdx="5" presStyleCnt="7">
        <dgm:presLayoutVars>
          <dgm:bulletEnabled val="1"/>
        </dgm:presLayoutVars>
      </dgm:prSet>
      <dgm:spPr bwMode="auto"/>
    </dgm:pt>
    <dgm:pt modelId="{818C3C2D-4B7E-8144-B0EF-189CC80F713F}" type="pres">
      <dgm:prSet presAssocID="{26FD14CE-A73A-AE4C-A4FB-C91AAE802784}" presName="sibTrans" presStyleLbl="sibTrans2D1" presStyleIdx="5" presStyleCnt="6"/>
      <dgm:spPr bwMode="auto"/>
    </dgm:pt>
    <dgm:pt modelId="{247D6148-181F-6647-98AF-97B2E0A83201}" type="pres">
      <dgm:prSet presAssocID="{26FD14CE-A73A-AE4C-A4FB-C91AAE802784}" presName="connectorText" presStyleLbl="sibTrans2D1" presStyleIdx="5" presStyleCnt="6"/>
      <dgm:spPr bwMode="auto"/>
    </dgm:pt>
    <dgm:pt modelId="{A21D14E9-1577-7B43-8DCB-8F052BF097F2}" type="pres">
      <dgm:prSet presAssocID="{3DC41003-238F-8440-908D-F26EB4168E9D}" presName="node" presStyleLbl="node1" presStyleIdx="6" presStyleCnt="7">
        <dgm:presLayoutVars>
          <dgm:bulletEnabled val="1"/>
        </dgm:presLayoutVars>
      </dgm:prSet>
      <dgm:spPr bwMode="auto"/>
    </dgm:pt>
  </dgm:ptLst>
  <dgm:cxnLst>
    <dgm:cxn modelId="{D98C3111-24A0-4044-94CC-42E614AAF466}" type="presOf" srcId="{DFD21E40-DB0C-FE43-93EC-5D25C8266804}" destId="{30289330-A404-C14F-908E-21FF08C80F9F}" srcOrd="0" destOrd="0" presId="urn:microsoft.com/office/officeart/2005/8/layout/process5"/>
    <dgm:cxn modelId="{C4625916-A6B7-D64A-9180-3864376F0ACB}" srcId="{B7D2C34D-6011-A448-8BB2-7292E3657CE9}" destId="{DFD21E40-DB0C-FE43-93EC-5D25C8266804}" srcOrd="3" destOrd="0" parTransId="{90302321-605D-FF49-B38F-E1BE6BFA555B}" sibTransId="{4871BBAE-1773-174D-BE24-DC0C64CBD9C3}"/>
    <dgm:cxn modelId="{683C2C18-83CC-D64A-9BA5-0039D846DF95}" type="presOf" srcId="{3DC41003-238F-8440-908D-F26EB4168E9D}" destId="{A21D14E9-1577-7B43-8DCB-8F052BF097F2}" srcOrd="0" destOrd="0" presId="urn:microsoft.com/office/officeart/2005/8/layout/process5"/>
    <dgm:cxn modelId="{B2C83F1A-F8BF-944F-9818-8E745D2C5AC5}" type="presOf" srcId="{B7D2C34D-6011-A448-8BB2-7292E3657CE9}" destId="{7DE3D331-BA43-BC4A-AAD3-856BFA1D5C1F}" srcOrd="0" destOrd="0" presId="urn:microsoft.com/office/officeart/2005/8/layout/process5"/>
    <dgm:cxn modelId="{4EF23631-98A3-104F-ABBE-374E6E3EA45E}" srcId="{B7D2C34D-6011-A448-8BB2-7292E3657CE9}" destId="{F13B2B9E-0046-6B45-AB3F-CC7B3DE7E51E}" srcOrd="2" destOrd="0" parTransId="{A6769219-16DD-D244-B22A-EF3BEDE17405}" sibTransId="{26CB2CC5-640E-0943-AC2D-A5E25D15CFA2}"/>
    <dgm:cxn modelId="{A209DD33-08C4-3644-9F8D-398AF88CD616}" type="presOf" srcId="{E8FAC3D4-5C9F-1F4F-BD19-5AF62057D9F0}" destId="{0C97CCDB-5125-AE4C-AA26-AC184A14AFD9}" srcOrd="0" destOrd="0" presId="urn:microsoft.com/office/officeart/2005/8/layout/process5"/>
    <dgm:cxn modelId="{100F4B37-3DC6-114D-9C22-1C5C82AD0C3B}" type="presOf" srcId="{26FD14CE-A73A-AE4C-A4FB-C91AAE802784}" destId="{247D6148-181F-6647-98AF-97B2E0A83201}" srcOrd="1" destOrd="0" presId="urn:microsoft.com/office/officeart/2005/8/layout/process5"/>
    <dgm:cxn modelId="{D327003B-CECC-5B42-8C0F-74867336EB3C}" type="presOf" srcId="{43EF78BA-2EF4-1D4D-9671-BA85E8445A6A}" destId="{2E749D58-541B-CA4F-9B25-504FA1AEEE5F}" srcOrd="0" destOrd="0" presId="urn:microsoft.com/office/officeart/2005/8/layout/process5"/>
    <dgm:cxn modelId="{BE2BF142-93CA-DF49-952F-DB185832C0E0}" type="presOf" srcId="{26CB2CC5-640E-0943-AC2D-A5E25D15CFA2}" destId="{5B8029FE-D508-FB40-AC36-CCF08BE61F72}" srcOrd="0" destOrd="0" presId="urn:microsoft.com/office/officeart/2005/8/layout/process5"/>
    <dgm:cxn modelId="{DC0DC145-5BD4-3D49-B6C2-785365C6235A}" type="presOf" srcId="{568AF6CF-12F4-1847-A2F0-8D2769F811F6}" destId="{24E0F0D6-2C13-B942-97AF-019D49FD2DE8}" srcOrd="0" destOrd="0" presId="urn:microsoft.com/office/officeart/2005/8/layout/process5"/>
    <dgm:cxn modelId="{AEEE704F-5179-224F-B3A1-D2C8A8D1713B}" srcId="{B7D2C34D-6011-A448-8BB2-7292E3657CE9}" destId="{3DC41003-238F-8440-908D-F26EB4168E9D}" srcOrd="6" destOrd="0" parTransId="{5064654D-8DFC-6148-9070-86A7EB79EC37}" sibTransId="{D53E8157-E1F3-AC4A-8CC7-7598A00EC76E}"/>
    <dgm:cxn modelId="{42BE5351-70B7-FB41-AB87-B369FCA85967}" srcId="{B7D2C34D-6011-A448-8BB2-7292E3657CE9}" destId="{A5E30D02-5A6D-964F-8FA9-DCB2FF0F3F9F}" srcOrd="0" destOrd="0" parTransId="{0BA1312F-0A69-FE47-9CAC-BEBE11003450}" sibTransId="{B881B4E2-690C-274E-83EF-C4335282A746}"/>
    <dgm:cxn modelId="{6EA4EA52-7672-564B-9AB7-7BD689CF8052}" type="presOf" srcId="{F13B2B9E-0046-6B45-AB3F-CC7B3DE7E51E}" destId="{596A3EA5-243C-4D49-95AF-1F85FFF4CB08}" srcOrd="0" destOrd="0" presId="urn:microsoft.com/office/officeart/2005/8/layout/process5"/>
    <dgm:cxn modelId="{206F9B58-EB28-B647-9D0B-F971756EBEB1}" type="presOf" srcId="{26FD14CE-A73A-AE4C-A4FB-C91AAE802784}" destId="{818C3C2D-4B7E-8144-B0EF-189CC80F713F}" srcOrd="0" destOrd="0" presId="urn:microsoft.com/office/officeart/2005/8/layout/process5"/>
    <dgm:cxn modelId="{F9B98859-B2F1-6F4E-95C2-2D2CDE9E6370}" type="presOf" srcId="{B881B4E2-690C-274E-83EF-C4335282A746}" destId="{0D14E0CF-21B9-654E-9ECC-20DD34DB56CB}" srcOrd="0" destOrd="0" presId="urn:microsoft.com/office/officeart/2005/8/layout/process5"/>
    <dgm:cxn modelId="{71D86663-B25A-C044-9537-28E50971DB81}" type="presOf" srcId="{E8FAC3D4-5C9F-1F4F-BD19-5AF62057D9F0}" destId="{AB95E4F3-B61C-8242-8228-E3AF17536C9F}" srcOrd="1" destOrd="0" presId="urn:microsoft.com/office/officeart/2005/8/layout/process5"/>
    <dgm:cxn modelId="{25C3376A-0AEC-8C42-AD3C-952A1806CA61}" type="presOf" srcId="{94F4A230-41E7-0F4E-A85E-8D65CB92386C}" destId="{314CE855-473F-AD4D-9E06-49E7B311A01C}" srcOrd="1" destOrd="0" presId="urn:microsoft.com/office/officeart/2005/8/layout/process5"/>
    <dgm:cxn modelId="{1E265A77-6C80-3946-A8BF-72F4ABF25D25}" type="presOf" srcId="{4871BBAE-1773-174D-BE24-DC0C64CBD9C3}" destId="{5AF01D2B-4CF2-DC4C-9B14-8E92456E55C2}" srcOrd="0" destOrd="0" presId="urn:microsoft.com/office/officeart/2005/8/layout/process5"/>
    <dgm:cxn modelId="{298FBC7F-6E46-244A-97CB-525D9CA34EAC}" type="presOf" srcId="{94F4A230-41E7-0F4E-A85E-8D65CB92386C}" destId="{FDEA11D5-1800-6D4D-A140-16C6DDE043AB}" srcOrd="0" destOrd="0" presId="urn:microsoft.com/office/officeart/2005/8/layout/process5"/>
    <dgm:cxn modelId="{F0C4C29C-0C73-E643-8CF7-9E207EAB2F32}" srcId="{B7D2C34D-6011-A448-8BB2-7292E3657CE9}" destId="{568AF6CF-12F4-1847-A2F0-8D2769F811F6}" srcOrd="4" destOrd="0" parTransId="{AAB1D04D-5670-4A46-AA5B-934AEF3E5AC7}" sibTransId="{94F4A230-41E7-0F4E-A85E-8D65CB92386C}"/>
    <dgm:cxn modelId="{ADE1B99D-4319-A541-9526-1C6C96113A1C}" srcId="{B7D2C34D-6011-A448-8BB2-7292E3657CE9}" destId="{23C08B7F-231C-7B4A-80CD-1A95F1BC500C}" srcOrd="5" destOrd="0" parTransId="{4CE84804-0364-5445-A42C-30BE6DAD3DAD}" sibTransId="{26FD14CE-A73A-AE4C-A4FB-C91AAE802784}"/>
    <dgm:cxn modelId="{EB7901A9-AAEA-E74B-9EEE-D4082FD23CCF}" type="presOf" srcId="{26CB2CC5-640E-0943-AC2D-A5E25D15CFA2}" destId="{80AF189D-F646-D543-A996-F174F4F070FF}" srcOrd="1" destOrd="0" presId="urn:microsoft.com/office/officeart/2005/8/layout/process5"/>
    <dgm:cxn modelId="{E5803AA9-2B3B-D24C-868F-81F70109DA11}" type="presOf" srcId="{A5E30D02-5A6D-964F-8FA9-DCB2FF0F3F9F}" destId="{DF4C6E5C-D739-004D-8672-EA181E09741A}" srcOrd="0" destOrd="0" presId="urn:microsoft.com/office/officeart/2005/8/layout/process5"/>
    <dgm:cxn modelId="{0A72DDAE-177B-6A42-B762-6790C6E4F62D}" type="presOf" srcId="{B881B4E2-690C-274E-83EF-C4335282A746}" destId="{1EBE4237-B6F5-0E4A-96E1-C88FC222EC29}" srcOrd="1" destOrd="0" presId="urn:microsoft.com/office/officeart/2005/8/layout/process5"/>
    <dgm:cxn modelId="{3C4A57B6-E829-8248-987D-AB660D14724A}" type="presOf" srcId="{4871BBAE-1773-174D-BE24-DC0C64CBD9C3}" destId="{300AF770-9814-0E4A-93E7-29F630188E0B}" srcOrd="1" destOrd="0" presId="urn:microsoft.com/office/officeart/2005/8/layout/process5"/>
    <dgm:cxn modelId="{540DF1E8-5EA0-F649-9EF2-173E81AA1353}" srcId="{B7D2C34D-6011-A448-8BB2-7292E3657CE9}" destId="{43EF78BA-2EF4-1D4D-9671-BA85E8445A6A}" srcOrd="1" destOrd="0" parTransId="{E13A8B3B-170E-D24C-A0CE-B7ECAE68F964}" sibTransId="{E8FAC3D4-5C9F-1F4F-BD19-5AF62057D9F0}"/>
    <dgm:cxn modelId="{823E15EE-3AC7-5746-8B96-9355E1BA4B4D}" type="presOf" srcId="{23C08B7F-231C-7B4A-80CD-1A95F1BC500C}" destId="{0FEC24D8-1968-B14F-A0F1-E643CE1FC6CA}" srcOrd="0" destOrd="0" presId="urn:microsoft.com/office/officeart/2005/8/layout/process5"/>
    <dgm:cxn modelId="{607465BD-FF32-A24E-B33F-EF37B3182A24}" type="presParOf" srcId="{7DE3D331-BA43-BC4A-AAD3-856BFA1D5C1F}" destId="{DF4C6E5C-D739-004D-8672-EA181E09741A}" srcOrd="0" destOrd="0" presId="urn:microsoft.com/office/officeart/2005/8/layout/process5"/>
    <dgm:cxn modelId="{A6281C8A-DB7F-3248-B522-250424382191}" type="presParOf" srcId="{7DE3D331-BA43-BC4A-AAD3-856BFA1D5C1F}" destId="{0D14E0CF-21B9-654E-9ECC-20DD34DB56CB}" srcOrd="1" destOrd="0" presId="urn:microsoft.com/office/officeart/2005/8/layout/process5"/>
    <dgm:cxn modelId="{0F2F82E3-5BBF-5A4A-9A2E-6E5967DA7DC9}" type="presParOf" srcId="{0D14E0CF-21B9-654E-9ECC-20DD34DB56CB}" destId="{1EBE4237-B6F5-0E4A-96E1-C88FC222EC29}" srcOrd="0" destOrd="0" presId="urn:microsoft.com/office/officeart/2005/8/layout/process5"/>
    <dgm:cxn modelId="{B74CA50A-38D9-4D42-A072-96AB3C8C9A1D}" type="presParOf" srcId="{7DE3D331-BA43-BC4A-AAD3-856BFA1D5C1F}" destId="{2E749D58-541B-CA4F-9B25-504FA1AEEE5F}" srcOrd="2" destOrd="0" presId="urn:microsoft.com/office/officeart/2005/8/layout/process5"/>
    <dgm:cxn modelId="{83F734E5-7637-6F48-B639-AA0D318FE364}" type="presParOf" srcId="{7DE3D331-BA43-BC4A-AAD3-856BFA1D5C1F}" destId="{0C97CCDB-5125-AE4C-AA26-AC184A14AFD9}" srcOrd="3" destOrd="0" presId="urn:microsoft.com/office/officeart/2005/8/layout/process5"/>
    <dgm:cxn modelId="{E9019F28-3102-D649-8991-FBA5FCA53B3C}" type="presParOf" srcId="{0C97CCDB-5125-AE4C-AA26-AC184A14AFD9}" destId="{AB95E4F3-B61C-8242-8228-E3AF17536C9F}" srcOrd="0" destOrd="0" presId="urn:microsoft.com/office/officeart/2005/8/layout/process5"/>
    <dgm:cxn modelId="{F0746222-26D0-8745-88DF-99A9E6A6939B}" type="presParOf" srcId="{7DE3D331-BA43-BC4A-AAD3-856BFA1D5C1F}" destId="{596A3EA5-243C-4D49-95AF-1F85FFF4CB08}" srcOrd="4" destOrd="0" presId="urn:microsoft.com/office/officeart/2005/8/layout/process5"/>
    <dgm:cxn modelId="{8F5A96BD-94CA-5D45-88F3-DABD7C2CC31D}" type="presParOf" srcId="{7DE3D331-BA43-BC4A-AAD3-856BFA1D5C1F}" destId="{5B8029FE-D508-FB40-AC36-CCF08BE61F72}" srcOrd="5" destOrd="0" presId="urn:microsoft.com/office/officeart/2005/8/layout/process5"/>
    <dgm:cxn modelId="{B3E84C12-25F2-3846-B086-A9A7F7DC0FE2}" type="presParOf" srcId="{5B8029FE-D508-FB40-AC36-CCF08BE61F72}" destId="{80AF189D-F646-D543-A996-F174F4F070FF}" srcOrd="0" destOrd="0" presId="urn:microsoft.com/office/officeart/2005/8/layout/process5"/>
    <dgm:cxn modelId="{6111E2B8-BA15-0E46-8879-01C73A3D9035}" type="presParOf" srcId="{7DE3D331-BA43-BC4A-AAD3-856BFA1D5C1F}" destId="{30289330-A404-C14F-908E-21FF08C80F9F}" srcOrd="6" destOrd="0" presId="urn:microsoft.com/office/officeart/2005/8/layout/process5"/>
    <dgm:cxn modelId="{3F3CB26B-A946-BF4A-AB02-AD1219E9CF9C}" type="presParOf" srcId="{7DE3D331-BA43-BC4A-AAD3-856BFA1D5C1F}" destId="{5AF01D2B-4CF2-DC4C-9B14-8E92456E55C2}" srcOrd="7" destOrd="0" presId="urn:microsoft.com/office/officeart/2005/8/layout/process5"/>
    <dgm:cxn modelId="{C1C95370-3CEE-1C4E-9B31-A506D580A8DB}" type="presParOf" srcId="{5AF01D2B-4CF2-DC4C-9B14-8E92456E55C2}" destId="{300AF770-9814-0E4A-93E7-29F630188E0B}" srcOrd="0" destOrd="0" presId="urn:microsoft.com/office/officeart/2005/8/layout/process5"/>
    <dgm:cxn modelId="{69728FAE-E1A1-6A49-A801-22158668C75B}" type="presParOf" srcId="{7DE3D331-BA43-BC4A-AAD3-856BFA1D5C1F}" destId="{24E0F0D6-2C13-B942-97AF-019D49FD2DE8}" srcOrd="8" destOrd="0" presId="urn:microsoft.com/office/officeart/2005/8/layout/process5"/>
    <dgm:cxn modelId="{DC8D0E35-1A36-1C4E-AB4E-5897CFA127DC}" type="presParOf" srcId="{7DE3D331-BA43-BC4A-AAD3-856BFA1D5C1F}" destId="{FDEA11D5-1800-6D4D-A140-16C6DDE043AB}" srcOrd="9" destOrd="0" presId="urn:microsoft.com/office/officeart/2005/8/layout/process5"/>
    <dgm:cxn modelId="{A0A14915-380E-634F-BA1E-42D22F15C126}" type="presParOf" srcId="{FDEA11D5-1800-6D4D-A140-16C6DDE043AB}" destId="{314CE855-473F-AD4D-9E06-49E7B311A01C}" srcOrd="0" destOrd="0" presId="urn:microsoft.com/office/officeart/2005/8/layout/process5"/>
    <dgm:cxn modelId="{ED0BEBB1-090A-3948-8BB1-25C4CCFB4ABB}" type="presParOf" srcId="{7DE3D331-BA43-BC4A-AAD3-856BFA1D5C1F}" destId="{0FEC24D8-1968-B14F-A0F1-E643CE1FC6CA}" srcOrd="10" destOrd="0" presId="urn:microsoft.com/office/officeart/2005/8/layout/process5"/>
    <dgm:cxn modelId="{D902D5E2-1264-B945-AB60-740704F7C450}" type="presParOf" srcId="{7DE3D331-BA43-BC4A-AAD3-856BFA1D5C1F}" destId="{818C3C2D-4B7E-8144-B0EF-189CC80F713F}" srcOrd="11" destOrd="0" presId="urn:microsoft.com/office/officeart/2005/8/layout/process5"/>
    <dgm:cxn modelId="{E7AA9619-DF90-E149-85B4-A9AF17EBDBF4}" type="presParOf" srcId="{818C3C2D-4B7E-8144-B0EF-189CC80F713F}" destId="{247D6148-181F-6647-98AF-97B2E0A83201}" srcOrd="0" destOrd="0" presId="urn:microsoft.com/office/officeart/2005/8/layout/process5"/>
    <dgm:cxn modelId="{636EFB67-E50E-8F49-9DD2-D607A77E69A3}" type="presParOf" srcId="{7DE3D331-BA43-BC4A-AAD3-856BFA1D5C1F}" destId="{A21D14E9-1577-7B43-8DCB-8F052BF097F2}"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5DF1C-7908-054E-A3F3-766E3F3FF807}">
      <dsp:nvSpPr>
        <dsp:cNvPr id="0" name=""/>
        <dsp:cNvSpPr/>
      </dsp:nvSpPr>
      <dsp:spPr bwMode="auto">
        <a:xfrm>
          <a:off x="0" y="246466"/>
          <a:ext cx="6416911" cy="403199"/>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AD9B6D4F-6B33-234C-B3C1-CA63130A09C8}">
      <dsp:nvSpPr>
        <dsp:cNvPr id="0" name=""/>
        <dsp:cNvSpPr/>
      </dsp:nvSpPr>
      <dsp:spPr bwMode="auto">
        <a:xfrm>
          <a:off x="320845" y="10306"/>
          <a:ext cx="4491837" cy="4723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169781" tIns="0" rIns="169781" bIns="0" numCol="1" spcCol="1270" anchor="ctr" anchorCtr="0">
          <a:noAutofit/>
        </a:bodyPr>
        <a:lstStyle/>
        <a:p>
          <a:pPr marL="0" lvl="0" indent="0" algn="l" defTabSz="533400">
            <a:lnSpc>
              <a:spcPct val="90000"/>
            </a:lnSpc>
            <a:spcBef>
              <a:spcPct val="0"/>
            </a:spcBef>
            <a:spcAft>
              <a:spcPct val="35000"/>
            </a:spcAft>
            <a:buNone/>
            <a:defRPr/>
          </a:pPr>
          <a:r>
            <a:rPr lang="en-US" sz="1200" b="0" i="0" kern="1200">
              <a:latin typeface="Aptos"/>
            </a:rPr>
            <a:t>Data Preparation (Small and Large Datasets)</a:t>
          </a:r>
          <a:endParaRPr lang="en-US" sz="1200" kern="1200">
            <a:latin typeface="Aptos"/>
          </a:endParaRPr>
        </a:p>
      </dsp:txBody>
      <dsp:txXfrm>
        <a:off x="343902" y="33363"/>
        <a:ext cx="4445723" cy="426206"/>
      </dsp:txXfrm>
    </dsp:sp>
    <dsp:sp modelId="{B5652071-0ADC-E14E-A835-7E6CD414AFD1}">
      <dsp:nvSpPr>
        <dsp:cNvPr id="0" name=""/>
        <dsp:cNvSpPr/>
      </dsp:nvSpPr>
      <dsp:spPr bwMode="auto">
        <a:xfrm>
          <a:off x="0" y="972226"/>
          <a:ext cx="6416911" cy="403199"/>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B500687F-5205-B044-B4F1-9B07FCAE5287}">
      <dsp:nvSpPr>
        <dsp:cNvPr id="0" name=""/>
        <dsp:cNvSpPr/>
      </dsp:nvSpPr>
      <dsp:spPr bwMode="auto">
        <a:xfrm>
          <a:off x="320845" y="736066"/>
          <a:ext cx="4491837" cy="4723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169781" tIns="0" rIns="169781" bIns="0" numCol="1" spcCol="1270" anchor="ctr" anchorCtr="0">
          <a:noAutofit/>
        </a:bodyPr>
        <a:lstStyle/>
        <a:p>
          <a:pPr marL="0" lvl="0" indent="0" algn="l" defTabSz="533400">
            <a:lnSpc>
              <a:spcPct val="90000"/>
            </a:lnSpc>
            <a:spcBef>
              <a:spcPct val="0"/>
            </a:spcBef>
            <a:spcAft>
              <a:spcPct val="35000"/>
            </a:spcAft>
            <a:buNone/>
            <a:defRPr/>
          </a:pPr>
          <a:r>
            <a:rPr lang="en-US" sz="1200" b="0" i="0" kern="1200">
              <a:latin typeface="Aptos"/>
            </a:rPr>
            <a:t>Applying MinGen Brute Force Algorithm</a:t>
          </a:r>
          <a:endParaRPr lang="en-US" sz="1200" kern="1200">
            <a:latin typeface="Aptos"/>
          </a:endParaRPr>
        </a:p>
      </dsp:txBody>
      <dsp:txXfrm>
        <a:off x="343902" y="759123"/>
        <a:ext cx="4445723" cy="426206"/>
      </dsp:txXfrm>
    </dsp:sp>
    <dsp:sp modelId="{1A79BCEC-49D1-CE49-B32E-98B44492F36E}">
      <dsp:nvSpPr>
        <dsp:cNvPr id="0" name=""/>
        <dsp:cNvSpPr/>
      </dsp:nvSpPr>
      <dsp:spPr bwMode="auto">
        <a:xfrm>
          <a:off x="0" y="1697986"/>
          <a:ext cx="6416911" cy="403199"/>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88C756FC-47BC-DD41-8BAC-EC89F1523D77}">
      <dsp:nvSpPr>
        <dsp:cNvPr id="0" name=""/>
        <dsp:cNvSpPr/>
      </dsp:nvSpPr>
      <dsp:spPr bwMode="auto">
        <a:xfrm>
          <a:off x="320845" y="1461826"/>
          <a:ext cx="4491837" cy="4723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169781" tIns="0" rIns="169781" bIns="0" numCol="1" spcCol="1270" anchor="ctr" anchorCtr="0">
          <a:noAutofit/>
        </a:bodyPr>
        <a:lstStyle/>
        <a:p>
          <a:pPr marL="0" lvl="0" indent="0" algn="l" defTabSz="533400">
            <a:lnSpc>
              <a:spcPct val="90000"/>
            </a:lnSpc>
            <a:spcBef>
              <a:spcPct val="0"/>
            </a:spcBef>
            <a:spcAft>
              <a:spcPct val="35000"/>
            </a:spcAft>
            <a:buNone/>
            <a:defRPr/>
          </a:pPr>
          <a:r>
            <a:rPr lang="en-US" sz="1200" b="0" i="0" kern="1200">
              <a:latin typeface="Aptos"/>
            </a:rPr>
            <a:t>Applying Greedy Algorithm</a:t>
          </a:r>
          <a:endParaRPr lang="en-US" sz="1200" kern="1200">
            <a:latin typeface="Aptos"/>
          </a:endParaRPr>
        </a:p>
      </dsp:txBody>
      <dsp:txXfrm>
        <a:off x="343902" y="1484883"/>
        <a:ext cx="4445723" cy="426206"/>
      </dsp:txXfrm>
    </dsp:sp>
    <dsp:sp modelId="{6294C2FF-2C52-E140-B4CF-8736CDF0F821}">
      <dsp:nvSpPr>
        <dsp:cNvPr id="0" name=""/>
        <dsp:cNvSpPr/>
      </dsp:nvSpPr>
      <dsp:spPr bwMode="auto">
        <a:xfrm>
          <a:off x="0" y="2423746"/>
          <a:ext cx="6416911" cy="403199"/>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rgbClr val="000000"/>
        </a:lnRef>
        <a:fillRef idx="1">
          <a:srgbClr val="000000"/>
        </a:fillRef>
        <a:effectRef idx="0">
          <a:srgbClr val="000000"/>
        </a:effectRef>
        <a:fontRef idx="minor"/>
      </dsp:style>
    </dsp:sp>
    <dsp:sp modelId="{0B0337BD-3194-E04D-9D43-396179F21D97}">
      <dsp:nvSpPr>
        <dsp:cNvPr id="0" name=""/>
        <dsp:cNvSpPr/>
      </dsp:nvSpPr>
      <dsp:spPr bwMode="auto">
        <a:xfrm>
          <a:off x="320845" y="2187586"/>
          <a:ext cx="4491837" cy="47232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169781" tIns="0" rIns="169781" bIns="0" numCol="1" spcCol="1270" anchor="ctr" anchorCtr="0">
          <a:noAutofit/>
        </a:bodyPr>
        <a:lstStyle/>
        <a:p>
          <a:pPr marL="0" lvl="0" indent="0" algn="l" defTabSz="533399">
            <a:lnSpc>
              <a:spcPct val="90000"/>
            </a:lnSpc>
            <a:spcBef>
              <a:spcPct val="0"/>
            </a:spcBef>
            <a:spcAft>
              <a:spcPts val="0"/>
            </a:spcAft>
            <a:buNone/>
            <a:defRPr/>
          </a:pPr>
          <a:r>
            <a:rPr lang="en-US" sz="1200" b="0" i="0" kern="1200">
              <a:latin typeface="Aptos"/>
            </a:rPr>
            <a:t>Measuring Execution Time and Certainty Metric Value</a:t>
          </a:r>
          <a:endParaRPr lang="en-US" sz="1200" kern="1200">
            <a:latin typeface="Aptos"/>
          </a:endParaRPr>
        </a:p>
      </dsp:txBody>
      <dsp:txXfrm>
        <a:off x="343902" y="2210643"/>
        <a:ext cx="4445723"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728D3-EF71-EA40-B03C-BE58E4F61256}">
      <dsp:nvSpPr>
        <dsp:cNvPr id="0" name=""/>
        <dsp:cNvSpPr/>
      </dsp:nvSpPr>
      <dsp:spPr bwMode="auto">
        <a:xfrm>
          <a:off x="592436" y="0"/>
          <a:ext cx="6714276" cy="2312283"/>
        </a:xfrm>
        <a:prstGeom prst="rightArrow">
          <a:avLst/>
        </a:prstGeom>
        <a:solidFill>
          <a:schemeClr val="accent2">
            <a:tint val="40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sp>
    <dsp:sp modelId="{010F2452-04DE-8A42-AF85-57AB0AD5B1F7}">
      <dsp:nvSpPr>
        <dsp:cNvPr id="0" name=""/>
        <dsp:cNvSpPr/>
      </dsp:nvSpPr>
      <dsp:spPr bwMode="auto">
        <a:xfrm>
          <a:off x="1542" y="693684"/>
          <a:ext cx="987007" cy="9249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a:pPr>
          <a:r>
            <a:rPr lang="en-US" sz="1000" b="0" i="0" kern="1200">
              <a:latin typeface="Aptos"/>
            </a:rPr>
            <a:t>Input Data</a:t>
          </a:r>
          <a:endParaRPr lang="en-US" sz="1000" kern="1200">
            <a:latin typeface="Aptos"/>
          </a:endParaRPr>
        </a:p>
      </dsp:txBody>
      <dsp:txXfrm>
        <a:off x="46693" y="738835"/>
        <a:ext cx="896705" cy="834611"/>
      </dsp:txXfrm>
    </dsp:sp>
    <dsp:sp modelId="{9572D200-C4A3-CC49-8310-EBB7DD6D4AF3}">
      <dsp:nvSpPr>
        <dsp:cNvPr id="0" name=""/>
        <dsp:cNvSpPr/>
      </dsp:nvSpPr>
      <dsp:spPr bwMode="auto">
        <a:xfrm>
          <a:off x="1153052" y="693684"/>
          <a:ext cx="987007" cy="9249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a:pPr>
          <a:r>
            <a:rPr lang="en-US" sz="1000" b="0" i="0" kern="1200">
              <a:latin typeface="Aptos"/>
            </a:rPr>
            <a:t>Generate Generalization  Combinations</a:t>
          </a:r>
          <a:endParaRPr lang="en-US" sz="1000" kern="1200">
            <a:latin typeface="Aptos"/>
          </a:endParaRPr>
        </a:p>
      </dsp:txBody>
      <dsp:txXfrm>
        <a:off x="1198203" y="738835"/>
        <a:ext cx="896705" cy="834611"/>
      </dsp:txXfrm>
    </dsp:sp>
    <dsp:sp modelId="{419373B7-5D3A-F24F-B2D8-6588FCBDD8C3}">
      <dsp:nvSpPr>
        <dsp:cNvPr id="0" name=""/>
        <dsp:cNvSpPr/>
      </dsp:nvSpPr>
      <dsp:spPr bwMode="auto">
        <a:xfrm>
          <a:off x="2304561" y="693684"/>
          <a:ext cx="987007" cy="9249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a:pPr>
          <a:r>
            <a:rPr lang="en-US" sz="1000" kern="1200">
              <a:latin typeface="Aptos"/>
            </a:rPr>
            <a:t>Apply Generalization</a:t>
          </a:r>
          <a:endParaRPr kern="1200"/>
        </a:p>
      </dsp:txBody>
      <dsp:txXfrm>
        <a:off x="2349712" y="738835"/>
        <a:ext cx="896705" cy="834611"/>
      </dsp:txXfrm>
    </dsp:sp>
    <dsp:sp modelId="{2361A606-CCF2-FD49-A743-CEFA9DCFA403}">
      <dsp:nvSpPr>
        <dsp:cNvPr id="0" name=""/>
        <dsp:cNvSpPr/>
      </dsp:nvSpPr>
      <dsp:spPr bwMode="auto">
        <a:xfrm>
          <a:off x="3456070" y="693684"/>
          <a:ext cx="987007" cy="9249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a:pPr>
          <a:r>
            <a:rPr lang="en-US" sz="1000" b="0" i="0" kern="1200">
              <a:latin typeface="Aptos"/>
            </a:rPr>
            <a:t>Check k-Anonymity</a:t>
          </a:r>
          <a:endParaRPr lang="en-US" sz="1000" kern="1200">
            <a:latin typeface="Aptos"/>
          </a:endParaRPr>
        </a:p>
      </dsp:txBody>
      <dsp:txXfrm>
        <a:off x="3501221" y="738835"/>
        <a:ext cx="896705" cy="834611"/>
      </dsp:txXfrm>
    </dsp:sp>
    <dsp:sp modelId="{07095457-4707-B040-A78B-E86909F28CFD}">
      <dsp:nvSpPr>
        <dsp:cNvPr id="0" name=""/>
        <dsp:cNvSpPr/>
      </dsp:nvSpPr>
      <dsp:spPr bwMode="auto">
        <a:xfrm>
          <a:off x="4607579" y="693684"/>
          <a:ext cx="987007" cy="9249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a:pPr>
          <a:r>
            <a:rPr lang="en-US" sz="1000" kern="1200">
              <a:latin typeface="Aptos"/>
            </a:rPr>
            <a:t>Calculate Generalization Loss</a:t>
          </a:r>
          <a:endParaRPr kern="1200"/>
        </a:p>
      </dsp:txBody>
      <dsp:txXfrm>
        <a:off x="4652730" y="738835"/>
        <a:ext cx="896705" cy="834611"/>
      </dsp:txXfrm>
    </dsp:sp>
    <dsp:sp modelId="{C698F49E-EAC7-564B-8975-94EA84D0C1FC}">
      <dsp:nvSpPr>
        <dsp:cNvPr id="0" name=""/>
        <dsp:cNvSpPr/>
      </dsp:nvSpPr>
      <dsp:spPr bwMode="auto">
        <a:xfrm>
          <a:off x="5759089" y="693684"/>
          <a:ext cx="987007" cy="9249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a:pPr>
          <a:r>
            <a:rPr lang="en-US" sz="1000" kern="1200">
              <a:latin typeface="Aptos"/>
            </a:rPr>
            <a:t>Track Minimal Generalization</a:t>
          </a:r>
          <a:endParaRPr kern="1200"/>
        </a:p>
      </dsp:txBody>
      <dsp:txXfrm>
        <a:off x="5804240" y="738835"/>
        <a:ext cx="896705" cy="834611"/>
      </dsp:txXfrm>
    </dsp:sp>
    <dsp:sp modelId="{E20D042F-CE16-C849-BA09-55C37C85E48F}">
      <dsp:nvSpPr>
        <dsp:cNvPr id="0" name=""/>
        <dsp:cNvSpPr/>
      </dsp:nvSpPr>
      <dsp:spPr bwMode="auto">
        <a:xfrm>
          <a:off x="6910598" y="693684"/>
          <a:ext cx="987007" cy="92491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defRPr/>
          </a:pPr>
          <a:r>
            <a:rPr lang="en-US" sz="1000" b="0" i="0" kern="1200">
              <a:latin typeface="Aptos"/>
            </a:rPr>
            <a:t>Output Optimal Solution</a:t>
          </a:r>
          <a:endParaRPr lang="en-US" sz="1000" kern="1200">
            <a:latin typeface="Aptos"/>
          </a:endParaRPr>
        </a:p>
      </dsp:txBody>
      <dsp:txXfrm>
        <a:off x="6955749" y="738835"/>
        <a:ext cx="896705" cy="834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C6E5C-D739-004D-8672-EA181E09741A}">
      <dsp:nvSpPr>
        <dsp:cNvPr id="0" name=""/>
        <dsp:cNvSpPr/>
      </dsp:nvSpPr>
      <dsp:spPr bwMode="auto">
        <a:xfrm>
          <a:off x="13499" y="37"/>
          <a:ext cx="1513874" cy="90832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defRPr/>
          </a:pPr>
          <a:r>
            <a:rPr lang="en-US" sz="1050" b="0" i="0" kern="1200">
              <a:latin typeface="Aptos"/>
            </a:rPr>
            <a:t>Input Data</a:t>
          </a:r>
          <a:endParaRPr lang="en-US" sz="1050" b="0" kern="1200">
            <a:latin typeface="Aptos"/>
          </a:endParaRPr>
        </a:p>
      </dsp:txBody>
      <dsp:txXfrm>
        <a:off x="40103" y="26641"/>
        <a:ext cx="1460666" cy="855116"/>
      </dsp:txXfrm>
    </dsp:sp>
    <dsp:sp modelId="{0D14E0CF-21B9-654E-9ECC-20DD34DB56CB}">
      <dsp:nvSpPr>
        <dsp:cNvPr id="0" name=""/>
        <dsp:cNvSpPr/>
      </dsp:nvSpPr>
      <dsp:spPr bwMode="auto">
        <a:xfrm>
          <a:off x="1660595" y="266479"/>
          <a:ext cx="320941" cy="375440"/>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rgbClr val="000000"/>
        </a:lnRef>
        <a:fillRef idx="1">
          <a:srgbClr val="000000"/>
        </a:fillRef>
        <a:effectRef idx="1">
          <a:srgbClr val="00000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defRPr/>
          </a:pPr>
          <a:endParaRPr lang="en-US" sz="1050" b="0" kern="1200">
            <a:latin typeface="Aptos"/>
          </a:endParaRPr>
        </a:p>
      </dsp:txBody>
      <dsp:txXfrm>
        <a:off x="1660595" y="341567"/>
        <a:ext cx="224659" cy="225264"/>
      </dsp:txXfrm>
    </dsp:sp>
    <dsp:sp modelId="{2E749D58-541B-CA4F-9B25-504FA1AEEE5F}">
      <dsp:nvSpPr>
        <dsp:cNvPr id="0" name=""/>
        <dsp:cNvSpPr/>
      </dsp:nvSpPr>
      <dsp:spPr bwMode="auto">
        <a:xfrm>
          <a:off x="2132924" y="37"/>
          <a:ext cx="1513874" cy="90832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defRPr/>
          </a:pPr>
          <a:r>
            <a:rPr lang="en-US" sz="1050" b="0" i="0" kern="1200">
              <a:latin typeface="Aptos"/>
            </a:rPr>
            <a:t>Generate a Priority List of Generalizations</a:t>
          </a:r>
          <a:endParaRPr lang="en-US" sz="1050" b="0" kern="1200">
            <a:latin typeface="Aptos"/>
          </a:endParaRPr>
        </a:p>
      </dsp:txBody>
      <dsp:txXfrm>
        <a:off x="2159528" y="26641"/>
        <a:ext cx="1460666" cy="855116"/>
      </dsp:txXfrm>
    </dsp:sp>
    <dsp:sp modelId="{0C97CCDB-5125-AE4C-AA26-AC184A14AFD9}">
      <dsp:nvSpPr>
        <dsp:cNvPr id="0" name=""/>
        <dsp:cNvSpPr/>
      </dsp:nvSpPr>
      <dsp:spPr bwMode="auto">
        <a:xfrm>
          <a:off x="3780020" y="266479"/>
          <a:ext cx="320941" cy="375440"/>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rgbClr val="000000"/>
        </a:lnRef>
        <a:fillRef idx="1">
          <a:srgbClr val="000000"/>
        </a:fillRef>
        <a:effectRef idx="1">
          <a:srgbClr val="00000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defRPr/>
          </a:pPr>
          <a:endParaRPr lang="en-US" sz="1050" b="0" kern="1200">
            <a:latin typeface="Aptos"/>
          </a:endParaRPr>
        </a:p>
      </dsp:txBody>
      <dsp:txXfrm>
        <a:off x="3780020" y="341567"/>
        <a:ext cx="224659" cy="225264"/>
      </dsp:txXfrm>
    </dsp:sp>
    <dsp:sp modelId="{596A3EA5-243C-4D49-95AF-1F85FFF4CB08}">
      <dsp:nvSpPr>
        <dsp:cNvPr id="0" name=""/>
        <dsp:cNvSpPr/>
      </dsp:nvSpPr>
      <dsp:spPr bwMode="auto">
        <a:xfrm>
          <a:off x="4252349" y="37"/>
          <a:ext cx="1513874" cy="90832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defRPr/>
          </a:pPr>
          <a:r>
            <a:rPr lang="en-US" sz="1050" b="0" kern="1200">
              <a:latin typeface="Aptos"/>
            </a:rPr>
            <a:t>Iterate Through Generalizations</a:t>
          </a:r>
          <a:endParaRPr kern="1200"/>
        </a:p>
      </dsp:txBody>
      <dsp:txXfrm>
        <a:off x="4278953" y="26641"/>
        <a:ext cx="1460666" cy="855116"/>
      </dsp:txXfrm>
    </dsp:sp>
    <dsp:sp modelId="{5B8029FE-D508-FB40-AC36-CCF08BE61F72}">
      <dsp:nvSpPr>
        <dsp:cNvPr id="0" name=""/>
        <dsp:cNvSpPr/>
      </dsp:nvSpPr>
      <dsp:spPr bwMode="auto">
        <a:xfrm>
          <a:off x="5899445" y="266479"/>
          <a:ext cx="320941" cy="375440"/>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rgbClr val="000000"/>
        </a:lnRef>
        <a:fillRef idx="1">
          <a:srgbClr val="000000"/>
        </a:fillRef>
        <a:effectRef idx="1">
          <a:srgbClr val="00000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defRPr/>
          </a:pPr>
          <a:endParaRPr lang="en-US" sz="1050" b="0" kern="1200">
            <a:latin typeface="Aptos"/>
          </a:endParaRPr>
        </a:p>
      </dsp:txBody>
      <dsp:txXfrm>
        <a:off x="5899445" y="341567"/>
        <a:ext cx="224659" cy="225264"/>
      </dsp:txXfrm>
    </dsp:sp>
    <dsp:sp modelId="{30289330-A404-C14F-908E-21FF08C80F9F}">
      <dsp:nvSpPr>
        <dsp:cNvPr id="0" name=""/>
        <dsp:cNvSpPr/>
      </dsp:nvSpPr>
      <dsp:spPr bwMode="auto">
        <a:xfrm>
          <a:off x="6371774" y="37"/>
          <a:ext cx="1513874" cy="90832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defRPr/>
          </a:pPr>
          <a:r>
            <a:rPr lang="en-US" sz="1050" b="0" i="0" kern="1200">
              <a:latin typeface="Aptos"/>
            </a:rPr>
            <a:t>Check k-Anonymity</a:t>
          </a:r>
          <a:endParaRPr lang="en-US" sz="1050" b="0" kern="1200">
            <a:latin typeface="Aptos"/>
          </a:endParaRPr>
        </a:p>
      </dsp:txBody>
      <dsp:txXfrm>
        <a:off x="6398378" y="26641"/>
        <a:ext cx="1460666" cy="855116"/>
      </dsp:txXfrm>
    </dsp:sp>
    <dsp:sp modelId="{5AF01D2B-4CF2-DC4C-9B14-8E92456E55C2}">
      <dsp:nvSpPr>
        <dsp:cNvPr id="0" name=""/>
        <dsp:cNvSpPr/>
      </dsp:nvSpPr>
      <dsp:spPr bwMode="auto">
        <a:xfrm rot="5400000">
          <a:off x="6968241" y="1014333"/>
          <a:ext cx="320941" cy="375440"/>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rgbClr val="000000"/>
        </a:lnRef>
        <a:fillRef idx="1">
          <a:srgbClr val="000000"/>
        </a:fillRef>
        <a:effectRef idx="1">
          <a:srgbClr val="00000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defRPr/>
          </a:pPr>
          <a:endParaRPr lang="en-US" sz="1050" b="0" kern="1200">
            <a:latin typeface="Aptos"/>
          </a:endParaRPr>
        </a:p>
      </dsp:txBody>
      <dsp:txXfrm rot="-5400000">
        <a:off x="7016080" y="1041582"/>
        <a:ext cx="225264" cy="224659"/>
      </dsp:txXfrm>
    </dsp:sp>
    <dsp:sp modelId="{24E0F0D6-2C13-B942-97AF-019D49FD2DE8}">
      <dsp:nvSpPr>
        <dsp:cNvPr id="0" name=""/>
        <dsp:cNvSpPr/>
      </dsp:nvSpPr>
      <dsp:spPr bwMode="auto">
        <a:xfrm>
          <a:off x="6371774" y="1513911"/>
          <a:ext cx="1513874" cy="90832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defRPr/>
          </a:pPr>
          <a:r>
            <a:rPr lang="en-US" sz="1050" b="0" kern="1200">
              <a:latin typeface="Aptos"/>
            </a:rPr>
            <a:t>Measure Generalization Loss</a:t>
          </a:r>
          <a:endParaRPr kern="1200"/>
        </a:p>
      </dsp:txBody>
      <dsp:txXfrm>
        <a:off x="6398378" y="1540515"/>
        <a:ext cx="1460666" cy="855116"/>
      </dsp:txXfrm>
    </dsp:sp>
    <dsp:sp modelId="{FDEA11D5-1800-6D4D-A140-16C6DDE043AB}">
      <dsp:nvSpPr>
        <dsp:cNvPr id="0" name=""/>
        <dsp:cNvSpPr/>
      </dsp:nvSpPr>
      <dsp:spPr bwMode="auto">
        <a:xfrm rot="10800000">
          <a:off x="5917611" y="1780353"/>
          <a:ext cx="320941" cy="375440"/>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rgbClr val="000000"/>
        </a:lnRef>
        <a:fillRef idx="1">
          <a:srgbClr val="000000"/>
        </a:fillRef>
        <a:effectRef idx="1">
          <a:srgbClr val="00000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defRPr/>
          </a:pPr>
          <a:endParaRPr lang="en-US" sz="1050" b="0" kern="1200">
            <a:latin typeface="Aptos"/>
          </a:endParaRPr>
        </a:p>
      </dsp:txBody>
      <dsp:txXfrm rot="10800000">
        <a:off x="6013893" y="1855441"/>
        <a:ext cx="224659" cy="225264"/>
      </dsp:txXfrm>
    </dsp:sp>
    <dsp:sp modelId="{0FEC24D8-1968-B14F-A0F1-E643CE1FC6CA}">
      <dsp:nvSpPr>
        <dsp:cNvPr id="0" name=""/>
        <dsp:cNvSpPr/>
      </dsp:nvSpPr>
      <dsp:spPr bwMode="auto">
        <a:xfrm>
          <a:off x="4252349" y="1513911"/>
          <a:ext cx="1513874" cy="90832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defRPr/>
          </a:pPr>
          <a:r>
            <a:rPr lang="en-US" sz="1050" b="0" kern="1200">
              <a:latin typeface="Aptos"/>
            </a:rPr>
            <a:t>Select the Optimal  Generalization</a:t>
          </a:r>
          <a:endParaRPr kern="1200"/>
        </a:p>
      </dsp:txBody>
      <dsp:txXfrm>
        <a:off x="4278953" y="1540515"/>
        <a:ext cx="1460666" cy="855116"/>
      </dsp:txXfrm>
    </dsp:sp>
    <dsp:sp modelId="{818C3C2D-4B7E-8144-B0EF-189CC80F713F}">
      <dsp:nvSpPr>
        <dsp:cNvPr id="0" name=""/>
        <dsp:cNvSpPr/>
      </dsp:nvSpPr>
      <dsp:spPr bwMode="auto">
        <a:xfrm rot="10800000">
          <a:off x="3798187" y="1780353"/>
          <a:ext cx="320941" cy="375440"/>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rgbClr val="000000"/>
        </a:lnRef>
        <a:fillRef idx="1">
          <a:srgbClr val="000000"/>
        </a:fillRef>
        <a:effectRef idx="1">
          <a:srgbClr val="00000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defRPr/>
          </a:pPr>
          <a:endParaRPr lang="en-US" sz="1050" b="0" kern="1200">
            <a:latin typeface="Aptos"/>
          </a:endParaRPr>
        </a:p>
      </dsp:txBody>
      <dsp:txXfrm rot="10800000">
        <a:off x="3894469" y="1855441"/>
        <a:ext cx="224659" cy="225264"/>
      </dsp:txXfrm>
    </dsp:sp>
    <dsp:sp modelId="{A21D14E9-1577-7B43-8DCB-8F052BF097F2}">
      <dsp:nvSpPr>
        <dsp:cNvPr id="0" name=""/>
        <dsp:cNvSpPr/>
      </dsp:nvSpPr>
      <dsp:spPr bwMode="auto">
        <a:xfrm>
          <a:off x="2132924" y="1513911"/>
          <a:ext cx="1513874" cy="90832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rgbClr val="000000"/>
        </a:lnRef>
        <a:fillRef idx="1">
          <a:srgbClr val="000000"/>
        </a:fillRef>
        <a:effectRef idx="1">
          <a:srgbClr val="00000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defRPr/>
          </a:pPr>
          <a:r>
            <a:rPr lang="en-US" sz="1050" b="0" i="0" kern="1200">
              <a:latin typeface="Aptos"/>
            </a:rPr>
            <a:t>Output Results</a:t>
          </a:r>
          <a:endParaRPr lang="en-US" sz="1050" b="0" kern="1200">
            <a:latin typeface="Aptos"/>
          </a:endParaRPr>
        </a:p>
      </dsp:txBody>
      <dsp:txXfrm>
        <a:off x="2159528" y="1540515"/>
        <a:ext cx="1460666" cy="8551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4">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lnNode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vennNode1">
    <dgm:scene3d>
      <a:camera prst="orthographicFront"/>
      <a:lightRig rig="threePt" dir="t"/>
    </dgm:scene3d>
    <dgm:sp3d/>
    <dgm:txPr/>
    <dgm:style>
      <a:lnRef idx="3">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1">
        <a:srgbClr val="000000"/>
      </a:effectRef>
      <a:fontRef idx="minor">
        <a:schemeClr val="lt1"/>
      </a:fontRef>
    </dgm:style>
  </dgm:styleLbl>
  <dgm:styleLbl name="node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fg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align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bg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1">
        <a:srgbClr val="000000"/>
      </a:effectRef>
      <a:fontRef idx="minor"/>
    </dgm:style>
  </dgm:styleLbl>
  <dgm:styleLbl name="asst0">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5">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lnNode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vennNode1">
    <dgm:scene3d>
      <a:camera prst="orthographicFront"/>
      <a:lightRig rig="threePt" dir="t"/>
    </dgm:scene3d>
    <dgm:sp3d/>
    <dgm:txPr/>
    <dgm:style>
      <a:lnRef idx="3">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1">
        <a:srgbClr val="000000"/>
      </a:effectRef>
      <a:fontRef idx="minor">
        <a:schemeClr val="lt1"/>
      </a:fontRef>
    </dgm:style>
  </dgm:styleLbl>
  <dgm:styleLbl name="node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fg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align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bg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1">
        <a:srgbClr val="000000"/>
      </a:effectRef>
      <a:fontRef idx="minor"/>
    </dgm:style>
  </dgm:styleLbl>
  <dgm:styleLbl name="asst0">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6">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lnNode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vennNode1">
    <dgm:scene3d>
      <a:camera prst="orthographicFront"/>
      <a:lightRig rig="threePt" dir="t"/>
    </dgm:scene3d>
    <dgm:sp3d/>
    <dgm:txPr/>
    <dgm:style>
      <a:lnRef idx="3">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1">
        <a:srgbClr val="000000"/>
      </a:effectRef>
      <a:fontRef idx="minor">
        <a:schemeClr val="lt1"/>
      </a:fontRef>
    </dgm:style>
  </dgm:styleLbl>
  <dgm:styleLbl name="node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node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fg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align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bgImgPlace1">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1">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1">
        <a:srgbClr val="000000"/>
      </a:effectRef>
      <a:fontRef idx="minor"/>
    </dgm:style>
  </dgm:styleLbl>
  <dgm:styleLbl name="asst0">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asst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1">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2">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3">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2D4">
    <dgm:scene3d>
      <a:camera prst="orthographicFront"/>
      <a:lightRig rig="threePt" dir="t"/>
    </dgm:scene3d>
    <dgm:sp3d/>
    <dgm:txPr/>
    <dgm:style>
      <a:lnRef idx="3">
        <a:srgbClr val="000000"/>
      </a:lnRef>
      <a:fillRef idx="1">
        <a:srgbClr val="000000"/>
      </a:fillRef>
      <a:effectRef idx="1">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3">
        <a:srgbClr val="000000"/>
      </a:lnRef>
      <a:fillRef idx="1">
        <a:srgbClr val="000000"/>
      </a:fillRef>
      <a:effectRef idx="1">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Google Shape;3;n"/>
          <p:cNvSpPr>
            <a:spLocks noGrp="1" noRot="1" noChangeAspect="1"/>
          </p:cNvSpPr>
          <p:nvPr>
            <p:ph type="sldImg" idx="2"/>
          </p:nvPr>
        </p:nvSpPr>
        <p:spPr bwMode="auto">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86" name="Google Shape;286;g2768ca7ef44_0_65: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768ca7ef44_0_65: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32076869"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715930"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2" tIns="91422" rIns="91422" bIns="91422" anchor="t" anchorCtr="0">
            <a:noAutofit/>
          </a:bodyPr>
          <a:lstStyle/>
          <a:p>
            <a:pPr>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36600281"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292290"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2" tIns="91422" rIns="91422" bIns="91422" anchor="t" anchorCtr="0">
            <a:noAutofit/>
          </a:bodyPr>
          <a:lstStyle/>
          <a:p>
            <a:pPr marL="158749" indent="0">
              <a:buSzPts val="1100"/>
              <a:buNone/>
              <a:defRPr/>
            </a:pPr>
            <a:r>
              <a:rPr sz="1200" b="0" i="0" u="none">
                <a:solidFill>
                  <a:srgbClr val="000000"/>
                </a:solidFill>
                <a:latin typeface="Aptos"/>
                <a:ea typeface="Times New Roman"/>
                <a:cs typeface="Times New Roman"/>
              </a:rPr>
              <a:t>Consider the generalization options for the dataset and check which ones ensure </a:t>
            </a:r>
            <a:r>
              <a:rPr sz="1200" b="1" i="0" u="none">
                <a:solidFill>
                  <a:srgbClr val="000000"/>
                </a:solidFill>
                <a:latin typeface="Aptos"/>
                <a:ea typeface="Times New Roman"/>
                <a:cs typeface="Times New Roman"/>
              </a:rPr>
              <a:t>k-anonymity</a:t>
            </a:r>
            <a:r>
              <a:rPr sz="1200" b="0" i="0" u="none">
                <a:solidFill>
                  <a:srgbClr val="000000"/>
                </a:solidFill>
                <a:latin typeface="Aptos"/>
                <a:ea typeface="Times New Roman"/>
                <a:cs typeface="Times New Roman"/>
              </a:rPr>
              <a:t>. </a:t>
            </a:r>
            <a:endParaRPr sz="1200">
              <a:latin typeface="Aptos"/>
            </a:endParaRPr>
          </a:p>
          <a:p>
            <a:pPr marL="158749" indent="0">
              <a:buSzPts val="1100"/>
              <a:buNone/>
              <a:defRPr/>
            </a:pPr>
            <a:r>
              <a:rPr sz="1200" b="0" i="0" u="none">
                <a:solidFill>
                  <a:srgbClr val="000000"/>
                </a:solidFill>
                <a:latin typeface="Aptos"/>
                <a:ea typeface="Times New Roman"/>
                <a:cs typeface="Times New Roman"/>
              </a:rPr>
              <a:t>Try different combinations of generalizations and verify if we meet the </a:t>
            </a:r>
            <a:r>
              <a:rPr sz="1200" b="1" i="0" u="none">
                <a:solidFill>
                  <a:srgbClr val="000000"/>
                </a:solidFill>
                <a:latin typeface="Aptos"/>
                <a:ea typeface="Times New Roman"/>
                <a:cs typeface="Times New Roman"/>
              </a:rPr>
              <a:t>k=3</a:t>
            </a:r>
            <a:r>
              <a:rPr sz="1200" b="0" i="0" u="none">
                <a:solidFill>
                  <a:srgbClr val="000000"/>
                </a:solidFill>
                <a:latin typeface="Aptos"/>
                <a:ea typeface="Times New Roman"/>
                <a:cs typeface="Times New Roman"/>
              </a:rPr>
              <a:t> requirement.</a:t>
            </a:r>
            <a:endParaRPr sz="1200">
              <a:latin typeface="Aptos"/>
            </a:endParaRPr>
          </a:p>
          <a:p>
            <a:pPr marL="158749" indent="0">
              <a:buSzPts val="1100"/>
              <a:buNone/>
              <a:defRPr/>
            </a:pPr>
            <a:endParaRPr sz="1200">
              <a:latin typeface="Aptos"/>
            </a:endParaRPr>
          </a:p>
          <a:p>
            <a:pPr marL="158749" indent="0">
              <a:buSzPts val="1100"/>
              <a:buNone/>
              <a:defRPr/>
            </a:pPr>
            <a:r>
              <a:rPr sz="1200" b="0" i="0" u="none">
                <a:solidFill>
                  <a:srgbClr val="000000"/>
                </a:solidFill>
                <a:latin typeface="Aptos"/>
                <a:ea typeface="Times New Roman"/>
                <a:cs typeface="Times New Roman"/>
              </a:rPr>
              <a:t>For Case 1: This means that all </a:t>
            </a:r>
            <a:r>
              <a:rPr sz="1200" b="1" i="0" u="none">
                <a:solidFill>
                  <a:srgbClr val="000000"/>
                </a:solidFill>
                <a:latin typeface="Aptos"/>
                <a:ea typeface="Times New Roman"/>
                <a:cs typeface="Times New Roman"/>
              </a:rPr>
              <a:t>ages</a:t>
            </a:r>
            <a:r>
              <a:rPr sz="1200" b="0" i="0" u="none">
                <a:solidFill>
                  <a:srgbClr val="000000"/>
                </a:solidFill>
                <a:latin typeface="Aptos"/>
                <a:ea typeface="Times New Roman"/>
                <a:cs typeface="Times New Roman"/>
              </a:rPr>
              <a:t> will be generalized to the range </a:t>
            </a:r>
            <a:r>
              <a:rPr sz="1200" b="1" i="0" u="none">
                <a:solidFill>
                  <a:srgbClr val="000000"/>
                </a:solidFill>
                <a:latin typeface="Aptos"/>
                <a:ea typeface="Times New Roman"/>
                <a:cs typeface="Times New Roman"/>
              </a:rPr>
              <a:t>20-40</a:t>
            </a:r>
            <a:r>
              <a:rPr sz="1200" b="0" i="0" u="none">
                <a:solidFill>
                  <a:srgbClr val="000000"/>
                </a:solidFill>
                <a:latin typeface="Aptos"/>
                <a:ea typeface="Times New Roman"/>
                <a:cs typeface="Times New Roman"/>
              </a:rPr>
              <a:t>, and all </a:t>
            </a:r>
            <a:r>
              <a:rPr sz="1200" b="1" i="0" u="none">
                <a:solidFill>
                  <a:srgbClr val="000000"/>
                </a:solidFill>
                <a:latin typeface="Aptos"/>
                <a:ea typeface="Times New Roman"/>
                <a:cs typeface="Times New Roman"/>
              </a:rPr>
              <a:t>zipcodes</a:t>
            </a:r>
            <a:r>
              <a:rPr sz="1200" b="0" i="0" u="none">
                <a:solidFill>
                  <a:srgbClr val="000000"/>
                </a:solidFill>
                <a:latin typeface="Aptos"/>
                <a:ea typeface="Times New Roman"/>
                <a:cs typeface="Times New Roman"/>
              </a:rPr>
              <a:t> will be generalized to the pattern </a:t>
            </a:r>
            <a:r>
              <a:rPr sz="1200" b="1" i="0" u="none">
                <a:solidFill>
                  <a:srgbClr val="000000"/>
                </a:solidFill>
                <a:latin typeface="Aptos"/>
                <a:ea typeface="Times New Roman"/>
                <a:cs typeface="Times New Roman"/>
              </a:rPr>
              <a:t>1234</a:t>
            </a:r>
            <a:r>
              <a:rPr sz="1200" b="0" i="0" u="none">
                <a:solidFill>
                  <a:srgbClr val="000000"/>
                </a:solidFill>
                <a:latin typeface="Aptos"/>
                <a:ea typeface="Times New Roman"/>
                <a:cs typeface="Times New Roman"/>
              </a:rPr>
              <a:t>*. The dataset after this generalization has the following combinations:</a:t>
            </a:r>
            <a:endParaRPr sz="1200">
              <a:latin typeface="Aptos"/>
            </a:endParaRPr>
          </a:p>
          <a:p>
            <a:pPr>
              <a:buSzPts val="1100"/>
              <a:buFont typeface="Arial"/>
              <a:buChar char="•"/>
              <a:defRPr/>
            </a:pPr>
            <a:r>
              <a:rPr sz="1200" b="0" i="0" u="none">
                <a:solidFill>
                  <a:srgbClr val="000000"/>
                </a:solidFill>
                <a:latin typeface="Aptos"/>
                <a:ea typeface="Times New Roman"/>
                <a:cs typeface="Times New Roman"/>
              </a:rPr>
              <a:t>(20-40, 1234*) appears 6 times (which satisfies </a:t>
            </a:r>
            <a:r>
              <a:rPr sz="1200" b="1" i="0" u="none">
                <a:solidFill>
                  <a:srgbClr val="000000"/>
                </a:solidFill>
                <a:latin typeface="Aptos"/>
                <a:ea typeface="Times New Roman"/>
                <a:cs typeface="Times New Roman"/>
              </a:rPr>
              <a:t>k=3</a:t>
            </a:r>
            <a:r>
              <a:rPr sz="1200" b="0" i="0" u="none">
                <a:solidFill>
                  <a:srgbClr val="000000"/>
                </a:solidFill>
                <a:latin typeface="Aptos"/>
                <a:ea typeface="Times New Roman"/>
                <a:cs typeface="Times New Roman"/>
              </a:rPr>
              <a:t>).</a:t>
            </a:r>
            <a:endParaRPr sz="1200">
              <a:latin typeface="Apto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58194328"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07305"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2" tIns="91422" rIns="91422" bIns="91422" anchor="t" anchorCtr="0">
            <a:noAutofit/>
          </a:bodyPr>
          <a:lstStyle/>
          <a:p>
            <a:pPr marL="158749" indent="0">
              <a:buSzPts val="1100"/>
              <a:buNone/>
              <a:defRPr/>
            </a:pPr>
            <a:r>
              <a:rPr sz="1200" b="0" i="0" u="none">
                <a:solidFill>
                  <a:srgbClr val="000000"/>
                </a:solidFill>
                <a:latin typeface="Aptos"/>
                <a:ea typeface="Times New Roman"/>
                <a:cs typeface="Times New Roman"/>
              </a:rPr>
              <a:t>Check the combinations:</a:t>
            </a:r>
            <a:endParaRPr sz="1200">
              <a:latin typeface="Aptos"/>
            </a:endParaRPr>
          </a:p>
          <a:p>
            <a:pPr>
              <a:defRPr/>
            </a:pPr>
            <a:r>
              <a:rPr sz="1200" b="0" i="0" u="none">
                <a:solidFill>
                  <a:srgbClr val="000000"/>
                </a:solidFill>
                <a:latin typeface="Aptos"/>
                <a:ea typeface="Times New Roman"/>
                <a:cs typeface="Times New Roman"/>
              </a:rPr>
              <a:t>Both age groups (20-30 and 30-40) have 3 records each, satisfying the k=3 anonymity</a:t>
            </a:r>
            <a:endParaRPr sz="1200">
              <a:latin typeface="Aptos"/>
            </a:endParaRPr>
          </a:p>
          <a:p>
            <a:pPr>
              <a:defRPr/>
            </a:pPr>
            <a:r>
              <a:rPr sz="1200" b="0" i="0" u="none">
                <a:solidFill>
                  <a:srgbClr val="000000"/>
                </a:solidFill>
                <a:latin typeface="Aptos"/>
                <a:ea typeface="Times New Roman"/>
                <a:cs typeface="Times New Roman"/>
              </a:rPr>
              <a:t>This combination also meets the </a:t>
            </a:r>
            <a:r>
              <a:rPr sz="1200" b="1" i="0" u="none">
                <a:solidFill>
                  <a:srgbClr val="000000"/>
                </a:solidFill>
                <a:latin typeface="Aptos"/>
                <a:ea typeface="Times New Roman"/>
                <a:cs typeface="Times New Roman"/>
              </a:rPr>
              <a:t>k-anonymity</a:t>
            </a:r>
            <a:r>
              <a:rPr sz="1200" b="0" i="0" u="none">
                <a:solidFill>
                  <a:srgbClr val="000000"/>
                </a:solidFill>
                <a:latin typeface="Aptos"/>
                <a:ea typeface="Times New Roman"/>
                <a:cs typeface="Times New Roman"/>
              </a:rPr>
              <a:t> requirement.</a:t>
            </a:r>
            <a:endParaRPr sz="1200">
              <a:latin typeface="Apto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74807446"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979237"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2" tIns="91422" rIns="91422" bIns="91422" anchor="t" anchorCtr="0">
            <a:noAutofit/>
          </a:bodyPr>
          <a:lstStyle/>
          <a:p>
            <a:pPr>
              <a:defRP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71755959"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178513"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sz="1200" b="0" i="0" u="none">
                <a:solidFill>
                  <a:srgbClr val="000000"/>
                </a:solidFill>
                <a:latin typeface="Aptos"/>
                <a:ea typeface="Times New Roman"/>
                <a:cs typeface="Times New Roman"/>
              </a:rPr>
              <a:t>Instead of evaluating every possibility like MinGen, it makes decision</a:t>
            </a:r>
            <a:r>
              <a:rPr lang="en-US" sz="1200" b="0" i="0" u="none">
                <a:solidFill>
                  <a:srgbClr val="000000"/>
                </a:solidFill>
                <a:latin typeface="Aptos"/>
                <a:ea typeface="Times New Roman"/>
                <a:cs typeface="Times New Roman"/>
              </a:rPr>
              <a:t>s</a:t>
            </a:r>
            <a:r>
              <a:rPr sz="1200" b="0" i="0" u="none">
                <a:solidFill>
                  <a:srgbClr val="000000"/>
                </a:solidFill>
                <a:latin typeface="Aptos"/>
                <a:ea typeface="Times New Roman"/>
                <a:cs typeface="Times New Roman"/>
              </a:rPr>
              <a:t> step by step.</a:t>
            </a:r>
            <a:endParaRPr>
              <a:latin typeface="Apto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181395268" name="Google Shape;301;g2768bdccc6f_2_140: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2254516" name="Google Shape;302;g2768bdccc6f_2_140: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728897951"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70558"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sz="1200" b="0" i="0" u="none">
                <a:solidFill>
                  <a:srgbClr val="000000"/>
                </a:solidFill>
                <a:latin typeface="Aptos"/>
                <a:ea typeface="Times New Roman"/>
                <a:cs typeface="Times New Roman"/>
              </a:rPr>
              <a:t>Quasi-identifiers (age and zipcode)</a:t>
            </a:r>
            <a:endParaRPr>
              <a:latin typeface="Apto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438076781"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959702"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52944831"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365350"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079284681"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092668"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042500118" name="Google Shape;326;g2161ca7da69_2_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2081638" name="Google Shape;327;g2161ca7da69_2_7: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443666971"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494529"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sz="1200" b="0" i="0" u="none">
                <a:solidFill>
                  <a:srgbClr val="000000"/>
                </a:solidFill>
                <a:latin typeface="Aptos"/>
                <a:ea typeface="Times New Roman"/>
                <a:cs typeface="Times New Roman"/>
              </a:rPr>
              <a:t>All combinations are generalized to satisfy </a:t>
            </a:r>
            <a:r>
              <a:rPr sz="1200" b="1" i="0" u="none">
                <a:solidFill>
                  <a:srgbClr val="000000"/>
                </a:solidFill>
                <a:latin typeface="Aptos"/>
                <a:ea typeface="Times New Roman"/>
                <a:cs typeface="Times New Roman"/>
              </a:rPr>
              <a:t>k=3 </a:t>
            </a:r>
            <a:r>
              <a:rPr sz="1200" b="0" i="0" u="none">
                <a:solidFill>
                  <a:srgbClr val="000000"/>
                </a:solidFill>
                <a:latin typeface="Aptos"/>
                <a:ea typeface="Times New Roman"/>
                <a:cs typeface="Times New Roman"/>
              </a:rPr>
              <a:t>and</a:t>
            </a:r>
            <a:r>
              <a:rPr sz="1200" b="1" i="0" u="none">
                <a:solidFill>
                  <a:srgbClr val="000000"/>
                </a:solidFill>
                <a:latin typeface="Aptos"/>
                <a:ea typeface="Times New Roman"/>
                <a:cs typeface="Times New Roman"/>
              </a:rPr>
              <a:t> </a:t>
            </a:r>
            <a:r>
              <a:rPr sz="1200" b="0" i="0" u="none">
                <a:solidFill>
                  <a:srgbClr val="000000"/>
                </a:solidFill>
                <a:latin typeface="Aptos"/>
                <a:ea typeface="Times New Roman"/>
                <a:cs typeface="Times New Roman"/>
              </a:rPr>
              <a:t>the datasets meets k-anonymity (each combination of age and zipcode appears at least 3 times).</a:t>
            </a:r>
            <a:endParaRPr/>
          </a:p>
          <a:p>
            <a:pPr marL="0" lvl="0" indent="0" algn="l">
              <a:spcBef>
                <a:spcPts val="0"/>
              </a:spcBef>
              <a:spcAft>
                <a:spcPts val="0"/>
              </a:spcAft>
              <a:buNone/>
              <a:defRPr/>
            </a:pPr>
            <a:endParaRPr sz="1200">
              <a:latin typeface="Aptos"/>
            </a:endParaRPr>
          </a:p>
          <a:p>
            <a:pPr marL="0" lvl="0" indent="0" algn="l">
              <a:spcBef>
                <a:spcPts val="0"/>
              </a:spcBef>
              <a:spcAft>
                <a:spcPts val="0"/>
              </a:spcAft>
              <a:buNone/>
              <a:defRPr/>
            </a:pPr>
            <a:r>
              <a:rPr sz="1200" b="0" i="0" u="none">
                <a:solidFill>
                  <a:srgbClr val="000000"/>
                </a:solidFill>
                <a:latin typeface="Aptos"/>
                <a:ea typeface="Times New Roman"/>
                <a:cs typeface="Times New Roman"/>
              </a:rPr>
              <a:t>In this case, the </a:t>
            </a:r>
            <a:r>
              <a:rPr sz="1200" b="1" i="0" u="none">
                <a:solidFill>
                  <a:srgbClr val="000000"/>
                </a:solidFill>
                <a:latin typeface="Aptos"/>
                <a:ea typeface="Times New Roman"/>
                <a:cs typeface="Times New Roman"/>
              </a:rPr>
              <a:t>Greedy algorithm</a:t>
            </a:r>
            <a:r>
              <a:rPr sz="1200" b="0" i="0" u="none">
                <a:solidFill>
                  <a:srgbClr val="000000"/>
                </a:solidFill>
                <a:latin typeface="Aptos"/>
                <a:ea typeface="Times New Roman"/>
                <a:cs typeface="Times New Roman"/>
              </a:rPr>
              <a:t> worked efficiently to achieve 3-anonymity, but the solution involve more generalization than the </a:t>
            </a:r>
            <a:r>
              <a:rPr sz="1200" b="1" i="0" u="none">
                <a:solidFill>
                  <a:srgbClr val="000000"/>
                </a:solidFill>
                <a:latin typeface="Aptos"/>
                <a:ea typeface="Times New Roman"/>
                <a:cs typeface="Times New Roman"/>
              </a:rPr>
              <a:t>Brute Force</a:t>
            </a:r>
            <a:r>
              <a:rPr sz="1200" b="0" i="0" u="none">
                <a:solidFill>
                  <a:srgbClr val="000000"/>
                </a:solidFill>
                <a:latin typeface="Aptos"/>
                <a:ea typeface="Times New Roman"/>
                <a:cs typeface="Times New Roman"/>
              </a:rPr>
              <a:t> approach have found.</a:t>
            </a:r>
            <a:endParaRPr sz="1200">
              <a:latin typeface="Apto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26" name="Google Shape;326;g2161ca7da69_2_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161ca7da69_2_7:notes"/>
          <p:cNvSpPr txBox="1">
            <a:spLocks noGrp="1"/>
          </p:cNvSpPr>
          <p:nvPr>
            <p:ph type="body" idx="1"/>
          </p:nvPr>
        </p:nvSpPr>
        <p:spPr bwMode="auto">
          <a:xfrm>
            <a:off x="685800" y="4343400"/>
            <a:ext cx="5486400" cy="41148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sz="1200">
                <a:latin typeface="Aptos"/>
              </a:rPr>
              <a:t>The team have created a basic python code to illustrate MinGen and Greedy algorithm workflow and processes. The program code, attached separately, also aims to compare time completion of both algorithms for small and large datasets.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158749" indent="0">
              <a:buSzPts val="1100"/>
              <a:buNone/>
              <a:defRPr/>
            </a:pPr>
            <a:r>
              <a:rPr lang="en-US" sz="1200">
                <a:latin typeface="Aptos"/>
              </a:rPr>
              <a:t>Comparing results for the following datasets:</a:t>
            </a:r>
            <a:endParaRPr sz="1200">
              <a:latin typeface="Aptos"/>
            </a:endParaRPr>
          </a:p>
          <a:p>
            <a:pPr>
              <a:defRPr/>
            </a:pPr>
            <a:r>
              <a:rPr lang="en-US" sz="1200">
                <a:latin typeface="Aptos"/>
              </a:rPr>
              <a:t>Small dataset consists of 10 records</a:t>
            </a:r>
            <a:endParaRPr/>
          </a:p>
          <a:p>
            <a:pPr>
              <a:defRPr/>
            </a:pPr>
            <a:r>
              <a:rPr lang="en-US" sz="1200">
                <a:latin typeface="Aptos"/>
              </a:rPr>
              <a:t>Large dataset consists of 30 records</a:t>
            </a:r>
            <a:endParaRPr sz="1200">
              <a:latin typeface="Apto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200" b="1">
                <a:latin typeface="Aptos"/>
              </a:rPr>
              <a:t>Input Data</a:t>
            </a:r>
            <a:r>
              <a:rPr lang="en-US" sz="1200">
                <a:latin typeface="Aptos"/>
              </a:rPr>
              <a:t>: The dataset is loaded into a pandas DataFrame.</a:t>
            </a:r>
            <a:endParaRPr sz="1200">
              <a:latin typeface="Aptos"/>
            </a:endParaRPr>
          </a:p>
          <a:p>
            <a:pPr>
              <a:defRPr/>
            </a:pPr>
            <a:r>
              <a:rPr lang="en-US" sz="1200" b="1">
                <a:latin typeface="Aptos"/>
              </a:rPr>
              <a:t>Generate Generalization Combinations : </a:t>
            </a:r>
            <a:r>
              <a:rPr lang="en-US" sz="1200">
                <a:latin typeface="Aptos"/>
              </a:rPr>
              <a:t>The code iterates over all possible combinations of generalizations using itertools.product.</a:t>
            </a:r>
            <a:endParaRPr/>
          </a:p>
          <a:p>
            <a:pPr>
              <a:defRPr/>
            </a:pPr>
            <a:r>
              <a:rPr lang="en-US" sz="1200" b="1">
                <a:latin typeface="Aptos"/>
              </a:rPr>
              <a:t>Apply Generalization</a:t>
            </a:r>
            <a:r>
              <a:rPr lang="en-US" sz="1200" b="0">
                <a:latin typeface="Aptos"/>
              </a:rPr>
              <a:t>: </a:t>
            </a:r>
            <a:r>
              <a:rPr lang="en-US" sz="1200">
                <a:latin typeface="Aptos"/>
              </a:rPr>
              <a:t>The generalize_data() function modifies each row based on the chosen generalization levels.</a:t>
            </a:r>
            <a:endParaRPr lang="en-US" sz="1200" b="0" i="1">
              <a:latin typeface="Aptos"/>
            </a:endParaRPr>
          </a:p>
          <a:p>
            <a:pPr>
              <a:defRPr/>
            </a:pPr>
            <a:r>
              <a:rPr lang="en-US" sz="1200" b="1">
                <a:latin typeface="Aptos"/>
              </a:rPr>
              <a:t>Check k-anonymity</a:t>
            </a:r>
            <a:r>
              <a:rPr lang="en-US" sz="1200">
                <a:latin typeface="Aptos"/>
              </a:rPr>
              <a:t>: Groups are formed based on the generalized quasi-identifiers, and the size of each group is compared to k. The is_k_anonymous() function verifies if the generalized dataset satisfies k-anonymity.</a:t>
            </a:r>
            <a:endParaRPr/>
          </a:p>
          <a:p>
            <a:pPr>
              <a:defRPr/>
            </a:pPr>
            <a:r>
              <a:rPr lang="en-US" sz="1200" b="1">
                <a:latin typeface="Aptos"/>
              </a:rPr>
              <a:t>Calculate Generalization Loss: </a:t>
            </a:r>
            <a:r>
              <a:rPr lang="en-US" sz="1200">
                <a:latin typeface="Aptos"/>
              </a:rPr>
              <a:t>If the dataset satisfies k-anonymity, calculate_loss() function computes the information loss for each generalization.</a:t>
            </a:r>
            <a:endParaRPr sz="1200">
              <a:latin typeface="Aptos"/>
            </a:endParaRPr>
          </a:p>
          <a:p>
            <a:pPr>
              <a:defRPr/>
            </a:pPr>
            <a:r>
              <a:rPr lang="en-US" sz="1200" b="1">
                <a:latin typeface="Aptos"/>
              </a:rPr>
              <a:t>Track Minimal Generalization: </a:t>
            </a:r>
            <a:r>
              <a:rPr lang="en-US" sz="1200">
                <a:latin typeface="Aptos"/>
              </a:rPr>
              <a:t>The algorithm keeps track of the generalization with the least information loss.</a:t>
            </a:r>
            <a:endParaRPr sz="1200">
              <a:latin typeface="Aptos"/>
            </a:endParaRPr>
          </a:p>
          <a:p>
            <a:pPr>
              <a:defRPr/>
            </a:pPr>
            <a:r>
              <a:rPr lang="en-US" sz="1200" b="1">
                <a:latin typeface="Aptos"/>
              </a:rPr>
              <a:t>Output Optimal Solution: </a:t>
            </a:r>
            <a:r>
              <a:rPr lang="en-US" sz="1200">
                <a:latin typeface="Aptos"/>
              </a:rPr>
              <a:t>After evaluating all combinations, the best generalization that satisfies k-anonymity with minimal information loss is returned.</a:t>
            </a:r>
            <a:endParaRPr lang="en-US" sz="1200" b="1">
              <a:latin typeface="Apto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200" b="1">
                <a:latin typeface="Aptos"/>
              </a:rPr>
              <a:t>Input Data</a:t>
            </a:r>
            <a:r>
              <a:rPr lang="en-US" sz="1200">
                <a:latin typeface="Aptos"/>
              </a:rPr>
              <a:t>: The dataset is loaded into a pandas DataFrame.</a:t>
            </a:r>
            <a:endParaRPr sz="1200">
              <a:latin typeface="Aptos"/>
            </a:endParaRPr>
          </a:p>
          <a:p>
            <a:pPr>
              <a:defRPr/>
            </a:pPr>
            <a:r>
              <a:rPr lang="en-US" sz="1200" b="1">
                <a:latin typeface="Aptos"/>
              </a:rPr>
              <a:t>Generate a Priority List of Generalizations</a:t>
            </a:r>
            <a:r>
              <a:rPr lang="en-US" sz="1200">
                <a:latin typeface="Aptos"/>
              </a:rPr>
              <a:t>: The gen_comb list defines generalizations in a prioritized order, from the most suppressive to the least.</a:t>
            </a:r>
            <a:endParaRPr/>
          </a:p>
          <a:p>
            <a:pPr>
              <a:defRPr/>
            </a:pPr>
            <a:r>
              <a:rPr lang="en-US" sz="1200" b="1">
                <a:latin typeface="Aptos"/>
              </a:rPr>
              <a:t>Iterate Through Generalizations</a:t>
            </a:r>
            <a:r>
              <a:rPr lang="en-US" sz="1200">
                <a:latin typeface="Aptos"/>
              </a:rPr>
              <a:t>: Apply generalizations step-by-step according to the priority list, modifying the dataset incrementally.</a:t>
            </a:r>
            <a:endParaRPr sz="1200">
              <a:latin typeface="Aptos"/>
            </a:endParaRPr>
          </a:p>
          <a:p>
            <a:pPr>
              <a:defRPr/>
            </a:pPr>
            <a:r>
              <a:rPr lang="en-US" sz="1200" b="1">
                <a:latin typeface="Aptos"/>
              </a:rPr>
              <a:t>Check k-Anonymity</a:t>
            </a:r>
            <a:r>
              <a:rPr lang="en-US" sz="1200">
                <a:latin typeface="Aptos"/>
              </a:rPr>
              <a:t>: Evaluate whether the generalized dataset satisfies the k-anonymity requirement at each step. The function is_k_anonymous() is used to verify if the generalized dataset satisfies k-anonymity.</a:t>
            </a:r>
            <a:endParaRPr/>
          </a:p>
          <a:p>
            <a:pPr>
              <a:defRPr/>
            </a:pPr>
            <a:r>
              <a:rPr lang="en-US" sz="1200" b="1">
                <a:latin typeface="Aptos"/>
              </a:rPr>
              <a:t>Measure Generalization Loss</a:t>
            </a:r>
            <a:r>
              <a:rPr lang="en-US" sz="1200">
                <a:latin typeface="Aptos"/>
              </a:rPr>
              <a:t>: The function calculate_loss() computes the information loss for each generalization.</a:t>
            </a:r>
            <a:endParaRPr/>
          </a:p>
          <a:p>
            <a:pPr>
              <a:defRPr/>
            </a:pPr>
            <a:r>
              <a:rPr lang="en-US" sz="1200" b="1">
                <a:latin typeface="Aptos"/>
              </a:rPr>
              <a:t>Select the Optimal Generalization</a:t>
            </a:r>
            <a:r>
              <a:rPr lang="en-US" sz="1200">
                <a:latin typeface="Aptos"/>
              </a:rPr>
              <a:t>: The algorithm stops at the </a:t>
            </a:r>
            <a:r>
              <a:rPr lang="en-US" sz="1200" b="0">
                <a:latin typeface="Aptos"/>
              </a:rPr>
              <a:t>first</a:t>
            </a:r>
            <a:r>
              <a:rPr lang="en-US" sz="1200">
                <a:latin typeface="Aptos"/>
              </a:rPr>
              <a:t> generalization that satisfies k-anonymity, ensuring minimal information loss.</a:t>
            </a:r>
            <a:endParaRPr sz="1200">
              <a:latin typeface="Aptos"/>
            </a:endParaRPr>
          </a:p>
          <a:p>
            <a:pPr>
              <a:defRPr/>
            </a:pPr>
            <a:r>
              <a:rPr lang="en-US" sz="1200" b="1">
                <a:latin typeface="Aptos"/>
              </a:rPr>
              <a:t>Output Results</a:t>
            </a:r>
            <a:r>
              <a:rPr lang="en-US" sz="1200">
                <a:latin typeface="Aptos"/>
              </a:rPr>
              <a:t>: The best generalization found is returned as the final k-anonymized dataset.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200">
                <a:latin typeface="Aptos"/>
              </a:rPr>
              <a:t>Key Points:</a:t>
            </a:r>
            <a:endParaRPr sz="1200">
              <a:latin typeface="Aptos"/>
            </a:endParaRPr>
          </a:p>
          <a:p>
            <a:pPr>
              <a:defRPr/>
            </a:pPr>
            <a:r>
              <a:rPr lang="en-US" sz="1200">
                <a:latin typeface="Aptos"/>
              </a:rPr>
              <a:t>Employees hold various roles across departments like IT, HR, Finance, and Sales.</a:t>
            </a:r>
            <a:endParaRPr sz="1200">
              <a:latin typeface="Aptos"/>
            </a:endParaRPr>
          </a:p>
          <a:p>
            <a:pPr>
              <a:defRPr/>
            </a:pPr>
            <a:r>
              <a:rPr lang="en-US" sz="1200">
                <a:latin typeface="Aptos"/>
              </a:rPr>
              <a:t>The dataset includes employees with experience levels ranging from </a:t>
            </a:r>
            <a:r>
              <a:rPr lang="en-US" sz="1200" b="0">
                <a:latin typeface="Aptos"/>
              </a:rPr>
              <a:t>1 year to 10 years.</a:t>
            </a:r>
            <a:endParaRPr sz="1200">
              <a:latin typeface="Aptos"/>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sz="1200">
                <a:latin typeface="Aptos"/>
              </a:rPr>
              <a:t>The lowest salary is </a:t>
            </a:r>
            <a:r>
              <a:rPr lang="en-US" sz="1200" b="1">
                <a:latin typeface="Aptos"/>
              </a:rPr>
              <a:t>$50,000</a:t>
            </a:r>
            <a:r>
              <a:rPr lang="en-US" sz="1200">
                <a:latin typeface="Aptos"/>
              </a:rPr>
              <a:t>, while the highest is </a:t>
            </a:r>
            <a:r>
              <a:rPr lang="en-US" sz="1200" b="1">
                <a:latin typeface="Aptos"/>
              </a:rPr>
              <a:t>$95,000</a:t>
            </a:r>
            <a:r>
              <a:rPr lang="en-US" sz="1200">
                <a:latin typeface="Aptos"/>
              </a:rPr>
              <a:t>, showing a significant variance.</a:t>
            </a:r>
            <a:endParaRPr sz="1200">
              <a:latin typeface="Aptos"/>
            </a:endParaRPr>
          </a:p>
          <a:p>
            <a:pPr>
              <a:defRPr/>
            </a:pPr>
            <a:r>
              <a:rPr lang="en-US" sz="1200">
                <a:latin typeface="Aptos"/>
              </a:rPr>
              <a:t>Employees are based in major cities across Canada.</a:t>
            </a:r>
            <a:endParaRPr sz="1200">
              <a:latin typeface="Aptos"/>
            </a:endParaRPr>
          </a:p>
          <a:p>
            <a:pPr>
              <a:defRPr/>
            </a:pPr>
            <a:r>
              <a:rPr lang="en-US" sz="1200">
                <a:latin typeface="Aptos"/>
              </a:rPr>
              <a:t>Anonymization Challenges:</a:t>
            </a:r>
            <a:r>
              <a:rPr lang="en-US" sz="1200" b="0">
                <a:latin typeface="Aptos"/>
              </a:rPr>
              <a:t> </a:t>
            </a:r>
            <a:r>
              <a:rPr lang="en-US" sz="1200">
                <a:latin typeface="Aptos"/>
              </a:rPr>
              <a:t>Distinctive attributes such as specific job roles and locations can make re-identification possible without proper generalization.</a:t>
            </a:r>
            <a:endParaRPr lang="en-US" sz="1200" b="0">
              <a:latin typeface="Apto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ABA2F8F-FBEE-3745-0826-CD5AF56AEA62}"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200" b="0">
                <a:latin typeface="Aptos"/>
              </a:rPr>
              <a:t>Brute Force prioritizes minimal information loss </a:t>
            </a:r>
            <a:r>
              <a:rPr lang="en-US" sz="1200">
                <a:latin typeface="Aptos"/>
              </a:rPr>
              <a:t>but requires longer processing time as shown here.</a:t>
            </a:r>
            <a:endParaRPr/>
          </a:p>
          <a:p>
            <a:pPr>
              <a:defRPr/>
            </a:pPr>
            <a:r>
              <a:rPr lang="en-US" sz="1200">
                <a:latin typeface="Aptos"/>
              </a:rPr>
              <a:t>As </a:t>
            </a:r>
            <a:r>
              <a:rPr lang="en-US" sz="1200" b="0">
                <a:latin typeface="Aptos"/>
              </a:rPr>
              <a:t>k increases</a:t>
            </a:r>
            <a:r>
              <a:rPr lang="en-US" sz="1200">
                <a:latin typeface="Aptos"/>
              </a:rPr>
              <a:t>, the algorithm exhaustively searches for the </a:t>
            </a:r>
            <a:r>
              <a:rPr lang="en-US" sz="1200" b="0">
                <a:latin typeface="Aptos"/>
              </a:rPr>
              <a:t>best</a:t>
            </a:r>
            <a:r>
              <a:rPr lang="en-US" sz="1200">
                <a:latin typeface="Aptos"/>
              </a:rPr>
              <a:t> possible generalization, </a:t>
            </a:r>
            <a:r>
              <a:rPr lang="en-US" sz="1200" b="0">
                <a:latin typeface="Aptos"/>
              </a:rPr>
              <a:t>only suppressing when absolutely necessary.</a:t>
            </a:r>
            <a:endParaRPr/>
          </a:p>
          <a:p>
            <a:pPr>
              <a:defRPr/>
            </a:pPr>
            <a:r>
              <a:rPr lang="en-US" sz="1200">
                <a:latin typeface="Aptos"/>
              </a:rPr>
              <a:t>Execution time also increases significantly as k increases because it evaluates all combinations.</a:t>
            </a:r>
            <a:endParaRPr lang="en-US" sz="1200" b="0">
              <a:latin typeface="Aptos"/>
            </a:endParaRPr>
          </a:p>
        </p:txBody>
      </p:sp>
      <p:sp>
        <p:nvSpPr>
          <p:cNvPr id="4" name="Slide Number Placeholder 3"/>
          <p:cNvSpPr>
            <a:spLocks noGrp="1"/>
          </p:cNvSpPr>
          <p:nvPr>
            <p:ph type="sldNum" sz="quarter" idx="10"/>
          </p:nvPr>
        </p:nvSpPr>
        <p:spPr bwMode="auto"/>
        <p:txBody>
          <a:bodyPr/>
          <a:lstStyle/>
          <a:p>
            <a:pPr>
              <a:defRPr/>
            </a:pPr>
            <a:fld id="{F519786D-7EE7-2EFC-41B4-528028F04AF5}"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200">
                <a:latin typeface="Aptos"/>
              </a:rPr>
              <a:t>Key Points:</a:t>
            </a:r>
            <a:endParaRPr sz="1200">
              <a:latin typeface="Aptos"/>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sz="1200">
                <a:latin typeface="Aptos"/>
              </a:rPr>
              <a:t>Salaries range from $45,000 to $120,000.</a:t>
            </a:r>
            <a:endParaRPr sz="1200">
              <a:latin typeface="Aptos"/>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sz="1200">
                <a:latin typeface="Aptos"/>
              </a:rPr>
              <a:t>Locations include major cities across Canada.</a:t>
            </a:r>
            <a:endParaRPr sz="1200">
              <a:latin typeface="Aptos"/>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sz="1200">
                <a:latin typeface="Aptos"/>
              </a:rPr>
              <a:t>Job roles vary from technical to administrative fields.</a:t>
            </a:r>
            <a:endParaRPr sz="1200">
              <a:latin typeface="Aptos"/>
            </a:endParaRPr>
          </a:p>
          <a:p>
            <a:pPr marL="457200" marR="0" lvl="0" indent="-298450" algn="l" defTabSz="914400">
              <a:lnSpc>
                <a:spcPct val="100000"/>
              </a:lnSpc>
              <a:spcBef>
                <a:spcPts val="0"/>
              </a:spcBef>
              <a:spcAft>
                <a:spcPts val="0"/>
              </a:spcAft>
              <a:buClr>
                <a:srgbClr val="000000"/>
              </a:buClr>
              <a:buSzPts val="1100"/>
              <a:buFont typeface="Arial"/>
              <a:buChar char="●"/>
              <a:defRPr/>
            </a:pPr>
            <a:endParaRPr lang="en-US" sz="1200">
              <a:latin typeface="Aptos"/>
            </a:endParaRPr>
          </a:p>
          <a:p>
            <a:pPr>
              <a:defRPr/>
            </a:pPr>
            <a:endParaRPr lang="en-US" sz="1200">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092180602"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863390"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B7C2BDC-FA35-445A-5CBB-15B5EF696FCD}"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12F566F-1729-5DA9-1407-ADDDF6542553}"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marL="457200" marR="0" lvl="0" indent="-298450" algn="l" defTabSz="914400">
              <a:lnSpc>
                <a:spcPct val="100000"/>
              </a:lnSpc>
              <a:spcBef>
                <a:spcPts val="0"/>
              </a:spcBef>
              <a:spcAft>
                <a:spcPts val="0"/>
              </a:spcAft>
              <a:buClr>
                <a:srgbClr val="000000"/>
              </a:buClr>
              <a:buSzPts val="1100"/>
              <a:buFont typeface="Arial"/>
              <a:buChar char="●"/>
              <a:defRPr/>
            </a:pPr>
            <a:r>
              <a:rPr lang="en-US" sz="1200" b="0">
                <a:latin typeface="Aptos"/>
              </a:rPr>
              <a:t>Greedy prioritizes efficiency </a:t>
            </a:r>
            <a:r>
              <a:rPr lang="en-US" sz="1200">
                <a:latin typeface="Aptos"/>
              </a:rPr>
              <a:t>by stopping as soon as it finds a valid generalization that meets k=3, potentially leading to suboptimal output.</a:t>
            </a:r>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sz="1200" b="0">
                <a:latin typeface="Aptos"/>
              </a:rPr>
              <a:t>As k increases</a:t>
            </a:r>
            <a:r>
              <a:rPr lang="en-US" sz="1200">
                <a:latin typeface="Aptos"/>
              </a:rPr>
              <a:t>, suppression happens </a:t>
            </a:r>
            <a:r>
              <a:rPr lang="en-US" sz="1200" b="0">
                <a:latin typeface="Aptos"/>
              </a:rPr>
              <a:t>more aggressively</a:t>
            </a:r>
            <a:r>
              <a:rPr lang="en-US" sz="1200">
                <a:latin typeface="Aptos"/>
              </a:rPr>
              <a:t>, potentially leading to </a:t>
            </a:r>
            <a:r>
              <a:rPr lang="en-US" sz="1200" b="0">
                <a:latin typeface="Aptos"/>
              </a:rPr>
              <a:t>more generalization and loss of detail</a:t>
            </a:r>
            <a:r>
              <a:rPr lang="en-US" sz="1200">
                <a:latin typeface="Aptos"/>
              </a:rPr>
              <a:t> than MinGen.</a:t>
            </a:r>
            <a:endParaRPr/>
          </a:p>
          <a:p>
            <a:pPr>
              <a:defRPr/>
            </a:pPr>
            <a:r>
              <a:rPr lang="en-US" sz="1200">
                <a:latin typeface="Aptos"/>
              </a:rPr>
              <a:t>Execution time does </a:t>
            </a:r>
            <a:r>
              <a:rPr lang="en-US" sz="1200" b="0">
                <a:latin typeface="Aptos"/>
              </a:rPr>
              <a:t>not</a:t>
            </a:r>
            <a:r>
              <a:rPr lang="en-US" sz="1200">
                <a:latin typeface="Aptos"/>
              </a:rPr>
              <a:t> increase as drastically as MinGen, since it stops once a valid generalization is found.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381000" y="685800"/>
            <a:ext cx="6096000" cy="3429000"/>
          </a:xfrm>
        </p:spPr>
      </p:sp>
      <p:sp>
        <p:nvSpPr>
          <p:cNvPr id="3" name="Notes Placeholder 2"/>
          <p:cNvSpPr>
            <a:spLocks noGrp="1"/>
          </p:cNvSpPr>
          <p:nvPr>
            <p:ph type="body" idx="1"/>
          </p:nvPr>
        </p:nvSpPr>
        <p:spPr bwMode="auto"/>
        <p:txBody>
          <a:bodyPr/>
          <a:lstStyle/>
          <a:p>
            <a:pPr>
              <a:defRPr/>
            </a:pPr>
            <a:r>
              <a:rPr lang="en-US" sz="1200">
                <a:latin typeface="Aptos"/>
              </a:rPr>
              <a:t>The trend shows that as </a:t>
            </a:r>
            <a:r>
              <a:rPr lang="en-US" sz="1200" b="0">
                <a:latin typeface="Aptos"/>
              </a:rPr>
              <a:t>k increases</a:t>
            </a:r>
            <a:r>
              <a:rPr lang="en-US" sz="1200">
                <a:latin typeface="Aptos"/>
              </a:rPr>
              <a:t>, execution time remains relatively stable for </a:t>
            </a:r>
            <a:r>
              <a:rPr lang="en-US" sz="1200" b="0">
                <a:latin typeface="Aptos"/>
              </a:rPr>
              <a:t>Greedy</a:t>
            </a:r>
            <a:r>
              <a:rPr lang="en-US" sz="1200">
                <a:latin typeface="Aptos"/>
              </a:rPr>
              <a:t>, whereas </a:t>
            </a:r>
            <a:r>
              <a:rPr lang="en-US" sz="1200" b="0">
                <a:latin typeface="Aptos"/>
              </a:rPr>
              <a:t>MinGen</a:t>
            </a:r>
            <a:r>
              <a:rPr lang="en-US" sz="1200">
                <a:latin typeface="Aptos"/>
              </a:rPr>
              <a:t> continues to take longer.</a:t>
            </a:r>
            <a:endParaRPr/>
          </a:p>
          <a:p>
            <a:pPr>
              <a:defRPr/>
            </a:pPr>
            <a:r>
              <a:rPr lang="en-US" sz="1200">
                <a:latin typeface="Aptos"/>
              </a:rPr>
              <a:t>This comparison shows the importance of selecting an anonymization method based on the balance between </a:t>
            </a:r>
            <a:r>
              <a:rPr lang="en-US" sz="1200" b="0">
                <a:latin typeface="Aptos"/>
              </a:rPr>
              <a:t>computation time and data utility.</a:t>
            </a:r>
            <a:endParaRPr sz="1200" b="0">
              <a:latin typeface="Aptos"/>
            </a:endParaRPr>
          </a:p>
        </p:txBody>
      </p:sp>
      <p:sp>
        <p:nvSpPr>
          <p:cNvPr id="4" name="Slide Number Placeholder 3"/>
          <p:cNvSpPr>
            <a:spLocks noGrp="1"/>
          </p:cNvSpPr>
          <p:nvPr>
            <p:ph type="sldNum" sz="quarter" idx="10"/>
          </p:nvPr>
        </p:nvSpPr>
        <p:spPr bwMode="auto"/>
        <p:txBody>
          <a:bodyPr/>
          <a:lstStyle/>
          <a:p>
            <a:pPr>
              <a:defRPr/>
            </a:pPr>
            <a:fld id="{FD05F86F-C57C-CB72-7BF8-858B328A1D03}"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21911914" name="Slide Image Placeholder 1"/>
          <p:cNvSpPr>
            <a:spLocks noGrp="1" noRot="1" noChangeAspect="1"/>
          </p:cNvSpPr>
          <p:nvPr>
            <p:ph type="sldImg"/>
          </p:nvPr>
        </p:nvSpPr>
        <p:spPr bwMode="auto">
          <a:xfrm>
            <a:off x="381000" y="685800"/>
            <a:ext cx="6096000" cy="3429000"/>
          </a:xfrm>
        </p:spPr>
      </p:sp>
      <p:sp>
        <p:nvSpPr>
          <p:cNvPr id="1484365200" name="Notes Placeholder 2"/>
          <p:cNvSpPr>
            <a:spLocks noGrp="1"/>
          </p:cNvSpPr>
          <p:nvPr>
            <p:ph type="body" idx="1"/>
          </p:nvPr>
        </p:nvSpPr>
        <p:spPr bwMode="auto"/>
        <p:txBody>
          <a:bodyPr/>
          <a:lstStyle/>
          <a:p>
            <a:pPr marL="158749" indent="0">
              <a:buSzPts val="1100"/>
              <a:buNone/>
              <a:defRPr/>
            </a:pPr>
            <a:r>
              <a:rPr sz="1200">
                <a:latin typeface="Aptos"/>
              </a:rPr>
              <a:t>Used small dataset with k=4 for illustration purposes</a:t>
            </a:r>
            <a:endParaRPr/>
          </a:p>
          <a:p>
            <a:pPr marL="158749" indent="0">
              <a:buSzPts val="1100"/>
              <a:buNone/>
              <a:defRPr/>
            </a:pPr>
            <a:r>
              <a:rPr lang="en-US" sz="1200" b="0" i="0" u="none" strike="noStrike" cap="none" spc="0">
                <a:solidFill>
                  <a:srgbClr val="000000"/>
                </a:solidFill>
                <a:latin typeface="Aptos"/>
                <a:ea typeface="Arial"/>
                <a:cs typeface="Arial"/>
              </a:rPr>
              <a:t>Gender + Job Role + Years of Experience + Work Location</a:t>
            </a:r>
            <a:endParaRPr lang="en-US" sz="1200" b="0" i="0" u="none" strike="noStrike" cap="none" spc="0">
              <a:solidFill>
                <a:srgbClr val="000000"/>
              </a:solidFill>
              <a:latin typeface="Aptos"/>
              <a:cs typeface="Times New Roman"/>
            </a:endParaRPr>
          </a:p>
          <a:p>
            <a:pPr marL="158749" indent="0">
              <a:buSzPts val="1100"/>
              <a:buNone/>
              <a:defRPr/>
            </a:pPr>
            <a:endParaRPr lang="en-US" sz="1200" b="0" i="0" u="none" strike="noStrike" cap="none" spc="0">
              <a:solidFill>
                <a:srgbClr val="000000"/>
              </a:solidFill>
              <a:latin typeface="Aptos"/>
              <a:ea typeface="Arial"/>
              <a:cs typeface="Arial"/>
            </a:endParaRPr>
          </a:p>
          <a:p>
            <a:pPr marL="158749" indent="0">
              <a:buSzPts val="1100"/>
              <a:buNone/>
              <a:defRPr/>
            </a:pPr>
            <a:r>
              <a:rPr lang="en-US" sz="1200" b="0" i="0" u="none" strike="noStrike" cap="none" spc="0">
                <a:solidFill>
                  <a:srgbClr val="000000"/>
                </a:solidFill>
                <a:latin typeface="Aptos"/>
                <a:ea typeface="Arial"/>
                <a:cs typeface="Arial"/>
              </a:rPr>
              <a:t>Calculation for Small dataset</a:t>
            </a:r>
            <a:endParaRPr sz="1200">
              <a:latin typeface="Aptos"/>
            </a:endParaRPr>
          </a:p>
          <a:p>
            <a:pPr>
              <a:defRPr/>
            </a:pPr>
            <a:r>
              <a:rPr sz="1200">
                <a:latin typeface="Aptos"/>
              </a:rPr>
              <a:t>MinGen Certainty </a:t>
            </a:r>
            <a:r>
              <a:rPr lang="en-US" sz="1200">
                <a:latin typeface="Aptos"/>
              </a:rPr>
              <a:t>Metric Value</a:t>
            </a:r>
            <a:endParaRPr sz="1200">
              <a:latin typeface="Aptos"/>
            </a:endParaRPr>
          </a:p>
          <a:p>
            <a:pPr lvl="1">
              <a:defRPr/>
            </a:pPr>
            <a:r>
              <a:rPr sz="1200">
                <a:latin typeface="Aptos"/>
              </a:rPr>
              <a:t>10(1/2) + 4(2/10) + 6(2/10) + 10 + 10</a:t>
            </a:r>
            <a:endParaRPr/>
          </a:p>
          <a:p>
            <a:pPr lvl="1">
              <a:defRPr/>
            </a:pPr>
            <a:r>
              <a:rPr sz="1200">
                <a:latin typeface="Aptos"/>
              </a:rPr>
              <a:t>27</a:t>
            </a:r>
            <a:endParaRPr/>
          </a:p>
          <a:p>
            <a:pPr>
              <a:defRPr/>
            </a:pPr>
            <a:r>
              <a:rPr lang="en-US" sz="1200" b="0" i="0" u="none" strike="noStrike" cap="none" spc="0">
                <a:solidFill>
                  <a:srgbClr val="000000"/>
                </a:solidFill>
                <a:latin typeface="Aptos"/>
                <a:ea typeface="Arial"/>
                <a:cs typeface="Arial"/>
              </a:rPr>
              <a:t>Greedy </a:t>
            </a:r>
            <a:r>
              <a:rPr lang="en-US" sz="1200">
                <a:latin typeface="Aptos"/>
              </a:rPr>
              <a:t>Certainty Metric Value</a:t>
            </a:r>
            <a:endParaRPr sz="1200">
              <a:latin typeface="Aptos"/>
            </a:endParaRPr>
          </a:p>
          <a:p>
            <a:pPr lvl="1">
              <a:defRPr/>
            </a:pPr>
            <a:r>
              <a:rPr lang="en-US" sz="1200" b="0" i="0" u="none" strike="noStrike" cap="none" spc="0">
                <a:solidFill>
                  <a:srgbClr val="000000"/>
                </a:solidFill>
                <a:latin typeface="Aptos"/>
                <a:ea typeface="Arial"/>
                <a:cs typeface="Arial"/>
              </a:rPr>
              <a:t>10(1/2) + 10 + 10 + 10</a:t>
            </a:r>
            <a:endParaRPr sz="1200">
              <a:latin typeface="Aptos"/>
            </a:endParaRPr>
          </a:p>
          <a:p>
            <a:pPr lvl="1">
              <a:defRPr/>
            </a:pPr>
            <a:r>
              <a:rPr lang="en-US" sz="1200" b="0" i="0" u="none" strike="noStrike" cap="none" spc="0">
                <a:solidFill>
                  <a:srgbClr val="000000"/>
                </a:solidFill>
                <a:latin typeface="Aptos"/>
                <a:ea typeface="Arial"/>
                <a:cs typeface="Arial"/>
              </a:rPr>
              <a:t>35</a:t>
            </a:r>
            <a:endParaRPr sz="1200">
              <a:latin typeface="Aptos"/>
            </a:endParaRPr>
          </a:p>
          <a:p>
            <a:pPr lvl="1">
              <a:defRPr/>
            </a:pPr>
            <a:endParaRPr sz="1200">
              <a:latin typeface="Aptos"/>
            </a:endParaRPr>
          </a:p>
          <a:p>
            <a:pPr marL="158748" indent="0">
              <a:buSzPts val="1100"/>
              <a:buNone/>
              <a:defRPr/>
            </a:pPr>
            <a:r>
              <a:rPr lang="en-US" sz="1200" b="0" i="0" u="none" strike="noStrike" cap="none" spc="0">
                <a:solidFill>
                  <a:srgbClr val="000000"/>
                </a:solidFill>
                <a:latin typeface="Aptos"/>
                <a:ea typeface="Arial"/>
                <a:cs typeface="Arial"/>
              </a:rPr>
              <a:t>Calculation for Large dataset</a:t>
            </a:r>
            <a:endParaRPr sz="1200">
              <a:latin typeface="Aptos"/>
            </a:endParaRPr>
          </a:p>
          <a:p>
            <a:pPr>
              <a:defRPr/>
            </a:pPr>
            <a:r>
              <a:rPr lang="en-US" sz="1200" b="0" i="0" u="none" strike="noStrike" cap="none" spc="0">
                <a:solidFill>
                  <a:srgbClr val="000000"/>
                </a:solidFill>
                <a:latin typeface="Aptos"/>
                <a:ea typeface="Arial"/>
                <a:cs typeface="Arial"/>
              </a:rPr>
              <a:t>MinGen </a:t>
            </a:r>
            <a:r>
              <a:rPr lang="en-US" sz="1200">
                <a:latin typeface="Aptos"/>
              </a:rPr>
              <a:t>Certainty Metric Value</a:t>
            </a:r>
            <a:endParaRPr sz="1200">
              <a:latin typeface="Aptos"/>
            </a:endParaRPr>
          </a:p>
          <a:p>
            <a:pPr lvl="1">
              <a:defRPr/>
            </a:pPr>
            <a:r>
              <a:rPr lang="en-US" sz="1200" b="0" i="0" u="none" strike="noStrike" cap="none" spc="0">
                <a:solidFill>
                  <a:srgbClr val="000000"/>
                </a:solidFill>
                <a:latin typeface="Aptos"/>
                <a:ea typeface="Arial"/>
                <a:cs typeface="Arial"/>
              </a:rPr>
              <a:t>30(1/2) + 30 + 30 + 21(2/10) + 9(2/10) </a:t>
            </a:r>
            <a:endParaRPr sz="1200">
              <a:latin typeface="Aptos"/>
            </a:endParaRPr>
          </a:p>
          <a:p>
            <a:pPr lvl="1">
              <a:defRPr/>
            </a:pPr>
            <a:r>
              <a:rPr lang="en-US" sz="1200" b="0" i="0" u="none" strike="noStrike" cap="none" spc="0">
                <a:solidFill>
                  <a:srgbClr val="000000"/>
                </a:solidFill>
                <a:latin typeface="Aptos"/>
                <a:ea typeface="Arial"/>
                <a:cs typeface="Arial"/>
              </a:rPr>
              <a:t>81</a:t>
            </a:r>
            <a:endParaRPr sz="1200">
              <a:latin typeface="Aptos"/>
            </a:endParaRPr>
          </a:p>
          <a:p>
            <a:pPr>
              <a:defRPr/>
            </a:pPr>
            <a:r>
              <a:rPr lang="en-US" sz="1200" b="0" i="0" u="none" strike="noStrike" cap="none" spc="0">
                <a:solidFill>
                  <a:srgbClr val="000000"/>
                </a:solidFill>
                <a:latin typeface="Aptos"/>
                <a:ea typeface="Arial"/>
                <a:cs typeface="Arial"/>
              </a:rPr>
              <a:t>Greedy </a:t>
            </a:r>
            <a:r>
              <a:rPr lang="en-US" sz="1200">
                <a:latin typeface="Aptos"/>
              </a:rPr>
              <a:t>Certainty Metric Value</a:t>
            </a:r>
            <a:endParaRPr sz="1200">
              <a:latin typeface="Aptos"/>
            </a:endParaRPr>
          </a:p>
          <a:p>
            <a:pPr lvl="1">
              <a:defRPr/>
            </a:pPr>
            <a:r>
              <a:rPr lang="en-US" sz="1200" b="0" i="0" u="none" strike="noStrike" cap="none" spc="0">
                <a:solidFill>
                  <a:srgbClr val="000000"/>
                </a:solidFill>
                <a:latin typeface="Aptos"/>
                <a:ea typeface="Arial"/>
                <a:cs typeface="Arial"/>
              </a:rPr>
              <a:t>30(1/2) + 30 + 30 + 30</a:t>
            </a:r>
            <a:endParaRPr sz="1200">
              <a:latin typeface="Aptos"/>
            </a:endParaRPr>
          </a:p>
          <a:p>
            <a:pPr lvl="1">
              <a:defRPr/>
            </a:pPr>
            <a:r>
              <a:rPr lang="en-US" sz="1200" b="0" i="0" u="none" strike="noStrike" cap="none" spc="0">
                <a:solidFill>
                  <a:srgbClr val="000000"/>
                </a:solidFill>
                <a:latin typeface="Aptos"/>
                <a:ea typeface="Arial"/>
                <a:cs typeface="Arial"/>
              </a:rPr>
              <a:t>105</a:t>
            </a:r>
            <a:endParaRPr sz="1200">
              <a:latin typeface="Aptos"/>
            </a:endParaRPr>
          </a:p>
          <a:p>
            <a:pPr lvl="1">
              <a:defRPr/>
            </a:pPr>
            <a:endParaRPr sz="1200">
              <a:latin typeface="Aptos"/>
            </a:endParaRPr>
          </a:p>
        </p:txBody>
      </p:sp>
      <p:sp>
        <p:nvSpPr>
          <p:cNvPr id="1798047149" name="Slide Number Placeholder 3"/>
          <p:cNvSpPr>
            <a:spLocks noGrp="1"/>
          </p:cNvSpPr>
          <p:nvPr>
            <p:ph type="sldNum" sz="quarter" idx="10"/>
          </p:nvPr>
        </p:nvSpPr>
        <p:spPr bwMode="auto"/>
        <p:txBody>
          <a:bodyPr/>
          <a:lstStyle/>
          <a:p>
            <a:pPr>
              <a:defRPr/>
            </a:pPr>
            <a:fld id="{E6F88020-FEFF-06F7-D4AF-E7784B69A6AE}"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510478908" name="Google Shape;326;g2161ca7da69_2_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983504" name="Google Shape;327;g2161ca7da69_2_7: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721306216"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842210"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158749" indent="0">
              <a:buSzPts val="1100"/>
              <a:buNone/>
              <a:defRPr/>
            </a:pPr>
            <a:r>
              <a:rPr sz="1200" b="1" i="0" u="none">
                <a:solidFill>
                  <a:srgbClr val="000000"/>
                </a:solidFill>
                <a:latin typeface="Aptos"/>
                <a:ea typeface="Times New Roman"/>
                <a:cs typeface="Times New Roman"/>
              </a:rPr>
              <a:t>Time Completion (Efficiency)</a:t>
            </a:r>
            <a:endParaRPr sz="1200">
              <a:latin typeface="Aptos"/>
            </a:endParaRPr>
          </a:p>
          <a:p>
            <a:pPr marL="158749" indent="0">
              <a:buSzPts val="1100"/>
              <a:buNone/>
              <a:defRPr/>
            </a:pPr>
            <a:r>
              <a:rPr sz="1200" b="1" i="0" u="none">
                <a:solidFill>
                  <a:srgbClr val="000000"/>
                </a:solidFill>
                <a:latin typeface="Aptos"/>
                <a:ea typeface="Times New Roman"/>
                <a:cs typeface="Times New Roman"/>
              </a:rPr>
              <a:t>Greedy Algorithm</a:t>
            </a:r>
            <a:r>
              <a:rPr sz="1200" b="0" i="0" u="none">
                <a:solidFill>
                  <a:srgbClr val="000000"/>
                </a:solidFill>
                <a:latin typeface="Aptos"/>
                <a:ea typeface="Times New Roman"/>
                <a:cs typeface="Times New Roman"/>
              </a:rPr>
              <a:t>:</a:t>
            </a:r>
            <a:endParaRPr sz="1200">
              <a:latin typeface="Aptos"/>
            </a:endParaRPr>
          </a:p>
          <a:p>
            <a:pPr>
              <a:defRPr/>
            </a:pPr>
            <a:r>
              <a:rPr sz="1200" b="0" i="0" u="none">
                <a:solidFill>
                  <a:srgbClr val="000000"/>
                </a:solidFill>
                <a:latin typeface="Aptos"/>
                <a:ea typeface="Times New Roman"/>
                <a:cs typeface="Times New Roman"/>
              </a:rPr>
              <a:t>The greedy algorithm is generally more efficient and faster. Its time complexity is typically </a:t>
            </a:r>
            <a:r>
              <a:rPr sz="1200" b="1" i="0" u="none">
                <a:solidFill>
                  <a:srgbClr val="000000"/>
                </a:solidFill>
                <a:latin typeface="Aptos"/>
                <a:ea typeface="Times New Roman"/>
                <a:cs typeface="Times New Roman"/>
              </a:rPr>
              <a:t>O(n log n)</a:t>
            </a:r>
            <a:r>
              <a:rPr sz="1200" b="0" i="0" u="none">
                <a:solidFill>
                  <a:srgbClr val="000000"/>
                </a:solidFill>
                <a:latin typeface="Aptos"/>
                <a:ea typeface="Times New Roman"/>
                <a:cs typeface="Times New Roman"/>
              </a:rPr>
              <a:t> or </a:t>
            </a:r>
            <a:r>
              <a:rPr sz="1200" b="1" i="0" u="none">
                <a:solidFill>
                  <a:srgbClr val="000000"/>
                </a:solidFill>
                <a:latin typeface="Aptos"/>
                <a:ea typeface="Times New Roman"/>
                <a:cs typeface="Times New Roman"/>
              </a:rPr>
              <a:t>O(nk)</a:t>
            </a:r>
            <a:r>
              <a:rPr sz="1200" b="0" i="0" u="none">
                <a:solidFill>
                  <a:srgbClr val="000000"/>
                </a:solidFill>
                <a:latin typeface="Aptos"/>
                <a:ea typeface="Times New Roman"/>
                <a:cs typeface="Times New Roman"/>
              </a:rPr>
              <a:t>, where </a:t>
            </a:r>
            <a:r>
              <a:rPr sz="1200" b="0" i="1" u="none">
                <a:solidFill>
                  <a:srgbClr val="000000"/>
                </a:solidFill>
                <a:latin typeface="Aptos"/>
                <a:ea typeface="Times New Roman"/>
                <a:cs typeface="Times New Roman"/>
              </a:rPr>
              <a:t>n</a:t>
            </a:r>
            <a:r>
              <a:rPr sz="1200" b="0" i="0" u="none">
                <a:solidFill>
                  <a:srgbClr val="000000"/>
                </a:solidFill>
                <a:latin typeface="Aptos"/>
                <a:ea typeface="Times New Roman"/>
                <a:cs typeface="Times New Roman"/>
              </a:rPr>
              <a:t> is the number of records and </a:t>
            </a:r>
            <a:r>
              <a:rPr sz="1200" b="0" i="1" u="none">
                <a:solidFill>
                  <a:srgbClr val="000000"/>
                </a:solidFill>
                <a:latin typeface="Aptos"/>
                <a:ea typeface="Times New Roman"/>
                <a:cs typeface="Times New Roman"/>
              </a:rPr>
              <a:t>k</a:t>
            </a:r>
            <a:r>
              <a:rPr sz="1200" b="0" i="0" u="none">
                <a:solidFill>
                  <a:srgbClr val="000000"/>
                </a:solidFill>
                <a:latin typeface="Aptos"/>
                <a:ea typeface="Times New Roman"/>
                <a:cs typeface="Times New Roman"/>
              </a:rPr>
              <a:t> is the desired anonymity level. Greedy algorithm makes local, optimal choices at each step, trying to find a solution in a more iterative, progressive manner. Typically scans through the data a limited number of times.</a:t>
            </a:r>
            <a:endParaRPr sz="1200">
              <a:latin typeface="Aptos"/>
            </a:endParaRPr>
          </a:p>
          <a:p>
            <a:pPr>
              <a:defRPr/>
            </a:pPr>
            <a:r>
              <a:rPr sz="1200" b="0" i="0" u="none">
                <a:solidFill>
                  <a:srgbClr val="000000"/>
                </a:solidFill>
                <a:latin typeface="Aptos"/>
                <a:ea typeface="Times New Roman"/>
                <a:cs typeface="Times New Roman"/>
              </a:rPr>
              <a:t>Tends to perform well for larger datasets, as it avoids exploring all potential combinations and focuses on making a good-enough solution quickly.</a:t>
            </a:r>
            <a:endParaRPr lang="en-US" sz="1200" b="0" i="0" u="none">
              <a:solidFill>
                <a:srgbClr val="000000"/>
              </a:solidFill>
              <a:latin typeface="Aptos"/>
              <a:ea typeface="Times New Roman"/>
              <a:cs typeface="Times New Roman"/>
            </a:endParaRPr>
          </a:p>
          <a:p>
            <a:pPr marL="457200" marR="0" lvl="0" indent="-298450" algn="l" defTabSz="914400">
              <a:lnSpc>
                <a:spcPct val="100000"/>
              </a:lnSpc>
              <a:spcBef>
                <a:spcPts val="0"/>
              </a:spcBef>
              <a:spcAft>
                <a:spcPts val="0"/>
              </a:spcAft>
              <a:buClr>
                <a:srgbClr val="000000"/>
              </a:buClr>
              <a:buSzPts val="1100"/>
              <a:buFont typeface="Arial"/>
              <a:buChar char="●"/>
              <a:defRPr/>
            </a:pPr>
            <a:r>
              <a:rPr lang="en-US" sz="1200">
                <a:latin typeface="Aptos"/>
              </a:rPr>
              <a:t>Greedy algorithm may provide relatively less favorable solutions, its complexity is much less dependent on the number of attributes and is bounded by O(n2) regardless of the choice of k.</a:t>
            </a:r>
            <a:endParaRPr lang="en-US" sz="1200" b="0" i="0" u="none" strike="noStrike" cap="none" spc="0">
              <a:solidFill>
                <a:schemeClr val="dk1"/>
              </a:solidFill>
              <a:latin typeface="Aptos"/>
              <a:cs typeface="Aptos"/>
            </a:endParaRPr>
          </a:p>
          <a:p>
            <a:pPr marL="158749" indent="0">
              <a:buSzPts val="1100"/>
              <a:buNone/>
              <a:defRPr/>
            </a:pPr>
            <a:endParaRPr sz="1200">
              <a:latin typeface="Aptos"/>
            </a:endParaRPr>
          </a:p>
          <a:p>
            <a:pPr marL="158749" indent="0">
              <a:buSzPts val="1100"/>
              <a:buNone/>
              <a:defRPr/>
            </a:pPr>
            <a:r>
              <a:rPr sz="1200" b="1" i="0" u="none">
                <a:solidFill>
                  <a:srgbClr val="000000"/>
                </a:solidFill>
                <a:latin typeface="Aptos"/>
                <a:ea typeface="Times New Roman"/>
                <a:cs typeface="Times New Roman"/>
              </a:rPr>
              <a:t>MinGen (Brute Force) Algorithm</a:t>
            </a:r>
            <a:r>
              <a:rPr sz="1200" b="0" i="0" u="none">
                <a:solidFill>
                  <a:srgbClr val="000000"/>
                </a:solidFill>
                <a:latin typeface="Aptos"/>
                <a:ea typeface="Times New Roman"/>
                <a:cs typeface="Times New Roman"/>
              </a:rPr>
              <a:t>:</a:t>
            </a:r>
            <a:endParaRPr/>
          </a:p>
          <a:p>
            <a:pPr>
              <a:defRPr/>
            </a:pPr>
            <a:r>
              <a:rPr sz="1200" b="0" i="0" u="none">
                <a:solidFill>
                  <a:srgbClr val="000000"/>
                </a:solidFill>
                <a:latin typeface="Aptos"/>
                <a:ea typeface="Times New Roman"/>
                <a:cs typeface="Times New Roman"/>
              </a:rPr>
              <a:t>MinGen algorithm, using a brute-force approach, is much slower. It has an exponential time complexity, typically </a:t>
            </a:r>
            <a:r>
              <a:rPr sz="1200" b="1" i="0" u="none">
                <a:solidFill>
                  <a:srgbClr val="000000"/>
                </a:solidFill>
                <a:latin typeface="Aptos"/>
                <a:ea typeface="Times New Roman"/>
                <a:cs typeface="Times New Roman"/>
              </a:rPr>
              <a:t>O(2^n)</a:t>
            </a:r>
            <a:r>
              <a:rPr sz="1200" b="0" i="0" u="none">
                <a:solidFill>
                  <a:srgbClr val="000000"/>
                </a:solidFill>
                <a:latin typeface="Aptos"/>
                <a:ea typeface="Times New Roman"/>
                <a:cs typeface="Times New Roman"/>
              </a:rPr>
              <a:t>, as it must examine all possible combinations of records to find the optimal solution.</a:t>
            </a:r>
            <a:endParaRPr sz="1200">
              <a:latin typeface="Aptos"/>
            </a:endParaRPr>
          </a:p>
          <a:p>
            <a:pPr>
              <a:defRPr/>
            </a:pPr>
            <a:r>
              <a:rPr sz="1200" b="0" i="0" u="none">
                <a:solidFill>
                  <a:srgbClr val="000000"/>
                </a:solidFill>
                <a:latin typeface="Aptos"/>
                <a:ea typeface="Times New Roman"/>
                <a:cs typeface="Times New Roman"/>
              </a:rPr>
              <a:t>This is inefficient for large datasets since the algorithm must explore a huge number of possible subsets of records, making it impractical for large-scale problems. In small-scale datasets, it can work but still takes significantly longer compared to the greedy approach.</a:t>
            </a:r>
            <a:endParaRPr sz="1200">
              <a:latin typeface="Aptos"/>
            </a:endParaRPr>
          </a:p>
          <a:p>
            <a:pPr marL="158749" indent="0">
              <a:buSzPts val="1100"/>
              <a:buNone/>
              <a:defRPr/>
            </a:pPr>
            <a:endParaRPr sz="1200" b="1" i="0" u="none">
              <a:solidFill>
                <a:srgbClr val="000000"/>
              </a:solidFill>
              <a:latin typeface="Aptos"/>
              <a:ea typeface="Times New Roman"/>
              <a:cs typeface="Times New Roman"/>
            </a:endParaRPr>
          </a:p>
          <a:p>
            <a:pPr marL="158749" indent="0">
              <a:buSzPts val="1100"/>
              <a:buNone/>
              <a:defRPr/>
            </a:pPr>
            <a:r>
              <a:rPr sz="1200" b="1" i="0" u="none">
                <a:solidFill>
                  <a:srgbClr val="000000"/>
                </a:solidFill>
                <a:latin typeface="Aptos"/>
                <a:ea typeface="Times New Roman"/>
                <a:cs typeface="Times New Roman"/>
              </a:rPr>
              <a:t>Certainty </a:t>
            </a:r>
            <a:r>
              <a:rPr lang="en-US" sz="1200" b="1" i="0" u="none">
                <a:solidFill>
                  <a:srgbClr val="000000"/>
                </a:solidFill>
                <a:latin typeface="Aptos"/>
                <a:ea typeface="Times New Roman"/>
                <a:cs typeface="Times New Roman"/>
              </a:rPr>
              <a:t>Metric</a:t>
            </a:r>
            <a:r>
              <a:rPr sz="1200" b="1" i="0" u="none">
                <a:solidFill>
                  <a:srgbClr val="000000"/>
                </a:solidFill>
                <a:latin typeface="Aptos"/>
                <a:ea typeface="Times New Roman"/>
                <a:cs typeface="Times New Roman"/>
              </a:rPr>
              <a:t> </a:t>
            </a:r>
            <a:r>
              <a:rPr lang="en-US" sz="1200" b="1" i="0" u="none">
                <a:solidFill>
                  <a:srgbClr val="000000"/>
                </a:solidFill>
                <a:latin typeface="Aptos"/>
                <a:ea typeface="Times New Roman"/>
                <a:cs typeface="Times New Roman"/>
              </a:rPr>
              <a:t>Value</a:t>
            </a:r>
            <a:endParaRPr sz="1200" b="1" i="0" u="none">
              <a:solidFill>
                <a:srgbClr val="000000"/>
              </a:solidFill>
              <a:latin typeface="Aptos"/>
              <a:ea typeface="Times New Roman"/>
              <a:cs typeface="Times New Roman"/>
            </a:endParaRPr>
          </a:p>
          <a:p>
            <a:pPr>
              <a:defRPr/>
            </a:pPr>
            <a:r>
              <a:rPr sz="1200" b="0" i="0" u="none">
                <a:solidFill>
                  <a:srgbClr val="000000"/>
                </a:solidFill>
                <a:latin typeface="Aptos"/>
                <a:ea typeface="Times New Roman"/>
                <a:cs typeface="Times New Roman"/>
              </a:rPr>
              <a:t>The </a:t>
            </a:r>
            <a:r>
              <a:rPr sz="1200" b="1" i="0" u="none">
                <a:solidFill>
                  <a:srgbClr val="000000"/>
                </a:solidFill>
                <a:latin typeface="Aptos"/>
                <a:ea typeface="Times New Roman"/>
                <a:cs typeface="Times New Roman"/>
              </a:rPr>
              <a:t>certainty </a:t>
            </a:r>
            <a:r>
              <a:rPr lang="en-US" sz="1200" b="1" i="0" u="none">
                <a:solidFill>
                  <a:srgbClr val="000000"/>
                </a:solidFill>
                <a:latin typeface="Aptos"/>
                <a:ea typeface="Times New Roman"/>
                <a:cs typeface="Times New Roman"/>
              </a:rPr>
              <a:t>metric</a:t>
            </a:r>
            <a:r>
              <a:rPr sz="1200" b="1" i="0" u="none">
                <a:solidFill>
                  <a:srgbClr val="000000"/>
                </a:solidFill>
                <a:latin typeface="Aptos"/>
                <a:ea typeface="Times New Roman"/>
                <a:cs typeface="Times New Roman"/>
              </a:rPr>
              <a:t> </a:t>
            </a:r>
            <a:r>
              <a:rPr lang="en-US" sz="1200" b="1" i="0" u="none">
                <a:solidFill>
                  <a:srgbClr val="000000"/>
                </a:solidFill>
                <a:latin typeface="Aptos"/>
                <a:ea typeface="Times New Roman"/>
                <a:cs typeface="Times New Roman"/>
              </a:rPr>
              <a:t>value</a:t>
            </a:r>
            <a:r>
              <a:rPr sz="1200" b="0" i="0" u="none">
                <a:solidFill>
                  <a:srgbClr val="000000"/>
                </a:solidFill>
                <a:latin typeface="Aptos"/>
                <a:ea typeface="Times New Roman"/>
                <a:cs typeface="Times New Roman"/>
              </a:rPr>
              <a:t> measures the accuracy loss or information loss due to the anonymization process. Lower scores indicate less information loss and thus a more efficient anonymization.</a:t>
            </a:r>
            <a:endParaRPr sz="1200">
              <a:latin typeface="Aptos"/>
            </a:endParaRPr>
          </a:p>
          <a:p>
            <a:pPr marL="158749" indent="0">
              <a:buSzPts val="1100"/>
              <a:buNone/>
              <a:defRPr/>
            </a:pPr>
            <a:r>
              <a:rPr sz="1200" b="1" i="0" u="none">
                <a:solidFill>
                  <a:srgbClr val="000000"/>
                </a:solidFill>
                <a:latin typeface="Aptos"/>
                <a:ea typeface="Times New Roman"/>
                <a:cs typeface="Times New Roman"/>
              </a:rPr>
              <a:t>Greedy Algorithm</a:t>
            </a:r>
            <a:r>
              <a:rPr sz="1200" b="0" i="0" u="none">
                <a:solidFill>
                  <a:srgbClr val="000000"/>
                </a:solidFill>
                <a:latin typeface="Aptos"/>
                <a:ea typeface="Times New Roman"/>
                <a:cs typeface="Times New Roman"/>
              </a:rPr>
              <a:t>:</a:t>
            </a:r>
            <a:endParaRPr sz="1200">
              <a:latin typeface="Aptos"/>
            </a:endParaRPr>
          </a:p>
          <a:p>
            <a:pPr>
              <a:defRPr/>
            </a:pPr>
            <a:r>
              <a:rPr sz="1200" b="0" i="0" u="none">
                <a:solidFill>
                  <a:srgbClr val="000000"/>
                </a:solidFill>
                <a:latin typeface="Aptos"/>
                <a:ea typeface="Times New Roman"/>
                <a:cs typeface="Times New Roman"/>
              </a:rPr>
              <a:t>The greedy algorithm often results in a higher certainty </a:t>
            </a:r>
            <a:r>
              <a:rPr lang="en-US" sz="1200" b="0" i="0" u="none">
                <a:solidFill>
                  <a:srgbClr val="000000"/>
                </a:solidFill>
                <a:latin typeface="Aptos"/>
                <a:ea typeface="Times New Roman"/>
                <a:cs typeface="Times New Roman"/>
              </a:rPr>
              <a:t>metric value </a:t>
            </a:r>
            <a:r>
              <a:rPr sz="1200" b="0" i="0" u="none">
                <a:solidFill>
                  <a:srgbClr val="000000"/>
                </a:solidFill>
                <a:latin typeface="Aptos"/>
                <a:ea typeface="Times New Roman"/>
                <a:cs typeface="Times New Roman"/>
              </a:rPr>
              <a:t>than the brute-force approach because it does not always guarantee the optimal solution. It aims for a fast solution, it may make compromises on data utility (e.g., grouping too many records together). This leads to less optimal anonymization in some cases, meaning more information loss.</a:t>
            </a:r>
            <a:endParaRPr sz="1200">
              <a:latin typeface="Aptos"/>
            </a:endParaRPr>
          </a:p>
          <a:p>
            <a:pPr>
              <a:defRPr/>
            </a:pPr>
            <a:r>
              <a:rPr sz="1200" b="0" i="0" u="none">
                <a:solidFill>
                  <a:srgbClr val="000000"/>
                </a:solidFill>
                <a:latin typeface="Aptos"/>
                <a:ea typeface="Times New Roman"/>
                <a:cs typeface="Times New Roman"/>
              </a:rPr>
              <a:t>There is a trade-off between speed and the quality of anonymization. While the solution might not always be perfectly optimal, it can still achieve a reasonably good level of anonymization with a reasonably low </a:t>
            </a:r>
            <a:r>
              <a:rPr lang="en-US" sz="1200" b="0" i="0" u="none">
                <a:solidFill>
                  <a:srgbClr val="000000"/>
                </a:solidFill>
                <a:latin typeface="Aptos"/>
                <a:ea typeface="Times New Roman"/>
                <a:cs typeface="Times New Roman"/>
              </a:rPr>
              <a:t>metric value</a:t>
            </a:r>
            <a:r>
              <a:rPr sz="1200" b="0" i="0" u="none">
                <a:solidFill>
                  <a:srgbClr val="000000"/>
                </a:solidFill>
                <a:latin typeface="Aptos"/>
                <a:ea typeface="Times New Roman"/>
                <a:cs typeface="Times New Roman"/>
              </a:rPr>
              <a:t>.</a:t>
            </a:r>
            <a:endParaRPr sz="1200">
              <a:latin typeface="Aptos"/>
            </a:endParaRPr>
          </a:p>
          <a:p>
            <a:pPr marL="158749" indent="0">
              <a:buSzPts val="1100"/>
              <a:buNone/>
              <a:defRPr/>
            </a:pPr>
            <a:r>
              <a:rPr sz="1200" b="1" i="0" u="none">
                <a:solidFill>
                  <a:srgbClr val="000000"/>
                </a:solidFill>
                <a:latin typeface="Aptos"/>
                <a:ea typeface="Times New Roman"/>
                <a:cs typeface="Times New Roman"/>
              </a:rPr>
              <a:t>MinGen (Brute Force) Algorithm</a:t>
            </a:r>
            <a:r>
              <a:rPr sz="1200" b="0" i="0" u="none">
                <a:solidFill>
                  <a:srgbClr val="000000"/>
                </a:solidFill>
                <a:latin typeface="Aptos"/>
                <a:ea typeface="Times New Roman"/>
                <a:cs typeface="Times New Roman"/>
              </a:rPr>
              <a:t>:</a:t>
            </a:r>
            <a:endParaRPr sz="1200">
              <a:latin typeface="Aptos"/>
            </a:endParaRPr>
          </a:p>
          <a:p>
            <a:pPr>
              <a:defRPr/>
            </a:pPr>
            <a:r>
              <a:rPr sz="1200" b="0" i="0" u="none">
                <a:solidFill>
                  <a:srgbClr val="000000"/>
                </a:solidFill>
                <a:latin typeface="Aptos"/>
                <a:ea typeface="Times New Roman"/>
                <a:cs typeface="Times New Roman"/>
              </a:rPr>
              <a:t>Since MinGen evaluates all possible combinations and solutions, it is guaranteed to find the optimal anonymization with the lowest possible certainty </a:t>
            </a:r>
            <a:r>
              <a:rPr lang="en-US" sz="1200" b="0" i="0" u="none">
                <a:solidFill>
                  <a:srgbClr val="000000"/>
                </a:solidFill>
                <a:latin typeface="Aptos"/>
                <a:ea typeface="Times New Roman"/>
                <a:cs typeface="Times New Roman"/>
              </a:rPr>
              <a:t>metric</a:t>
            </a:r>
            <a:r>
              <a:rPr sz="1200" b="0" i="0" u="none">
                <a:solidFill>
                  <a:srgbClr val="000000"/>
                </a:solidFill>
                <a:latin typeface="Aptos"/>
                <a:ea typeface="Times New Roman"/>
                <a:cs typeface="Times New Roman"/>
              </a:rPr>
              <a:t> </a:t>
            </a:r>
            <a:r>
              <a:rPr lang="en-US" sz="1200" b="0" i="0" u="none">
                <a:solidFill>
                  <a:srgbClr val="000000"/>
                </a:solidFill>
                <a:latin typeface="Aptos"/>
                <a:ea typeface="Times New Roman"/>
                <a:cs typeface="Times New Roman"/>
              </a:rPr>
              <a:t>value</a:t>
            </a:r>
            <a:r>
              <a:rPr sz="1200" b="0" i="0" u="none">
                <a:solidFill>
                  <a:srgbClr val="000000"/>
                </a:solidFill>
                <a:latin typeface="Aptos"/>
                <a:ea typeface="Times New Roman"/>
                <a:cs typeface="Times New Roman"/>
              </a:rPr>
              <a:t>. It minimizes information loss as much as possible while ensuring k-anonymity.</a:t>
            </a:r>
            <a:endParaRPr/>
          </a:p>
          <a:p>
            <a:pPr>
              <a:defRPr/>
            </a:pPr>
            <a:r>
              <a:rPr sz="1200" b="0" i="0" u="none">
                <a:solidFill>
                  <a:srgbClr val="000000"/>
                </a:solidFill>
                <a:latin typeface="Aptos"/>
                <a:ea typeface="Times New Roman"/>
                <a:cs typeface="Times New Roman"/>
              </a:rPr>
              <a:t>The optimal solution comes at the cost of time. Although the certainty </a:t>
            </a:r>
            <a:r>
              <a:rPr lang="en-US" sz="1200" b="0" i="0" u="none">
                <a:solidFill>
                  <a:srgbClr val="000000"/>
                </a:solidFill>
                <a:latin typeface="Aptos"/>
                <a:ea typeface="Times New Roman"/>
                <a:cs typeface="Times New Roman"/>
              </a:rPr>
              <a:t>metric</a:t>
            </a:r>
            <a:r>
              <a:rPr sz="1200" b="0" i="0" u="none">
                <a:solidFill>
                  <a:srgbClr val="000000"/>
                </a:solidFill>
                <a:latin typeface="Aptos"/>
                <a:ea typeface="Times New Roman"/>
                <a:cs typeface="Times New Roman"/>
              </a:rPr>
              <a:t> </a:t>
            </a:r>
            <a:r>
              <a:rPr lang="en-US" sz="1200" b="0" i="0" u="none">
                <a:solidFill>
                  <a:srgbClr val="000000"/>
                </a:solidFill>
                <a:latin typeface="Aptos"/>
                <a:ea typeface="Times New Roman"/>
                <a:cs typeface="Times New Roman"/>
              </a:rPr>
              <a:t>value</a:t>
            </a:r>
            <a:r>
              <a:rPr sz="1200" b="0" i="0" u="none">
                <a:solidFill>
                  <a:srgbClr val="000000"/>
                </a:solidFill>
                <a:latin typeface="Aptos"/>
                <a:ea typeface="Times New Roman"/>
                <a:cs typeface="Times New Roman"/>
              </a:rPr>
              <a:t> will be low (indicating minimal data distortion), this advantage is countered by the inefficiency and impracticality of applying the brute-force approach to large datasets.</a:t>
            </a:r>
            <a:endParaRPr sz="1200">
              <a:latin typeface="Apto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885542515" name="Google Shape;787;gd5260bdd85_0_256: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195293" name="Google Shape;788;gd5260bdd85_0_256: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768971154"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425383"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596854973" name="Google Shape;326;g2161ca7da69_2_7: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520684" name="Google Shape;327;g2161ca7da69_2_7: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950558959"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561088"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505300059" name="Google Shape;758;g117d1415e74_0_14:notes"/>
          <p:cNvSpPr>
            <a:spLocks noGrp="1" noRot="1" noChangeAspect="1"/>
          </p:cNvSpPr>
          <p:nvPr>
            <p:ph type="sldImg" idx="2"/>
          </p:nvPr>
        </p:nvSpPr>
        <p:spPr bwMode="auto">
          <a:xfrm>
            <a:off x="380999" y="685800"/>
            <a:ext cx="6095999"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7147351"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2" tIns="91422" rIns="91422" bIns="91422"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53912205" name="Google Shape;592;g54dda1946d_6_332: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526500" name="Google Shape;593;g54dda1946d_6_332: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392956229"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791352"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250684573"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591792"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sz="1200" b="0" i="0" u="none">
                <a:solidFill>
                  <a:srgbClr val="000000"/>
                </a:solidFill>
                <a:latin typeface="Aptos"/>
                <a:ea typeface="Times New Roman"/>
                <a:cs typeface="Times New Roman"/>
              </a:rPr>
              <a:t>MinGen aims to find the smallest level of generalization that ensures that each group of records with the same values for the quasi-identifiers contains at least </a:t>
            </a:r>
            <a:r>
              <a:rPr sz="1000" b="0" i="0" u="none">
                <a:solidFill>
                  <a:srgbClr val="000000"/>
                </a:solidFill>
                <a:latin typeface="Aptos"/>
                <a:ea typeface="Courier New"/>
                <a:cs typeface="Courier New"/>
              </a:rPr>
              <a:t>k</a:t>
            </a:r>
            <a:r>
              <a:rPr sz="1200" b="0" i="0" u="none">
                <a:solidFill>
                  <a:srgbClr val="000000"/>
                </a:solidFill>
                <a:latin typeface="Aptos"/>
                <a:ea typeface="Times New Roman"/>
                <a:cs typeface="Times New Roman"/>
              </a:rPr>
              <a:t> records.</a:t>
            </a:r>
            <a:endParaRPr>
              <a:latin typeface="Apto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696536155" name="Google Shape;301;g2768bdccc6f_2_140: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498579" name="Google Shape;302;g2768bdccc6f_2_140: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1755396601"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774560"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763530814" name="Google Shape;758;g117d1415e74_0_14:notes"/>
          <p:cNvSpPr>
            <a:spLocks noGrp="1" noRot="1" noChangeAspect="1"/>
          </p:cNvSpPr>
          <p:nvPr>
            <p:ph type="sldImg" idx="2"/>
          </p:nvPr>
        </p:nvSpPr>
        <p:spPr bwMode="auto">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984610" name="Google Shape;759;g117d1415e74_0_14:notes"/>
          <p:cNvSpPr txBox="1">
            <a:spLocks noGrp="1"/>
          </p:cNvSpPr>
          <p:nvPr>
            <p:ph type="body" idx="1"/>
          </p:nvPr>
        </p:nvSpPr>
        <p:spPr bwMode="auto">
          <a:xfrm>
            <a:off x="685800" y="4343400"/>
            <a:ext cx="5486400" cy="4114800"/>
          </a:xfrm>
          <a:prstGeom prst="rect">
            <a:avLst/>
          </a:prstGeom>
        </p:spPr>
        <p:txBody>
          <a:bodyPr spcFirstLastPara="1" wrap="square" lIns="91422" tIns="91422" rIns="91422" bIns="91422" anchor="t" anchorCtr="0">
            <a:noAutofit/>
          </a:bodyPr>
          <a:lstStyle/>
          <a:p>
            <a:pPr marL="0" lvl="0" indent="0" algn="l">
              <a:spcBef>
                <a:spcPts val="0"/>
              </a:spcBef>
              <a:spcAft>
                <a:spcPts val="0"/>
              </a:spcAft>
              <a:buNone/>
              <a:defRPr/>
            </a:pPr>
            <a:r>
              <a:rPr sz="1200">
                <a:latin typeface="Aptos"/>
              </a:rPr>
              <a:t>N</a:t>
            </a:r>
            <a:r>
              <a:rPr lang="en-US" sz="1200" b="0" i="0" u="none" strike="noStrike" cap="none" spc="0">
                <a:solidFill>
                  <a:srgbClr val="000000"/>
                </a:solidFill>
                <a:latin typeface="Aptos"/>
                <a:ea typeface="Times New Roman"/>
                <a:cs typeface="Times New Roman"/>
              </a:rPr>
              <a:t>one of the combinations meets the </a:t>
            </a:r>
            <a:r>
              <a:rPr lang="en-US" sz="1200" b="1" i="0" u="none" strike="noStrike" cap="none" spc="0">
                <a:solidFill>
                  <a:srgbClr val="000000"/>
                </a:solidFill>
                <a:latin typeface="Aptos"/>
                <a:ea typeface="Times New Roman"/>
                <a:cs typeface="Times New Roman"/>
              </a:rPr>
              <a:t>k = 3</a:t>
            </a:r>
            <a:r>
              <a:rPr lang="en-US" sz="1200" b="0" i="0" u="none" strike="noStrike" cap="none" spc="0">
                <a:solidFill>
                  <a:srgbClr val="000000"/>
                </a:solidFill>
                <a:latin typeface="Aptos"/>
                <a:ea typeface="Times New Roman"/>
                <a:cs typeface="Times New Roman"/>
              </a:rPr>
              <a:t> requirement. Therefore, we need to generalize or suppress some values.</a:t>
            </a:r>
            <a:endParaRPr sz="1200">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le slide" type="title" userDrawn="1">
  <p:cSld name="TITLE">
    <p:spTree>
      <p:nvGrpSpPr>
        <p:cNvPr id="1" name=""/>
        <p:cNvGrpSpPr/>
        <p:nvPr/>
      </p:nvGrpSpPr>
      <p:grpSpPr bwMode="auto">
        <a:xfrm>
          <a:off x="0" y="0"/>
          <a:ext cx="0" cy="0"/>
          <a:chOff x="0" y="0"/>
          <a:chExt cx="0" cy="0"/>
        </a:xfrm>
      </p:grpSpPr>
      <p:sp>
        <p:nvSpPr>
          <p:cNvPr id="9" name="Google Shape;9;p2"/>
          <p:cNvSpPr/>
          <p:nvPr/>
        </p:nvSpPr>
        <p:spPr bwMode="auto">
          <a:xfrm>
            <a:off x="7346075" y="130449"/>
            <a:ext cx="4889100" cy="48891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0" name="Google Shape;10;p2"/>
          <p:cNvGrpSpPr/>
          <p:nvPr/>
        </p:nvGrpSpPr>
        <p:grpSpPr bwMode="auto">
          <a:xfrm>
            <a:off x="727425" y="-49275"/>
            <a:ext cx="7703399" cy="5243325"/>
            <a:chOff x="727425" y="-49275"/>
            <a:chExt cx="7703399" cy="5243325"/>
          </a:xfrm>
        </p:grpSpPr>
        <p:sp>
          <p:nvSpPr>
            <p:cNvPr id="11" name="Google Shape;11;p2"/>
            <p:cNvSpPr/>
            <p:nvPr/>
          </p:nvSpPr>
          <p:spPr bwMode="auto">
            <a:xfrm>
              <a:off x="727425" y="533550"/>
              <a:ext cx="7703399"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12" name="Google Shape;12;p2"/>
            <p:cNvCxnSpPr>
              <a:cxnSpLocks/>
            </p:cNvCxnSpPr>
            <p:nvPr/>
          </p:nvCxnSpPr>
          <p:spPr bwMode="auto">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13" name="Google Shape;13;p2"/>
            <p:cNvCxnSpPr>
              <a:cxnSpLocks/>
            </p:cNvCxnSpPr>
            <p:nvPr/>
          </p:nvCxnSpPr>
          <p:spPr bwMode="auto">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14" name="Google Shape;14;p2"/>
          <p:cNvSpPr txBox="1">
            <a:spLocks noGrp="1"/>
          </p:cNvSpPr>
          <p:nvPr>
            <p:ph type="ctrTitle"/>
          </p:nvPr>
        </p:nvSpPr>
        <p:spPr bwMode="auto">
          <a:xfrm>
            <a:off x="1087125" y="1670213"/>
            <a:ext cx="5897400" cy="1392599"/>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a:defRPr/>
            </a:pPr>
            <a:endParaRPr/>
          </a:p>
        </p:txBody>
      </p:sp>
      <p:sp>
        <p:nvSpPr>
          <p:cNvPr id="15" name="Google Shape;15;p2"/>
          <p:cNvSpPr txBox="1">
            <a:spLocks noGrp="1"/>
          </p:cNvSpPr>
          <p:nvPr>
            <p:ph type="subTitle" idx="1"/>
          </p:nvPr>
        </p:nvSpPr>
        <p:spPr bwMode="auto">
          <a:xfrm>
            <a:off x="1087125" y="2997488"/>
            <a:ext cx="5897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pPr>
              <a:defRP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Title and four columns" userDrawn="1">
  <p:cSld name="CUSTOM_5">
    <p:spTree>
      <p:nvGrpSpPr>
        <p:cNvPr id="1" name=""/>
        <p:cNvGrpSpPr/>
        <p:nvPr/>
      </p:nvGrpSpPr>
      <p:grpSpPr bwMode="auto">
        <a:xfrm>
          <a:off x="0" y="0"/>
          <a:ext cx="0" cy="0"/>
          <a:chOff x="0" y="0"/>
          <a:chExt cx="0" cy="0"/>
        </a:xfrm>
      </p:grpSpPr>
      <p:sp>
        <p:nvSpPr>
          <p:cNvPr id="197" name="Google Shape;197;p22"/>
          <p:cNvSpPr/>
          <p:nvPr/>
        </p:nvSpPr>
        <p:spPr bwMode="auto">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98" name="Google Shape;198;p22"/>
          <p:cNvGrpSpPr/>
          <p:nvPr/>
        </p:nvGrpSpPr>
        <p:grpSpPr bwMode="auto">
          <a:xfrm>
            <a:off x="-19050" y="232800"/>
            <a:ext cx="9189150" cy="4684500"/>
            <a:chOff x="-19050" y="232800"/>
            <a:chExt cx="9189150" cy="4684500"/>
          </a:xfrm>
        </p:grpSpPr>
        <p:sp>
          <p:nvSpPr>
            <p:cNvPr id="199" name="Google Shape;199;p22"/>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00" name="Google Shape;200;p22"/>
            <p:cNvCxnSpPr>
              <a:cxnSpLocks/>
            </p:cNvCxnSpPr>
            <p:nvPr/>
          </p:nvCxnSpPr>
          <p:spPr bwMode="auto">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201" name="Google Shape;201;p22"/>
            <p:cNvCxnSpPr>
              <a:cxnSpLocks/>
            </p:cNvCxnSpPr>
            <p:nvPr/>
          </p:nvCxnSpPr>
          <p:spPr bwMode="auto">
            <a:xfrm rot="10800000">
              <a:off x="8911200" y="49173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202" name="Google Shape;202;p22"/>
          <p:cNvSpPr txBox="1">
            <a:spLocks noGrp="1"/>
          </p:cNvSpPr>
          <p:nvPr>
            <p:ph type="title"/>
          </p:nvPr>
        </p:nvSpPr>
        <p:spPr bwMode="auto">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defRPr/>
            </a:pPr>
            <a:endParaRPr/>
          </a:p>
        </p:txBody>
      </p:sp>
      <p:sp>
        <p:nvSpPr>
          <p:cNvPr id="203" name="Google Shape;203;p22"/>
          <p:cNvSpPr txBox="1">
            <a:spLocks noGrp="1"/>
          </p:cNvSpPr>
          <p:nvPr>
            <p:ph type="subTitle" idx="1"/>
          </p:nvPr>
        </p:nvSpPr>
        <p:spPr bwMode="auto">
          <a:xfrm>
            <a:off x="1762571" y="1752725"/>
            <a:ext cx="2687400" cy="9111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04" name="Google Shape;204;p22"/>
          <p:cNvSpPr txBox="1">
            <a:spLocks noGrp="1"/>
          </p:cNvSpPr>
          <p:nvPr>
            <p:ph type="subTitle" idx="2"/>
          </p:nvPr>
        </p:nvSpPr>
        <p:spPr bwMode="auto">
          <a:xfrm>
            <a:off x="5132667" y="1752725"/>
            <a:ext cx="2687400" cy="9111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05" name="Google Shape;205;p22"/>
          <p:cNvSpPr txBox="1">
            <a:spLocks noGrp="1"/>
          </p:cNvSpPr>
          <p:nvPr>
            <p:ph type="subTitle" idx="3"/>
          </p:nvPr>
        </p:nvSpPr>
        <p:spPr bwMode="auto">
          <a:xfrm>
            <a:off x="1762571" y="3336725"/>
            <a:ext cx="2687400" cy="9111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06" name="Google Shape;206;p22"/>
          <p:cNvSpPr txBox="1">
            <a:spLocks noGrp="1"/>
          </p:cNvSpPr>
          <p:nvPr>
            <p:ph type="subTitle" idx="4"/>
          </p:nvPr>
        </p:nvSpPr>
        <p:spPr bwMode="auto">
          <a:xfrm>
            <a:off x="5132667" y="3336725"/>
            <a:ext cx="2687400" cy="9111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207" name="Google Shape;207;p22"/>
          <p:cNvSpPr txBox="1">
            <a:spLocks noGrp="1"/>
          </p:cNvSpPr>
          <p:nvPr>
            <p:ph type="subTitle" idx="5"/>
          </p:nvPr>
        </p:nvSpPr>
        <p:spPr bwMode="auto">
          <a:xfrm>
            <a:off x="1762571" y="1524200"/>
            <a:ext cx="2687400" cy="354899"/>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9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208" name="Google Shape;208;p22"/>
          <p:cNvSpPr txBox="1">
            <a:spLocks noGrp="1"/>
          </p:cNvSpPr>
          <p:nvPr>
            <p:ph type="subTitle" idx="6"/>
          </p:nvPr>
        </p:nvSpPr>
        <p:spPr bwMode="auto">
          <a:xfrm>
            <a:off x="5132667" y="1524200"/>
            <a:ext cx="2687400" cy="354899"/>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9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209" name="Google Shape;209;p22"/>
          <p:cNvSpPr txBox="1">
            <a:spLocks noGrp="1"/>
          </p:cNvSpPr>
          <p:nvPr>
            <p:ph type="subTitle" idx="7"/>
          </p:nvPr>
        </p:nvSpPr>
        <p:spPr bwMode="auto">
          <a:xfrm>
            <a:off x="1762571" y="3091838"/>
            <a:ext cx="2687400" cy="354899"/>
          </a:xfrm>
          <a:prstGeom prst="rect">
            <a:avLst/>
          </a:prstGeom>
        </p:spPr>
        <p:txBody>
          <a:bodyPr spcFirstLastPara="1" wrap="square" lIns="91425" tIns="91425" rIns="91425" bIns="91425" anchor="b" anchorCtr="0">
            <a:noAutofit/>
          </a:bodyPr>
          <a:lstStyle>
            <a:lvl1pPr lvl="0">
              <a:spcBef>
                <a:spcPts val="0"/>
              </a:spcBef>
              <a:spcAft>
                <a:spcPts val="0"/>
              </a:spcAft>
              <a:buSzPts val="2400"/>
              <a:buFont typeface="Figtree Black"/>
              <a:buNone/>
              <a:defRPr sz="19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210" name="Google Shape;210;p22"/>
          <p:cNvSpPr txBox="1">
            <a:spLocks noGrp="1"/>
          </p:cNvSpPr>
          <p:nvPr>
            <p:ph type="subTitle" idx="8"/>
          </p:nvPr>
        </p:nvSpPr>
        <p:spPr bwMode="auto">
          <a:xfrm>
            <a:off x="5132667" y="3091838"/>
            <a:ext cx="2687400" cy="354899"/>
          </a:xfrm>
          <a:prstGeom prst="rect">
            <a:avLst/>
          </a:prstGeom>
        </p:spPr>
        <p:txBody>
          <a:bodyPr spcFirstLastPara="1" wrap="square" lIns="91425" tIns="91425" rIns="91425" bIns="91425" anchor="b" anchorCtr="0">
            <a:noAutofit/>
          </a:bodyPr>
          <a:lstStyle>
            <a:lvl1pPr lvl="0">
              <a:spcBef>
                <a:spcPts val="0"/>
              </a:spcBef>
              <a:spcAft>
                <a:spcPts val="0"/>
              </a:spcAft>
              <a:buSzPts val="2400"/>
              <a:buFont typeface="Figtree Black"/>
              <a:buNone/>
              <a:defRPr sz="19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Title only 1" userDrawn="1">
  <p:cSld name="CUSTOM_11">
    <p:spTree>
      <p:nvGrpSpPr>
        <p:cNvPr id="1" name=""/>
        <p:cNvGrpSpPr/>
        <p:nvPr/>
      </p:nvGrpSpPr>
      <p:grpSpPr bwMode="auto">
        <a:xfrm>
          <a:off x="0" y="0"/>
          <a:ext cx="0" cy="0"/>
          <a:chOff x="0" y="0"/>
          <a:chExt cx="0" cy="0"/>
        </a:xfrm>
      </p:grpSpPr>
      <p:sp>
        <p:nvSpPr>
          <p:cNvPr id="244" name="Google Shape;244;p25"/>
          <p:cNvSpPr/>
          <p:nvPr/>
        </p:nvSpPr>
        <p:spPr bwMode="auto">
          <a:xfrm>
            <a:off x="8240650" y="-9265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45" name="Google Shape;245;p25"/>
          <p:cNvGrpSpPr/>
          <p:nvPr/>
        </p:nvGrpSpPr>
        <p:grpSpPr bwMode="auto">
          <a:xfrm>
            <a:off x="-19050" y="232800"/>
            <a:ext cx="9189150" cy="4684500"/>
            <a:chOff x="-19050" y="232800"/>
            <a:chExt cx="9189150" cy="4684500"/>
          </a:xfrm>
        </p:grpSpPr>
        <p:sp>
          <p:nvSpPr>
            <p:cNvPr id="246" name="Google Shape;246;p25"/>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47" name="Google Shape;247;p25"/>
            <p:cNvCxnSpPr>
              <a:cxnSpLocks/>
            </p:cNvCxnSpPr>
            <p:nvPr/>
          </p:nvCxnSpPr>
          <p:spPr bwMode="auto">
            <a:xfrm rot="10800000">
              <a:off x="-19050" y="49173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248" name="Google Shape;248;p25"/>
            <p:cNvCxnSpPr>
              <a:cxnSpLocks/>
            </p:cNvCxnSpPr>
            <p:nvPr/>
          </p:nvCxnSpPr>
          <p:spPr bwMode="auto">
            <a:xfrm rot="10800000">
              <a:off x="8911200" y="2328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249" name="Google Shape;249;p25"/>
          <p:cNvSpPr txBox="1">
            <a:spLocks noGrp="1"/>
          </p:cNvSpPr>
          <p:nvPr>
            <p:ph type="title"/>
          </p:nvPr>
        </p:nvSpPr>
        <p:spPr bwMode="auto">
          <a:xfrm>
            <a:off x="722376" y="445025"/>
            <a:ext cx="7708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3000"/>
              <a:buNone/>
              <a:defRPr>
                <a:latin typeface="Lato"/>
                <a:ea typeface="Lato"/>
                <a:cs typeface="Lato"/>
              </a:defRPr>
            </a:lvl2pPr>
            <a:lvl3pPr lvl="2">
              <a:spcBef>
                <a:spcPts val="0"/>
              </a:spcBef>
              <a:spcAft>
                <a:spcPts val="0"/>
              </a:spcAft>
              <a:buSzPts val="3000"/>
              <a:buNone/>
              <a:defRPr>
                <a:latin typeface="Lato"/>
                <a:ea typeface="Lato"/>
                <a:cs typeface="Lato"/>
              </a:defRPr>
            </a:lvl3pPr>
            <a:lvl4pPr lvl="3">
              <a:spcBef>
                <a:spcPts val="0"/>
              </a:spcBef>
              <a:spcAft>
                <a:spcPts val="0"/>
              </a:spcAft>
              <a:buSzPts val="3000"/>
              <a:buNone/>
              <a:defRPr>
                <a:latin typeface="Lato"/>
                <a:ea typeface="Lato"/>
                <a:cs typeface="Lato"/>
              </a:defRPr>
            </a:lvl4pPr>
            <a:lvl5pPr lvl="4">
              <a:spcBef>
                <a:spcPts val="0"/>
              </a:spcBef>
              <a:spcAft>
                <a:spcPts val="0"/>
              </a:spcAft>
              <a:buSzPts val="3000"/>
              <a:buNone/>
              <a:defRPr>
                <a:latin typeface="Lato"/>
                <a:ea typeface="Lato"/>
                <a:cs typeface="Lato"/>
              </a:defRPr>
            </a:lvl5pPr>
            <a:lvl6pPr lvl="5">
              <a:spcBef>
                <a:spcPts val="0"/>
              </a:spcBef>
              <a:spcAft>
                <a:spcPts val="0"/>
              </a:spcAft>
              <a:buSzPts val="3000"/>
              <a:buNone/>
              <a:defRPr>
                <a:latin typeface="Lato"/>
                <a:ea typeface="Lato"/>
                <a:cs typeface="Lato"/>
              </a:defRPr>
            </a:lvl6pPr>
            <a:lvl7pPr lvl="6">
              <a:spcBef>
                <a:spcPts val="0"/>
              </a:spcBef>
              <a:spcAft>
                <a:spcPts val="0"/>
              </a:spcAft>
              <a:buSzPts val="3000"/>
              <a:buNone/>
              <a:defRPr>
                <a:latin typeface="Lato"/>
                <a:ea typeface="Lato"/>
                <a:cs typeface="Lato"/>
              </a:defRPr>
            </a:lvl7pPr>
            <a:lvl8pPr lvl="7">
              <a:spcBef>
                <a:spcPts val="0"/>
              </a:spcBef>
              <a:spcAft>
                <a:spcPts val="0"/>
              </a:spcAft>
              <a:buSzPts val="3000"/>
              <a:buNone/>
              <a:defRPr>
                <a:latin typeface="Lato"/>
                <a:ea typeface="Lato"/>
                <a:cs typeface="Lato"/>
              </a:defRPr>
            </a:lvl8pPr>
            <a:lvl9pPr lvl="8">
              <a:spcBef>
                <a:spcPts val="0"/>
              </a:spcBef>
              <a:spcAft>
                <a:spcPts val="0"/>
              </a:spcAft>
              <a:buSzPts val="3000"/>
              <a:buNone/>
              <a:defRPr>
                <a:latin typeface="Lato"/>
                <a:ea typeface="Lato"/>
                <a:cs typeface="Lato"/>
              </a:defRPr>
            </a:lvl9pPr>
          </a:lstStyle>
          <a:p>
            <a:pPr>
              <a:defRP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Title only 2" userDrawn="1">
  <p:cSld name="CUSTOM_11_1">
    <p:spTree>
      <p:nvGrpSpPr>
        <p:cNvPr id="1" name=""/>
        <p:cNvGrpSpPr/>
        <p:nvPr/>
      </p:nvGrpSpPr>
      <p:grpSpPr bwMode="auto">
        <a:xfrm>
          <a:off x="0" y="0"/>
          <a:ext cx="0" cy="0"/>
          <a:chOff x="0" y="0"/>
          <a:chExt cx="0" cy="0"/>
        </a:xfrm>
      </p:grpSpPr>
      <p:sp>
        <p:nvSpPr>
          <p:cNvPr id="251" name="Google Shape;251;p26"/>
          <p:cNvSpPr/>
          <p:nvPr/>
        </p:nvSpPr>
        <p:spPr bwMode="auto">
          <a:xfrm>
            <a:off x="-924349"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52" name="Google Shape;252;p26"/>
          <p:cNvGrpSpPr/>
          <p:nvPr/>
        </p:nvGrpSpPr>
        <p:grpSpPr bwMode="auto">
          <a:xfrm>
            <a:off x="232200" y="232800"/>
            <a:ext cx="8988300" cy="4964300"/>
            <a:chOff x="232200" y="232800"/>
            <a:chExt cx="8988300" cy="4964300"/>
          </a:xfrm>
        </p:grpSpPr>
        <p:sp>
          <p:nvSpPr>
            <p:cNvPr id="253" name="Google Shape;253;p26"/>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54" name="Google Shape;254;p26"/>
            <p:cNvCxnSpPr>
              <a:cxnSpLocks/>
            </p:cNvCxnSpPr>
            <p:nvPr/>
          </p:nvCxnSpPr>
          <p:spPr bwMode="auto">
            <a:xfrm rot="10800000">
              <a:off x="89112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255" name="Google Shape;255;p26"/>
            <p:cNvCxnSpPr>
              <a:cxnSpLocks/>
            </p:cNvCxnSpPr>
            <p:nvPr/>
          </p:nvCxnSpPr>
          <p:spPr bwMode="auto">
            <a:xfrm rot="10800000">
              <a:off x="232200" y="4890500"/>
              <a:ext cx="0" cy="306600"/>
            </a:xfrm>
            <a:prstGeom prst="straightConnector1">
              <a:avLst/>
            </a:prstGeom>
            <a:noFill/>
            <a:ln w="19050" cap="flat" cmpd="sng">
              <a:solidFill>
                <a:schemeClr val="dk1"/>
              </a:solidFill>
              <a:prstDash val="solid"/>
              <a:round/>
              <a:headEnd type="none" w="med" len="med"/>
              <a:tailEnd type="none" w="med" len="med"/>
            </a:ln>
          </p:spPr>
        </p:cxnSp>
      </p:grpSp>
      <p:sp>
        <p:nvSpPr>
          <p:cNvPr id="256" name="Google Shape;256;p26"/>
          <p:cNvSpPr txBox="1">
            <a:spLocks noGrp="1"/>
          </p:cNvSpPr>
          <p:nvPr>
            <p:ph type="title"/>
          </p:nvPr>
        </p:nvSpPr>
        <p:spPr bwMode="auto">
          <a:xfrm>
            <a:off x="722376" y="445025"/>
            <a:ext cx="7708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3000"/>
              <a:buNone/>
              <a:defRPr>
                <a:latin typeface="Lato"/>
                <a:ea typeface="Lato"/>
                <a:cs typeface="Lato"/>
              </a:defRPr>
            </a:lvl2pPr>
            <a:lvl3pPr lvl="2">
              <a:spcBef>
                <a:spcPts val="0"/>
              </a:spcBef>
              <a:spcAft>
                <a:spcPts val="0"/>
              </a:spcAft>
              <a:buSzPts val="3000"/>
              <a:buNone/>
              <a:defRPr>
                <a:latin typeface="Lato"/>
                <a:ea typeface="Lato"/>
                <a:cs typeface="Lato"/>
              </a:defRPr>
            </a:lvl3pPr>
            <a:lvl4pPr lvl="3">
              <a:spcBef>
                <a:spcPts val="0"/>
              </a:spcBef>
              <a:spcAft>
                <a:spcPts val="0"/>
              </a:spcAft>
              <a:buSzPts val="3000"/>
              <a:buNone/>
              <a:defRPr>
                <a:latin typeface="Lato"/>
                <a:ea typeface="Lato"/>
                <a:cs typeface="Lato"/>
              </a:defRPr>
            </a:lvl4pPr>
            <a:lvl5pPr lvl="4">
              <a:spcBef>
                <a:spcPts val="0"/>
              </a:spcBef>
              <a:spcAft>
                <a:spcPts val="0"/>
              </a:spcAft>
              <a:buSzPts val="3000"/>
              <a:buNone/>
              <a:defRPr>
                <a:latin typeface="Lato"/>
                <a:ea typeface="Lato"/>
                <a:cs typeface="Lato"/>
              </a:defRPr>
            </a:lvl5pPr>
            <a:lvl6pPr lvl="5">
              <a:spcBef>
                <a:spcPts val="0"/>
              </a:spcBef>
              <a:spcAft>
                <a:spcPts val="0"/>
              </a:spcAft>
              <a:buSzPts val="3000"/>
              <a:buNone/>
              <a:defRPr>
                <a:latin typeface="Lato"/>
                <a:ea typeface="Lato"/>
                <a:cs typeface="Lato"/>
              </a:defRPr>
            </a:lvl6pPr>
            <a:lvl7pPr lvl="6">
              <a:spcBef>
                <a:spcPts val="0"/>
              </a:spcBef>
              <a:spcAft>
                <a:spcPts val="0"/>
              </a:spcAft>
              <a:buSzPts val="3000"/>
              <a:buNone/>
              <a:defRPr>
                <a:latin typeface="Lato"/>
                <a:ea typeface="Lato"/>
                <a:cs typeface="Lato"/>
              </a:defRPr>
            </a:lvl7pPr>
            <a:lvl8pPr lvl="7">
              <a:spcBef>
                <a:spcPts val="0"/>
              </a:spcBef>
              <a:spcAft>
                <a:spcPts val="0"/>
              </a:spcAft>
              <a:buSzPts val="3000"/>
              <a:buNone/>
              <a:defRPr>
                <a:latin typeface="Lato"/>
                <a:ea typeface="Lato"/>
                <a:cs typeface="Lato"/>
              </a:defRPr>
            </a:lvl8pPr>
            <a:lvl9pPr lvl="8">
              <a:spcBef>
                <a:spcPts val="0"/>
              </a:spcBef>
              <a:spcAft>
                <a:spcPts val="0"/>
              </a:spcAft>
              <a:buSzPts val="3000"/>
              <a:buNone/>
              <a:defRPr>
                <a:latin typeface="Lato"/>
                <a:ea typeface="Lato"/>
                <a:cs typeface="Lato"/>
              </a:defRPr>
            </a:lvl9pPr>
          </a:lstStyle>
          <a:p>
            <a:pPr>
              <a:defRP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Background" userDrawn="1">
  <p:cSld name="CUSTOM_7">
    <p:spTree>
      <p:nvGrpSpPr>
        <p:cNvPr id="1" name=""/>
        <p:cNvGrpSpPr/>
        <p:nvPr/>
      </p:nvGrpSpPr>
      <p:grpSpPr bwMode="auto">
        <a:xfrm>
          <a:off x="0" y="0"/>
          <a:ext cx="0" cy="0"/>
          <a:chOff x="0" y="0"/>
          <a:chExt cx="0" cy="0"/>
        </a:xfrm>
      </p:grpSpPr>
      <p:sp>
        <p:nvSpPr>
          <p:cNvPr id="267" name="Google Shape;267;p28"/>
          <p:cNvSpPr/>
          <p:nvPr/>
        </p:nvSpPr>
        <p:spPr bwMode="auto">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68" name="Google Shape;268;p28"/>
          <p:cNvGrpSpPr/>
          <p:nvPr/>
        </p:nvGrpSpPr>
        <p:grpSpPr bwMode="auto">
          <a:xfrm>
            <a:off x="232200" y="-49400"/>
            <a:ext cx="8679000" cy="5250800"/>
            <a:chOff x="232200" y="-49400"/>
            <a:chExt cx="8679000" cy="5250800"/>
          </a:xfrm>
        </p:grpSpPr>
        <p:sp>
          <p:nvSpPr>
            <p:cNvPr id="269" name="Google Shape;269;p28"/>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70" name="Google Shape;270;p28"/>
            <p:cNvGrpSpPr/>
            <p:nvPr/>
          </p:nvGrpSpPr>
          <p:grpSpPr bwMode="auto">
            <a:xfrm>
              <a:off x="232200" y="-49400"/>
              <a:ext cx="8679000" cy="5250800"/>
              <a:chOff x="232200" y="-49400"/>
              <a:chExt cx="8679000" cy="5250800"/>
            </a:xfrm>
          </p:grpSpPr>
          <p:cxnSp>
            <p:nvCxnSpPr>
              <p:cNvPr id="271" name="Google Shape;271;p28"/>
              <p:cNvCxnSpPr>
                <a:cxnSpLocks/>
              </p:cNvCxnSpPr>
              <p:nvPr/>
            </p:nvCxnSpPr>
            <p:spPr bwMode="auto">
              <a:xfrm rot="10800000">
                <a:off x="232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272" name="Google Shape;272;p28"/>
              <p:cNvCxnSpPr>
                <a:cxnSpLocks/>
              </p:cNvCxnSpPr>
              <p:nvPr/>
            </p:nvCxnSpPr>
            <p:spPr bwMode="auto">
              <a:xfrm rot="10800000">
                <a:off x="8911200" y="4917300"/>
                <a:ext cx="0" cy="28410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matchingName="Background 1" userDrawn="1">
  <p:cSld name="CUSTOM_8">
    <p:spTree>
      <p:nvGrpSpPr>
        <p:cNvPr id="1" name=""/>
        <p:cNvGrpSpPr/>
        <p:nvPr/>
      </p:nvGrpSpPr>
      <p:grpSpPr bwMode="auto">
        <a:xfrm>
          <a:off x="0" y="0"/>
          <a:ext cx="0" cy="0"/>
          <a:chOff x="0" y="0"/>
          <a:chExt cx="0" cy="0"/>
        </a:xfrm>
      </p:grpSpPr>
      <p:sp>
        <p:nvSpPr>
          <p:cNvPr id="274" name="Google Shape;274;p29"/>
          <p:cNvSpPr/>
          <p:nvPr/>
        </p:nvSpPr>
        <p:spPr bwMode="auto">
          <a:xfrm>
            <a:off x="8141975" y="-88657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75" name="Google Shape;275;p29"/>
          <p:cNvGrpSpPr/>
          <p:nvPr/>
        </p:nvGrpSpPr>
        <p:grpSpPr bwMode="auto">
          <a:xfrm>
            <a:off x="232200" y="232800"/>
            <a:ext cx="9045000" cy="4975500"/>
            <a:chOff x="232200" y="232800"/>
            <a:chExt cx="9045000" cy="4975500"/>
          </a:xfrm>
        </p:grpSpPr>
        <p:sp>
          <p:nvSpPr>
            <p:cNvPr id="276" name="Google Shape;276;p29"/>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77" name="Google Shape;277;p29"/>
            <p:cNvCxnSpPr>
              <a:cxnSpLocks/>
            </p:cNvCxnSpPr>
            <p:nvPr/>
          </p:nvCxnSpPr>
          <p:spPr bwMode="auto">
            <a:xfrm>
              <a:off x="8911200" y="232800"/>
              <a:ext cx="366000" cy="0"/>
            </a:xfrm>
            <a:prstGeom prst="straightConnector1">
              <a:avLst/>
            </a:prstGeom>
            <a:noFill/>
            <a:ln w="19050" cap="flat" cmpd="sng">
              <a:solidFill>
                <a:schemeClr val="dk1"/>
              </a:solidFill>
              <a:prstDash val="solid"/>
              <a:round/>
              <a:headEnd type="none" w="med" len="med"/>
              <a:tailEnd type="none" w="med" len="med"/>
            </a:ln>
          </p:spPr>
        </p:cxnSp>
        <p:cxnSp>
          <p:nvCxnSpPr>
            <p:cNvPr id="278" name="Google Shape;278;p29"/>
            <p:cNvCxnSpPr>
              <a:cxnSpLocks/>
            </p:cNvCxnSpPr>
            <p:nvPr/>
          </p:nvCxnSpPr>
          <p:spPr bwMode="auto">
            <a:xfrm>
              <a:off x="232200" y="4917300"/>
              <a:ext cx="1200" cy="2910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Section header" type="secHead" userDrawn="1">
  <p:cSld name="SECTION_HEADER">
    <p:spTree>
      <p:nvGrpSpPr>
        <p:cNvPr id="1" name=""/>
        <p:cNvGrpSpPr/>
        <p:nvPr/>
      </p:nvGrpSpPr>
      <p:grpSpPr bwMode="auto">
        <a:xfrm>
          <a:off x="0" y="0"/>
          <a:ext cx="0" cy="0"/>
          <a:chOff x="0" y="0"/>
          <a:chExt cx="0" cy="0"/>
        </a:xfrm>
      </p:grpSpPr>
      <p:sp>
        <p:nvSpPr>
          <p:cNvPr id="17" name="Google Shape;17;p3"/>
          <p:cNvSpPr/>
          <p:nvPr/>
        </p:nvSpPr>
        <p:spPr bwMode="auto">
          <a:xfrm>
            <a:off x="6433725" y="0"/>
            <a:ext cx="5143500" cy="5143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8" name="Google Shape;18;p3"/>
          <p:cNvGrpSpPr/>
          <p:nvPr/>
        </p:nvGrpSpPr>
        <p:grpSpPr bwMode="auto">
          <a:xfrm>
            <a:off x="713225" y="-62550"/>
            <a:ext cx="7717800" cy="5210100"/>
            <a:chOff x="713225" y="-62550"/>
            <a:chExt cx="7717800" cy="5210100"/>
          </a:xfrm>
        </p:grpSpPr>
        <p:sp>
          <p:nvSpPr>
            <p:cNvPr id="19" name="Google Shape;19;p3"/>
            <p:cNvSpPr/>
            <p:nvPr/>
          </p:nvSpPr>
          <p:spPr bwMode="auto">
            <a:xfrm>
              <a:off x="713225" y="533550"/>
              <a:ext cx="7717800"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0" name="Google Shape;20;p3"/>
            <p:cNvCxnSpPr>
              <a:cxnSpLocks/>
            </p:cNvCxnSpPr>
            <p:nvPr/>
          </p:nvCxnSpPr>
          <p:spPr bwMode="auto">
            <a:xfrm rot="10800000">
              <a:off x="713225" y="-62550"/>
              <a:ext cx="0" cy="59610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3"/>
            <p:cNvCxnSpPr>
              <a:cxnSpLocks/>
            </p:cNvCxnSpPr>
            <p:nvPr/>
          </p:nvCxnSpPr>
          <p:spPr bwMode="auto">
            <a:xfrm>
              <a:off x="8430775" y="4608450"/>
              <a:ext cx="0" cy="539100"/>
            </a:xfrm>
            <a:prstGeom prst="straightConnector1">
              <a:avLst/>
            </a:prstGeom>
            <a:noFill/>
            <a:ln w="19050" cap="flat" cmpd="sng">
              <a:solidFill>
                <a:schemeClr val="dk1"/>
              </a:solidFill>
              <a:prstDash val="solid"/>
              <a:round/>
              <a:headEnd type="none" w="med" len="med"/>
              <a:tailEnd type="none" w="med" len="med"/>
            </a:ln>
          </p:spPr>
        </p:cxnSp>
      </p:grpSp>
      <p:sp>
        <p:nvSpPr>
          <p:cNvPr id="22" name="Google Shape;22;p3"/>
          <p:cNvSpPr txBox="1">
            <a:spLocks noGrp="1"/>
          </p:cNvSpPr>
          <p:nvPr>
            <p:ph type="title"/>
          </p:nvPr>
        </p:nvSpPr>
        <p:spPr bwMode="auto">
          <a:xfrm>
            <a:off x="1216475" y="1977150"/>
            <a:ext cx="5067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a:defRPr/>
            </a:pPr>
            <a:endParaRPr/>
          </a:p>
        </p:txBody>
      </p:sp>
      <p:sp>
        <p:nvSpPr>
          <p:cNvPr id="23" name="Google Shape;23;p3"/>
          <p:cNvSpPr txBox="1">
            <a:spLocks noGrp="1"/>
          </p:cNvSpPr>
          <p:nvPr>
            <p:ph type="title" idx="2" hasCustomPrompt="1"/>
          </p:nvPr>
        </p:nvSpPr>
        <p:spPr bwMode="auto">
          <a:xfrm>
            <a:off x="720000" y="533550"/>
            <a:ext cx="824400" cy="7050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SzPts val="6000"/>
              <a:buNone/>
              <a:defRPr sz="33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pPr>
              <a:defRPr/>
            </a:pPr>
            <a:r>
              <a:t>xx%</a:t>
            </a:r>
          </a:p>
        </p:txBody>
      </p:sp>
      <p:sp>
        <p:nvSpPr>
          <p:cNvPr id="24" name="Google Shape;24;p3"/>
          <p:cNvSpPr txBox="1">
            <a:spLocks noGrp="1"/>
          </p:cNvSpPr>
          <p:nvPr>
            <p:ph type="subTitle" idx="1"/>
          </p:nvPr>
        </p:nvSpPr>
        <p:spPr bwMode="auto">
          <a:xfrm>
            <a:off x="1216475" y="2730750"/>
            <a:ext cx="5067600" cy="4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solidFill>
                  <a:schemeClr val="dk1"/>
                </a:solidFill>
                <a:latin typeface="Hanken Grotesk"/>
                <a:ea typeface="Hanken Grotesk"/>
                <a:cs typeface="Hanken Grotesk"/>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0"/>
              </a:spcBef>
              <a:spcAft>
                <a:spcPts val="0"/>
              </a:spcAft>
              <a:buClr>
                <a:schemeClr val="dk1"/>
              </a:buClr>
              <a:buSzPts val="1400"/>
              <a:buNone/>
              <a:defRPr>
                <a:solidFill>
                  <a:schemeClr val="dk1"/>
                </a:solidFill>
              </a:defRPr>
            </a:lvl3pPr>
            <a:lvl4pPr lvl="3" algn="ctr">
              <a:lnSpc>
                <a:spcPct val="100000"/>
              </a:lnSpc>
              <a:spcBef>
                <a:spcPts val="0"/>
              </a:spcBef>
              <a:spcAft>
                <a:spcPts val="0"/>
              </a:spcAft>
              <a:buClr>
                <a:schemeClr val="dk1"/>
              </a:buClr>
              <a:buSzPts val="1400"/>
              <a:buNone/>
              <a:defRPr>
                <a:solidFill>
                  <a:schemeClr val="dk1"/>
                </a:solidFill>
              </a:defRPr>
            </a:lvl4pPr>
            <a:lvl5pPr lvl="4" algn="ctr">
              <a:lnSpc>
                <a:spcPct val="100000"/>
              </a:lnSpc>
              <a:spcBef>
                <a:spcPts val="0"/>
              </a:spcBef>
              <a:spcAft>
                <a:spcPts val="0"/>
              </a:spcAft>
              <a:buClr>
                <a:schemeClr val="dk1"/>
              </a:buClr>
              <a:buSzPts val="1400"/>
              <a:buNone/>
              <a:defRPr>
                <a:solidFill>
                  <a:schemeClr val="dk1"/>
                </a:solidFill>
              </a:defRPr>
            </a:lvl5pPr>
            <a:lvl6pPr lvl="5" algn="ctr">
              <a:lnSpc>
                <a:spcPct val="100000"/>
              </a:lnSpc>
              <a:spcBef>
                <a:spcPts val="0"/>
              </a:spcBef>
              <a:spcAft>
                <a:spcPts val="0"/>
              </a:spcAft>
              <a:buClr>
                <a:schemeClr val="dk1"/>
              </a:buClr>
              <a:buSzPts val="1400"/>
              <a:buNone/>
              <a:defRPr>
                <a:solidFill>
                  <a:schemeClr val="dk1"/>
                </a:solidFill>
              </a:defRPr>
            </a:lvl6pPr>
            <a:lvl7pPr lvl="6" algn="ctr">
              <a:lnSpc>
                <a:spcPct val="100000"/>
              </a:lnSpc>
              <a:spcBef>
                <a:spcPts val="0"/>
              </a:spcBef>
              <a:spcAft>
                <a:spcPts val="0"/>
              </a:spcAft>
              <a:buClr>
                <a:schemeClr val="dk1"/>
              </a:buClr>
              <a:buSzPts val="1400"/>
              <a:buNone/>
              <a:defRPr>
                <a:solidFill>
                  <a:schemeClr val="dk1"/>
                </a:solidFill>
              </a:defRPr>
            </a:lvl7pPr>
            <a:lvl8pPr lvl="7" algn="ctr">
              <a:lnSpc>
                <a:spcPct val="100000"/>
              </a:lnSpc>
              <a:spcBef>
                <a:spcPts val="0"/>
              </a:spcBef>
              <a:spcAft>
                <a:spcPts val="0"/>
              </a:spcAft>
              <a:buClr>
                <a:schemeClr val="dk1"/>
              </a:buClr>
              <a:buSzPts val="1400"/>
              <a:buNone/>
              <a:defRPr>
                <a:solidFill>
                  <a:schemeClr val="dk1"/>
                </a:solidFill>
              </a:defRPr>
            </a:lvl8pPr>
            <a:lvl9pPr lvl="8" algn="ctr">
              <a:lnSpc>
                <a:spcPct val="100000"/>
              </a:lnSpc>
              <a:spcBef>
                <a:spcPts val="0"/>
              </a:spcBef>
              <a:spcAft>
                <a:spcPts val="0"/>
              </a:spcAft>
              <a:buClr>
                <a:schemeClr val="dk1"/>
              </a:buClr>
              <a:buSzPts val="1400"/>
              <a:buNone/>
              <a:defRPr>
                <a:solidFill>
                  <a:schemeClr val="dk1"/>
                </a:solidFill>
              </a:defRPr>
            </a:lvl9pPr>
          </a:lstStyle>
          <a:p>
            <a:pPr>
              <a:defRP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_AND_BODY">
    <p:spTree>
      <p:nvGrpSpPr>
        <p:cNvPr id="1" name=""/>
        <p:cNvGrpSpPr/>
        <p:nvPr/>
      </p:nvGrpSpPr>
      <p:grpSpPr bwMode="auto">
        <a:xfrm>
          <a:off x="0" y="0"/>
          <a:ext cx="0" cy="0"/>
          <a:chOff x="0" y="0"/>
          <a:chExt cx="0" cy="0"/>
        </a:xfrm>
      </p:grpSpPr>
      <p:sp>
        <p:nvSpPr>
          <p:cNvPr id="26" name="Google Shape;26;p4"/>
          <p:cNvSpPr/>
          <p:nvPr/>
        </p:nvSpPr>
        <p:spPr bwMode="auto">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27" name="Google Shape;27;p4"/>
          <p:cNvGrpSpPr/>
          <p:nvPr/>
        </p:nvGrpSpPr>
        <p:grpSpPr bwMode="auto">
          <a:xfrm>
            <a:off x="-19050" y="232800"/>
            <a:ext cx="8930250" cy="5027400"/>
            <a:chOff x="-19050" y="232800"/>
            <a:chExt cx="8930250" cy="5027400"/>
          </a:xfrm>
        </p:grpSpPr>
        <p:sp>
          <p:nvSpPr>
            <p:cNvPr id="28" name="Google Shape;28;p4"/>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29" name="Google Shape;29;p4"/>
            <p:cNvCxnSpPr>
              <a:cxnSpLocks/>
            </p:cNvCxnSpPr>
            <p:nvPr/>
          </p:nvCxnSpPr>
          <p:spPr bwMode="auto">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30" name="Google Shape;30;p4"/>
            <p:cNvCxnSpPr>
              <a:cxnSpLocks/>
            </p:cNvCxnSpPr>
            <p:nvPr/>
          </p:nvCxnSpPr>
          <p:spPr bwMode="auto">
            <a:xfrm>
              <a:off x="8911200" y="4917300"/>
              <a:ext cx="0" cy="342900"/>
            </a:xfrm>
            <a:prstGeom prst="straightConnector1">
              <a:avLst/>
            </a:prstGeom>
            <a:noFill/>
            <a:ln w="19050" cap="flat" cmpd="sng">
              <a:solidFill>
                <a:schemeClr val="dk1"/>
              </a:solidFill>
              <a:prstDash val="solid"/>
              <a:round/>
              <a:headEnd type="none" w="med" len="med"/>
              <a:tailEnd type="none" w="med" len="med"/>
            </a:ln>
          </p:spPr>
        </p:cxnSp>
      </p:grpSp>
      <p:sp>
        <p:nvSpPr>
          <p:cNvPr id="31" name="Google Shape;31;p4"/>
          <p:cNvSpPr txBox="1">
            <a:spLocks noGrp="1"/>
          </p:cNvSpPr>
          <p:nvPr>
            <p:ph type="title"/>
          </p:nvPr>
        </p:nvSpPr>
        <p:spPr bwMode="auto">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defRPr/>
            </a:pPr>
            <a:endParaRPr/>
          </a:p>
        </p:txBody>
      </p:sp>
      <p:sp>
        <p:nvSpPr>
          <p:cNvPr id="32" name="Google Shape;32;p4"/>
          <p:cNvSpPr txBox="1">
            <a:spLocks noGrp="1"/>
          </p:cNvSpPr>
          <p:nvPr>
            <p:ph type="body" idx="1"/>
          </p:nvPr>
        </p:nvSpPr>
        <p:spPr bwMode="auto">
          <a:xfrm>
            <a:off x="720000" y="1215750"/>
            <a:ext cx="7704000" cy="3233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a:latin typeface="Hanken Grotesk"/>
                <a:ea typeface="Hanken Grotesk"/>
                <a:cs typeface="Hanken Grotesk"/>
              </a:defRPr>
            </a:lvl1pPr>
            <a:lvl2pPr marL="914400" lvl="1" indent="-304800">
              <a:spcBef>
                <a:spcPts val="0"/>
              </a:spcBef>
              <a:spcAft>
                <a:spcPts val="0"/>
              </a:spcAft>
              <a:buSzPts val="1200"/>
              <a:buChar char="○"/>
              <a:defRPr>
                <a:latin typeface="Hanken Grotesk"/>
                <a:ea typeface="Hanken Grotesk"/>
                <a:cs typeface="Hanken Grotesk"/>
              </a:defRPr>
            </a:lvl2pPr>
            <a:lvl3pPr marL="1371600" lvl="2" indent="-304800">
              <a:lnSpc>
                <a:spcPct val="114999"/>
              </a:lnSpc>
              <a:spcBef>
                <a:spcPts val="0"/>
              </a:spcBef>
              <a:spcAft>
                <a:spcPts val="0"/>
              </a:spcAft>
              <a:buSzPts val="1200"/>
              <a:buChar char="■"/>
              <a:defRPr/>
            </a:lvl3pPr>
            <a:lvl4pPr marL="1828800" lvl="3" indent="-304800">
              <a:lnSpc>
                <a:spcPct val="114999"/>
              </a:lnSpc>
              <a:spcBef>
                <a:spcPts val="0"/>
              </a:spcBef>
              <a:spcAft>
                <a:spcPts val="0"/>
              </a:spcAft>
              <a:buSzPts val="1200"/>
              <a:buChar char="●"/>
              <a:defRPr/>
            </a:lvl4pPr>
            <a:lvl5pPr marL="2286000" lvl="4" indent="-304800">
              <a:lnSpc>
                <a:spcPct val="114999"/>
              </a:lnSpc>
              <a:spcBef>
                <a:spcPts val="0"/>
              </a:spcBef>
              <a:spcAft>
                <a:spcPts val="0"/>
              </a:spcAft>
              <a:buSzPts val="1200"/>
              <a:buChar char="○"/>
              <a:defRPr/>
            </a:lvl5pPr>
            <a:lvl6pPr marL="2743200" lvl="5" indent="-304800">
              <a:lnSpc>
                <a:spcPct val="114999"/>
              </a:lnSpc>
              <a:spcBef>
                <a:spcPts val="0"/>
              </a:spcBef>
              <a:spcAft>
                <a:spcPts val="0"/>
              </a:spcAft>
              <a:buSzPts val="1200"/>
              <a:buChar char="■"/>
              <a:defRPr/>
            </a:lvl6pPr>
            <a:lvl7pPr marL="3200400" lvl="6" indent="-304800">
              <a:lnSpc>
                <a:spcPct val="114999"/>
              </a:lnSpc>
              <a:spcBef>
                <a:spcPts val="0"/>
              </a:spcBef>
              <a:spcAft>
                <a:spcPts val="0"/>
              </a:spcAft>
              <a:buSzPts val="1200"/>
              <a:buChar char="●"/>
              <a:defRPr/>
            </a:lvl7pPr>
            <a:lvl8pPr marL="3657600" lvl="7" indent="-304800">
              <a:lnSpc>
                <a:spcPct val="114999"/>
              </a:lnSpc>
              <a:spcBef>
                <a:spcPts val="0"/>
              </a:spcBef>
              <a:spcAft>
                <a:spcPts val="0"/>
              </a:spcAft>
              <a:buSzPts val="1200"/>
              <a:buChar char="○"/>
              <a:defRPr/>
            </a:lvl8pPr>
            <a:lvl9pPr marL="4114800" lvl="8" indent="-304800">
              <a:lnSpc>
                <a:spcPct val="114999"/>
              </a:lnSpc>
              <a:spcBef>
                <a:spcPts val="0"/>
              </a:spcBef>
              <a:spcAft>
                <a:spcPts val="0"/>
              </a:spcAft>
              <a:buSzPts val="1200"/>
              <a:buChar char="■"/>
              <a:defRPr/>
            </a:lvl9pPr>
          </a:lstStyle>
          <a:p>
            <a:pPr>
              <a:defRP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Title and two columns" type="twoColTx" userDrawn="1">
  <p:cSld name="TITLE_AND_TWO_COLUMNS">
    <p:spTree>
      <p:nvGrpSpPr>
        <p:cNvPr id="1" name=""/>
        <p:cNvGrpSpPr/>
        <p:nvPr/>
      </p:nvGrpSpPr>
      <p:grpSpPr bwMode="auto">
        <a:xfrm>
          <a:off x="0" y="0"/>
          <a:ext cx="0" cy="0"/>
          <a:chOff x="0" y="0"/>
          <a:chExt cx="0" cy="0"/>
        </a:xfrm>
      </p:grpSpPr>
      <p:sp>
        <p:nvSpPr>
          <p:cNvPr id="34" name="Google Shape;34;p5"/>
          <p:cNvSpPr/>
          <p:nvPr/>
        </p:nvSpPr>
        <p:spPr bwMode="auto">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35" name="Google Shape;35;p5"/>
          <p:cNvGrpSpPr/>
          <p:nvPr/>
        </p:nvGrpSpPr>
        <p:grpSpPr bwMode="auto">
          <a:xfrm>
            <a:off x="-77100" y="232800"/>
            <a:ext cx="8988300" cy="4964300"/>
            <a:chOff x="-77100" y="232800"/>
            <a:chExt cx="8988300" cy="4964300"/>
          </a:xfrm>
        </p:grpSpPr>
        <p:sp>
          <p:nvSpPr>
            <p:cNvPr id="36" name="Google Shape;36;p5"/>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37" name="Google Shape;37;p5"/>
            <p:cNvCxnSpPr>
              <a:cxnSpLocks/>
            </p:cNvCxnSpPr>
            <p:nvPr/>
          </p:nvCxnSpPr>
          <p:spPr bwMode="auto">
            <a:xfrm rot="10800000">
              <a:off x="-77100" y="232800"/>
              <a:ext cx="309300" cy="0"/>
            </a:xfrm>
            <a:prstGeom prst="straightConnector1">
              <a:avLst/>
            </a:prstGeom>
            <a:noFill/>
            <a:ln w="19050" cap="flat" cmpd="sng">
              <a:solidFill>
                <a:schemeClr val="dk1"/>
              </a:solidFill>
              <a:prstDash val="solid"/>
              <a:round/>
              <a:headEnd type="none" w="med" len="med"/>
              <a:tailEnd type="none" w="med" len="med"/>
            </a:ln>
          </p:spPr>
        </p:cxnSp>
        <p:cxnSp>
          <p:nvCxnSpPr>
            <p:cNvPr id="38" name="Google Shape;38;p5"/>
            <p:cNvCxnSpPr>
              <a:cxnSpLocks/>
            </p:cNvCxnSpPr>
            <p:nvPr/>
          </p:nvCxnSpPr>
          <p:spPr bwMode="auto">
            <a:xfrm rot="10800000">
              <a:off x="8911200" y="4890500"/>
              <a:ext cx="0" cy="306600"/>
            </a:xfrm>
            <a:prstGeom prst="straightConnector1">
              <a:avLst/>
            </a:prstGeom>
            <a:noFill/>
            <a:ln w="19050" cap="flat" cmpd="sng">
              <a:solidFill>
                <a:schemeClr val="dk1"/>
              </a:solidFill>
              <a:prstDash val="solid"/>
              <a:round/>
              <a:headEnd type="none" w="med" len="med"/>
              <a:tailEnd type="none" w="med" len="med"/>
            </a:ln>
          </p:spPr>
        </p:cxnSp>
      </p:grpSp>
      <p:sp>
        <p:nvSpPr>
          <p:cNvPr id="39" name="Google Shape;39;p5"/>
          <p:cNvSpPr txBox="1">
            <a:spLocks noGrp="1"/>
          </p:cNvSpPr>
          <p:nvPr>
            <p:ph type="title"/>
          </p:nvPr>
        </p:nvSpPr>
        <p:spPr bwMode="auto">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defRPr/>
            </a:pPr>
            <a:endParaRPr/>
          </a:p>
        </p:txBody>
      </p:sp>
      <p:sp>
        <p:nvSpPr>
          <p:cNvPr id="40" name="Google Shape;40;p5"/>
          <p:cNvSpPr txBox="1">
            <a:spLocks noGrp="1"/>
          </p:cNvSpPr>
          <p:nvPr>
            <p:ph type="subTitle" idx="1"/>
          </p:nvPr>
        </p:nvSpPr>
        <p:spPr bwMode="auto">
          <a:xfrm>
            <a:off x="4651268" y="1736553"/>
            <a:ext cx="3772800" cy="27363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200"/>
              <a:buChar char="●"/>
              <a:defRPr sz="1400">
                <a:latin typeface="Hanken Grotesk"/>
                <a:ea typeface="Hanken Grotesk"/>
                <a:cs typeface="Hanken Grotesk"/>
              </a:defRPr>
            </a:lvl1pPr>
            <a:lvl2pPr lvl="1" algn="ctr">
              <a:lnSpc>
                <a:spcPct val="114999"/>
              </a:lnSpc>
              <a:spcBef>
                <a:spcPts val="0"/>
              </a:spcBef>
              <a:spcAft>
                <a:spcPts val="0"/>
              </a:spcAft>
              <a:buSzPts val="2800"/>
              <a:buChar char="○"/>
              <a:defRPr sz="2800"/>
            </a:lvl2pPr>
            <a:lvl3pPr lvl="2" algn="ctr">
              <a:lnSpc>
                <a:spcPct val="114999"/>
              </a:lnSpc>
              <a:spcBef>
                <a:spcPts val="0"/>
              </a:spcBef>
              <a:spcAft>
                <a:spcPts val="0"/>
              </a:spcAft>
              <a:buSzPts val="2800"/>
              <a:buChar char="■"/>
              <a:defRPr sz="2800"/>
            </a:lvl3pPr>
            <a:lvl4pPr lvl="3" algn="ctr">
              <a:lnSpc>
                <a:spcPct val="114999"/>
              </a:lnSpc>
              <a:spcBef>
                <a:spcPts val="0"/>
              </a:spcBef>
              <a:spcAft>
                <a:spcPts val="0"/>
              </a:spcAft>
              <a:buSzPts val="2800"/>
              <a:buChar char="●"/>
              <a:defRPr sz="2800"/>
            </a:lvl4pPr>
            <a:lvl5pPr lvl="4" algn="ctr">
              <a:lnSpc>
                <a:spcPct val="114999"/>
              </a:lnSpc>
              <a:spcBef>
                <a:spcPts val="0"/>
              </a:spcBef>
              <a:spcAft>
                <a:spcPts val="0"/>
              </a:spcAft>
              <a:buSzPts val="2800"/>
              <a:buChar char="○"/>
              <a:defRPr sz="2800"/>
            </a:lvl5pPr>
            <a:lvl6pPr lvl="5" algn="ctr">
              <a:lnSpc>
                <a:spcPct val="114999"/>
              </a:lnSpc>
              <a:spcBef>
                <a:spcPts val="0"/>
              </a:spcBef>
              <a:spcAft>
                <a:spcPts val="0"/>
              </a:spcAft>
              <a:buSzPts val="2800"/>
              <a:buChar char="■"/>
              <a:defRPr sz="2800"/>
            </a:lvl6pPr>
            <a:lvl7pPr lvl="6" algn="ctr">
              <a:lnSpc>
                <a:spcPct val="114999"/>
              </a:lnSpc>
              <a:spcBef>
                <a:spcPts val="0"/>
              </a:spcBef>
              <a:spcAft>
                <a:spcPts val="0"/>
              </a:spcAft>
              <a:buSzPts val="2800"/>
              <a:buChar char="●"/>
              <a:defRPr sz="2800"/>
            </a:lvl7pPr>
            <a:lvl8pPr lvl="7" algn="ctr">
              <a:lnSpc>
                <a:spcPct val="114999"/>
              </a:lnSpc>
              <a:spcBef>
                <a:spcPts val="0"/>
              </a:spcBef>
              <a:spcAft>
                <a:spcPts val="0"/>
              </a:spcAft>
              <a:buSzPts val="2800"/>
              <a:buChar char="○"/>
              <a:defRPr sz="2800"/>
            </a:lvl8pPr>
            <a:lvl9pPr lvl="8" algn="ctr">
              <a:lnSpc>
                <a:spcPct val="114999"/>
              </a:lnSpc>
              <a:spcBef>
                <a:spcPts val="0"/>
              </a:spcBef>
              <a:spcAft>
                <a:spcPts val="0"/>
              </a:spcAft>
              <a:buSzPts val="2800"/>
              <a:buChar char="■"/>
              <a:defRPr sz="2800"/>
            </a:lvl9pPr>
          </a:lstStyle>
          <a:p>
            <a:pPr>
              <a:defRPr/>
            </a:pPr>
            <a:endParaRPr/>
          </a:p>
        </p:txBody>
      </p:sp>
      <p:sp>
        <p:nvSpPr>
          <p:cNvPr id="41" name="Google Shape;41;p5"/>
          <p:cNvSpPr txBox="1">
            <a:spLocks noGrp="1"/>
          </p:cNvSpPr>
          <p:nvPr>
            <p:ph type="subTitle" idx="2"/>
          </p:nvPr>
        </p:nvSpPr>
        <p:spPr bwMode="auto">
          <a:xfrm>
            <a:off x="720000" y="1736553"/>
            <a:ext cx="3772800" cy="27363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200"/>
              <a:buChar char="●"/>
              <a:defRPr sz="1400">
                <a:latin typeface="Hanken Grotesk"/>
                <a:ea typeface="Hanken Grotesk"/>
                <a:cs typeface="Hanken Grotesk"/>
              </a:defRPr>
            </a:lvl1pPr>
            <a:lvl2pPr lvl="1" algn="ctr">
              <a:lnSpc>
                <a:spcPct val="114999"/>
              </a:lnSpc>
              <a:spcBef>
                <a:spcPts val="0"/>
              </a:spcBef>
              <a:spcAft>
                <a:spcPts val="0"/>
              </a:spcAft>
              <a:buSzPts val="1400"/>
              <a:buChar char="○"/>
              <a:defRPr sz="2800"/>
            </a:lvl2pPr>
            <a:lvl3pPr lvl="2" algn="ctr">
              <a:lnSpc>
                <a:spcPct val="114999"/>
              </a:lnSpc>
              <a:spcBef>
                <a:spcPts val="0"/>
              </a:spcBef>
              <a:spcAft>
                <a:spcPts val="0"/>
              </a:spcAft>
              <a:buSzPts val="1400"/>
              <a:buChar char="■"/>
              <a:defRPr sz="2800"/>
            </a:lvl3pPr>
            <a:lvl4pPr lvl="3" algn="ctr">
              <a:lnSpc>
                <a:spcPct val="114999"/>
              </a:lnSpc>
              <a:spcBef>
                <a:spcPts val="0"/>
              </a:spcBef>
              <a:spcAft>
                <a:spcPts val="0"/>
              </a:spcAft>
              <a:buSzPts val="1400"/>
              <a:buChar char="●"/>
              <a:defRPr sz="2800"/>
            </a:lvl4pPr>
            <a:lvl5pPr lvl="4" algn="ctr">
              <a:lnSpc>
                <a:spcPct val="114999"/>
              </a:lnSpc>
              <a:spcBef>
                <a:spcPts val="0"/>
              </a:spcBef>
              <a:spcAft>
                <a:spcPts val="0"/>
              </a:spcAft>
              <a:buSzPts val="1400"/>
              <a:buChar char="○"/>
              <a:defRPr sz="2800"/>
            </a:lvl5pPr>
            <a:lvl6pPr lvl="5" algn="ctr">
              <a:lnSpc>
                <a:spcPct val="114999"/>
              </a:lnSpc>
              <a:spcBef>
                <a:spcPts val="0"/>
              </a:spcBef>
              <a:spcAft>
                <a:spcPts val="0"/>
              </a:spcAft>
              <a:buSzPts val="1400"/>
              <a:buChar char="■"/>
              <a:defRPr sz="2800"/>
            </a:lvl6pPr>
            <a:lvl7pPr lvl="6" algn="ctr">
              <a:lnSpc>
                <a:spcPct val="114999"/>
              </a:lnSpc>
              <a:spcBef>
                <a:spcPts val="0"/>
              </a:spcBef>
              <a:spcAft>
                <a:spcPts val="0"/>
              </a:spcAft>
              <a:buSzPts val="1400"/>
              <a:buChar char="●"/>
              <a:defRPr sz="2800"/>
            </a:lvl7pPr>
            <a:lvl8pPr lvl="7" algn="ctr">
              <a:lnSpc>
                <a:spcPct val="114999"/>
              </a:lnSpc>
              <a:spcBef>
                <a:spcPts val="0"/>
              </a:spcBef>
              <a:spcAft>
                <a:spcPts val="0"/>
              </a:spcAft>
              <a:buSzPts val="1400"/>
              <a:buChar char="○"/>
              <a:defRPr sz="2800"/>
            </a:lvl8pPr>
            <a:lvl9pPr lvl="8" algn="ctr">
              <a:lnSpc>
                <a:spcPct val="114999"/>
              </a:lnSpc>
              <a:spcBef>
                <a:spcPts val="0"/>
              </a:spcBef>
              <a:spcAft>
                <a:spcPts val="0"/>
              </a:spcAft>
              <a:buSzPts val="1400"/>
              <a:buChar char="■"/>
              <a:defRPr sz="2800"/>
            </a:lvl9pPr>
          </a:lstStyle>
          <a:p>
            <a:pPr>
              <a:defRPr/>
            </a:pPr>
            <a:endParaRPr/>
          </a:p>
        </p:txBody>
      </p:sp>
      <p:sp>
        <p:nvSpPr>
          <p:cNvPr id="42" name="Google Shape;42;p5"/>
          <p:cNvSpPr txBox="1">
            <a:spLocks noGrp="1"/>
          </p:cNvSpPr>
          <p:nvPr>
            <p:ph type="subTitle" idx="3"/>
          </p:nvPr>
        </p:nvSpPr>
        <p:spPr bwMode="auto">
          <a:xfrm>
            <a:off x="720000" y="1451250"/>
            <a:ext cx="3772800" cy="3615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900">
                <a:latin typeface="Figtree Black"/>
                <a:ea typeface="Figtree Black"/>
                <a:cs typeface="Figtree Black"/>
              </a:defRPr>
            </a:lvl1pPr>
            <a:lvl2pPr lvl="1">
              <a:lnSpc>
                <a:spcPct val="114999"/>
              </a:lnSpc>
              <a:spcBef>
                <a:spcPts val="0"/>
              </a:spcBef>
              <a:spcAft>
                <a:spcPts val="0"/>
              </a:spcAft>
              <a:buSzPts val="1400"/>
              <a:buFont typeface="Figtree Black"/>
              <a:buNone/>
              <a:defRPr>
                <a:latin typeface="Figtree Black"/>
                <a:ea typeface="Figtree Black"/>
                <a:cs typeface="Figtree Black"/>
              </a:defRPr>
            </a:lvl2pPr>
            <a:lvl3pPr lvl="2">
              <a:lnSpc>
                <a:spcPct val="114999"/>
              </a:lnSpc>
              <a:spcBef>
                <a:spcPts val="0"/>
              </a:spcBef>
              <a:spcAft>
                <a:spcPts val="0"/>
              </a:spcAft>
              <a:buSzPts val="1400"/>
              <a:buFont typeface="Figtree Black"/>
              <a:buNone/>
              <a:defRPr>
                <a:latin typeface="Figtree Black"/>
                <a:ea typeface="Figtree Black"/>
                <a:cs typeface="Figtree Black"/>
              </a:defRPr>
            </a:lvl3pPr>
            <a:lvl4pPr lvl="3">
              <a:lnSpc>
                <a:spcPct val="114999"/>
              </a:lnSpc>
              <a:spcBef>
                <a:spcPts val="0"/>
              </a:spcBef>
              <a:spcAft>
                <a:spcPts val="0"/>
              </a:spcAft>
              <a:buSzPts val="1400"/>
              <a:buFont typeface="Figtree Black"/>
              <a:buNone/>
              <a:defRPr>
                <a:latin typeface="Figtree Black"/>
                <a:ea typeface="Figtree Black"/>
                <a:cs typeface="Figtree Black"/>
              </a:defRPr>
            </a:lvl4pPr>
            <a:lvl5pPr lvl="4">
              <a:lnSpc>
                <a:spcPct val="114999"/>
              </a:lnSpc>
              <a:spcBef>
                <a:spcPts val="0"/>
              </a:spcBef>
              <a:spcAft>
                <a:spcPts val="0"/>
              </a:spcAft>
              <a:buSzPts val="1400"/>
              <a:buFont typeface="Figtree Black"/>
              <a:buNone/>
              <a:defRPr>
                <a:latin typeface="Figtree Black"/>
                <a:ea typeface="Figtree Black"/>
                <a:cs typeface="Figtree Black"/>
              </a:defRPr>
            </a:lvl5pPr>
            <a:lvl6pPr lvl="5">
              <a:lnSpc>
                <a:spcPct val="114999"/>
              </a:lnSpc>
              <a:spcBef>
                <a:spcPts val="0"/>
              </a:spcBef>
              <a:spcAft>
                <a:spcPts val="0"/>
              </a:spcAft>
              <a:buSzPts val="1400"/>
              <a:buFont typeface="Figtree Black"/>
              <a:buNone/>
              <a:defRPr>
                <a:latin typeface="Figtree Black"/>
                <a:ea typeface="Figtree Black"/>
                <a:cs typeface="Figtree Black"/>
              </a:defRPr>
            </a:lvl6pPr>
            <a:lvl7pPr lvl="6">
              <a:lnSpc>
                <a:spcPct val="114999"/>
              </a:lnSpc>
              <a:spcBef>
                <a:spcPts val="0"/>
              </a:spcBef>
              <a:spcAft>
                <a:spcPts val="0"/>
              </a:spcAft>
              <a:buSzPts val="1400"/>
              <a:buFont typeface="Figtree Black"/>
              <a:buNone/>
              <a:defRPr>
                <a:latin typeface="Figtree Black"/>
                <a:ea typeface="Figtree Black"/>
                <a:cs typeface="Figtree Black"/>
              </a:defRPr>
            </a:lvl7pPr>
            <a:lvl8pPr lvl="7">
              <a:lnSpc>
                <a:spcPct val="114999"/>
              </a:lnSpc>
              <a:spcBef>
                <a:spcPts val="0"/>
              </a:spcBef>
              <a:spcAft>
                <a:spcPts val="0"/>
              </a:spcAft>
              <a:buSzPts val="1400"/>
              <a:buFont typeface="Figtree Black"/>
              <a:buNone/>
              <a:defRPr>
                <a:latin typeface="Figtree Black"/>
                <a:ea typeface="Figtree Black"/>
                <a:cs typeface="Figtree Black"/>
              </a:defRPr>
            </a:lvl8pPr>
            <a:lvl9pPr lvl="8">
              <a:lnSpc>
                <a:spcPct val="114999"/>
              </a:lnSpc>
              <a:spcBef>
                <a:spcPts val="0"/>
              </a:spcBef>
              <a:spcAft>
                <a:spcPts val="0"/>
              </a:spcAft>
              <a:buSzPts val="1400"/>
              <a:buFont typeface="Figtree Black"/>
              <a:buNone/>
              <a:defRPr>
                <a:latin typeface="Figtree Black"/>
                <a:ea typeface="Figtree Black"/>
                <a:cs typeface="Figtree Black"/>
              </a:defRPr>
            </a:lvl9pPr>
          </a:lstStyle>
          <a:p>
            <a:pPr>
              <a:defRPr/>
            </a:pPr>
            <a:endParaRPr/>
          </a:p>
        </p:txBody>
      </p:sp>
      <p:sp>
        <p:nvSpPr>
          <p:cNvPr id="43" name="Google Shape;43;p5"/>
          <p:cNvSpPr txBox="1">
            <a:spLocks noGrp="1"/>
          </p:cNvSpPr>
          <p:nvPr>
            <p:ph type="subTitle" idx="4"/>
          </p:nvPr>
        </p:nvSpPr>
        <p:spPr bwMode="auto">
          <a:xfrm>
            <a:off x="4651268" y="1451250"/>
            <a:ext cx="3772800" cy="3615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900">
                <a:latin typeface="Figtree Black"/>
                <a:ea typeface="Figtree Black"/>
                <a:cs typeface="Figtree Black"/>
              </a:defRPr>
            </a:lvl1pPr>
            <a:lvl2pPr lvl="1">
              <a:lnSpc>
                <a:spcPct val="114999"/>
              </a:lnSpc>
              <a:spcBef>
                <a:spcPts val="0"/>
              </a:spcBef>
              <a:spcAft>
                <a:spcPts val="0"/>
              </a:spcAft>
              <a:buSzPts val="1400"/>
              <a:buFont typeface="Figtree Black"/>
              <a:buNone/>
              <a:defRPr>
                <a:latin typeface="Figtree Black"/>
                <a:ea typeface="Figtree Black"/>
                <a:cs typeface="Figtree Black"/>
              </a:defRPr>
            </a:lvl2pPr>
            <a:lvl3pPr lvl="2">
              <a:lnSpc>
                <a:spcPct val="114999"/>
              </a:lnSpc>
              <a:spcBef>
                <a:spcPts val="0"/>
              </a:spcBef>
              <a:spcAft>
                <a:spcPts val="0"/>
              </a:spcAft>
              <a:buSzPts val="1400"/>
              <a:buFont typeface="Figtree Black"/>
              <a:buNone/>
              <a:defRPr>
                <a:latin typeface="Figtree Black"/>
                <a:ea typeface="Figtree Black"/>
                <a:cs typeface="Figtree Black"/>
              </a:defRPr>
            </a:lvl3pPr>
            <a:lvl4pPr lvl="3">
              <a:lnSpc>
                <a:spcPct val="114999"/>
              </a:lnSpc>
              <a:spcBef>
                <a:spcPts val="0"/>
              </a:spcBef>
              <a:spcAft>
                <a:spcPts val="0"/>
              </a:spcAft>
              <a:buSzPts val="1400"/>
              <a:buFont typeface="Figtree Black"/>
              <a:buNone/>
              <a:defRPr>
                <a:latin typeface="Figtree Black"/>
                <a:ea typeface="Figtree Black"/>
                <a:cs typeface="Figtree Black"/>
              </a:defRPr>
            </a:lvl4pPr>
            <a:lvl5pPr lvl="4">
              <a:lnSpc>
                <a:spcPct val="114999"/>
              </a:lnSpc>
              <a:spcBef>
                <a:spcPts val="0"/>
              </a:spcBef>
              <a:spcAft>
                <a:spcPts val="0"/>
              </a:spcAft>
              <a:buSzPts val="1400"/>
              <a:buFont typeface="Figtree Black"/>
              <a:buNone/>
              <a:defRPr>
                <a:latin typeface="Figtree Black"/>
                <a:ea typeface="Figtree Black"/>
                <a:cs typeface="Figtree Black"/>
              </a:defRPr>
            </a:lvl5pPr>
            <a:lvl6pPr lvl="5">
              <a:lnSpc>
                <a:spcPct val="114999"/>
              </a:lnSpc>
              <a:spcBef>
                <a:spcPts val="0"/>
              </a:spcBef>
              <a:spcAft>
                <a:spcPts val="0"/>
              </a:spcAft>
              <a:buSzPts val="1400"/>
              <a:buFont typeface="Figtree Black"/>
              <a:buNone/>
              <a:defRPr>
                <a:latin typeface="Figtree Black"/>
                <a:ea typeface="Figtree Black"/>
                <a:cs typeface="Figtree Black"/>
              </a:defRPr>
            </a:lvl6pPr>
            <a:lvl7pPr lvl="6">
              <a:lnSpc>
                <a:spcPct val="114999"/>
              </a:lnSpc>
              <a:spcBef>
                <a:spcPts val="0"/>
              </a:spcBef>
              <a:spcAft>
                <a:spcPts val="0"/>
              </a:spcAft>
              <a:buSzPts val="1400"/>
              <a:buFont typeface="Figtree Black"/>
              <a:buNone/>
              <a:defRPr>
                <a:latin typeface="Figtree Black"/>
                <a:ea typeface="Figtree Black"/>
                <a:cs typeface="Figtree Black"/>
              </a:defRPr>
            </a:lvl7pPr>
            <a:lvl8pPr lvl="7">
              <a:lnSpc>
                <a:spcPct val="114999"/>
              </a:lnSpc>
              <a:spcBef>
                <a:spcPts val="0"/>
              </a:spcBef>
              <a:spcAft>
                <a:spcPts val="0"/>
              </a:spcAft>
              <a:buSzPts val="1400"/>
              <a:buFont typeface="Figtree Black"/>
              <a:buNone/>
              <a:defRPr>
                <a:latin typeface="Figtree Black"/>
                <a:ea typeface="Figtree Black"/>
                <a:cs typeface="Figtree Black"/>
              </a:defRPr>
            </a:lvl8pPr>
            <a:lvl9pPr lvl="8">
              <a:lnSpc>
                <a:spcPct val="114999"/>
              </a:lnSpc>
              <a:spcBef>
                <a:spcPts val="0"/>
              </a:spcBef>
              <a:spcAft>
                <a:spcPts val="0"/>
              </a:spcAft>
              <a:buSzPts val="1400"/>
              <a:buFont typeface="Figtree Black"/>
              <a:buNone/>
              <a:defRPr>
                <a:latin typeface="Figtree Black"/>
                <a:ea typeface="Figtree Black"/>
                <a:cs typeface="Figtree Black"/>
              </a:defRPr>
            </a:lvl9pPr>
          </a:lstStyle>
          <a:p>
            <a:pPr>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One column text" userDrawn="1">
  <p:cSld name="ONE_COLUMN_TEXT">
    <p:spTree>
      <p:nvGrpSpPr>
        <p:cNvPr id="1" name=""/>
        <p:cNvGrpSpPr/>
        <p:nvPr/>
      </p:nvGrpSpPr>
      <p:grpSpPr bwMode="auto">
        <a:xfrm>
          <a:off x="0" y="0"/>
          <a:ext cx="0" cy="0"/>
          <a:chOff x="0" y="0"/>
          <a:chExt cx="0" cy="0"/>
        </a:xfrm>
      </p:grpSpPr>
      <p:sp>
        <p:nvSpPr>
          <p:cNvPr id="54" name="Google Shape;54;p7"/>
          <p:cNvSpPr/>
          <p:nvPr/>
        </p:nvSpPr>
        <p:spPr bwMode="auto">
          <a:xfrm>
            <a:off x="82406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55" name="Google Shape;55;p7"/>
          <p:cNvGrpSpPr/>
          <p:nvPr/>
        </p:nvGrpSpPr>
        <p:grpSpPr bwMode="auto">
          <a:xfrm>
            <a:off x="-19050" y="-16000"/>
            <a:ext cx="8930250" cy="4933299"/>
            <a:chOff x="-19050" y="-16000"/>
            <a:chExt cx="8930250" cy="4933299"/>
          </a:xfrm>
        </p:grpSpPr>
        <p:sp>
          <p:nvSpPr>
            <p:cNvPr id="56" name="Google Shape;56;p7"/>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57" name="Google Shape;57;p7"/>
            <p:cNvCxnSpPr>
              <a:cxnSpLocks/>
            </p:cNvCxnSpPr>
            <p:nvPr/>
          </p:nvCxnSpPr>
          <p:spPr bwMode="auto">
            <a:xfrm rot="10800000">
              <a:off x="-19050" y="49173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58" name="Google Shape;58;p7"/>
            <p:cNvCxnSpPr>
              <a:cxnSpLocks/>
            </p:cNvCxnSpPr>
            <p:nvPr/>
          </p:nvCxnSpPr>
          <p:spPr bwMode="auto">
            <a:xfrm rot="10800000">
              <a:off x="8911200" y="-16000"/>
              <a:ext cx="0" cy="258900"/>
            </a:xfrm>
            <a:prstGeom prst="straightConnector1">
              <a:avLst/>
            </a:prstGeom>
            <a:noFill/>
            <a:ln w="19050" cap="flat" cmpd="sng">
              <a:solidFill>
                <a:schemeClr val="dk1"/>
              </a:solidFill>
              <a:prstDash val="solid"/>
              <a:round/>
              <a:headEnd type="none" w="med" len="med"/>
              <a:tailEnd type="none" w="med" len="med"/>
            </a:ln>
          </p:spPr>
        </p:cxnSp>
      </p:grpSp>
      <p:sp>
        <p:nvSpPr>
          <p:cNvPr id="59" name="Google Shape;59;p7"/>
          <p:cNvSpPr txBox="1">
            <a:spLocks noGrp="1"/>
          </p:cNvSpPr>
          <p:nvPr>
            <p:ph type="title"/>
          </p:nvPr>
        </p:nvSpPr>
        <p:spPr bwMode="auto">
          <a:xfrm>
            <a:off x="720000" y="448050"/>
            <a:ext cx="77109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defRPr/>
            </a:pPr>
            <a:endParaRPr/>
          </a:p>
        </p:txBody>
      </p:sp>
      <p:sp>
        <p:nvSpPr>
          <p:cNvPr id="60" name="Google Shape;60;p7"/>
          <p:cNvSpPr txBox="1">
            <a:spLocks noGrp="1"/>
          </p:cNvSpPr>
          <p:nvPr>
            <p:ph type="subTitle" idx="1"/>
          </p:nvPr>
        </p:nvSpPr>
        <p:spPr bwMode="auto">
          <a:xfrm>
            <a:off x="1733625" y="1361025"/>
            <a:ext cx="6580200" cy="29061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sz="1600">
                <a:latin typeface="Hanken Grotesk"/>
                <a:ea typeface="Hanken Grotesk"/>
                <a:cs typeface="Hanken Grotesk"/>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400"/>
              <a:buFont typeface="Nunito Light"/>
              <a:buChar char="○"/>
              <a:defRPr/>
            </a:lvl5pPr>
            <a:lvl6pPr lvl="5" algn="ctr">
              <a:lnSpc>
                <a:spcPct val="100000"/>
              </a:lnSpc>
              <a:spcBef>
                <a:spcPts val="0"/>
              </a:spcBef>
              <a:spcAft>
                <a:spcPts val="0"/>
              </a:spcAft>
              <a:buClr>
                <a:srgbClr val="999999"/>
              </a:buClr>
              <a:buSzPts val="14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400"/>
              <a:buFont typeface="Nunito Light"/>
              <a:buChar char="■"/>
              <a:defRPr/>
            </a:lvl9pPr>
          </a:lstStyle>
          <a:p>
            <a:pPr>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Section title and description" userDrawn="1">
  <p:cSld name="SECTION_TITLE_AND_DESCRIPTION">
    <p:spTree>
      <p:nvGrpSpPr>
        <p:cNvPr id="1" name=""/>
        <p:cNvGrpSpPr/>
        <p:nvPr/>
      </p:nvGrpSpPr>
      <p:grpSpPr bwMode="auto">
        <a:xfrm>
          <a:off x="0" y="0"/>
          <a:ext cx="0" cy="0"/>
          <a:chOff x="0" y="0"/>
          <a:chExt cx="0" cy="0"/>
        </a:xfrm>
      </p:grpSpPr>
      <p:sp>
        <p:nvSpPr>
          <p:cNvPr id="69" name="Google Shape;69;p9"/>
          <p:cNvSpPr/>
          <p:nvPr/>
        </p:nvSpPr>
        <p:spPr bwMode="auto">
          <a:xfrm>
            <a:off x="-2613450" y="-126025"/>
            <a:ext cx="5402100" cy="54021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70" name="Google Shape;70;p9"/>
          <p:cNvGrpSpPr/>
          <p:nvPr/>
        </p:nvGrpSpPr>
        <p:grpSpPr bwMode="auto">
          <a:xfrm>
            <a:off x="727425" y="-49275"/>
            <a:ext cx="7703399" cy="5243325"/>
            <a:chOff x="727425" y="-49275"/>
            <a:chExt cx="7703399" cy="5243325"/>
          </a:xfrm>
        </p:grpSpPr>
        <p:sp>
          <p:nvSpPr>
            <p:cNvPr id="71" name="Google Shape;71;p9"/>
            <p:cNvSpPr/>
            <p:nvPr/>
          </p:nvSpPr>
          <p:spPr bwMode="auto">
            <a:xfrm>
              <a:off x="727425" y="533550"/>
              <a:ext cx="7703399" cy="4074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72" name="Google Shape;72;p9"/>
            <p:cNvCxnSpPr>
              <a:cxnSpLocks/>
            </p:cNvCxnSpPr>
            <p:nvPr/>
          </p:nvCxnSpPr>
          <p:spPr bwMode="auto">
            <a:xfrm rot="10800000">
              <a:off x="727425" y="-49275"/>
              <a:ext cx="0" cy="585600"/>
            </a:xfrm>
            <a:prstGeom prst="straightConnector1">
              <a:avLst/>
            </a:prstGeom>
            <a:noFill/>
            <a:ln w="19050" cap="flat" cmpd="sng">
              <a:solidFill>
                <a:schemeClr val="dk1"/>
              </a:solidFill>
              <a:prstDash val="solid"/>
              <a:round/>
              <a:headEnd type="none" w="med" len="med"/>
              <a:tailEnd type="none" w="med" len="med"/>
            </a:ln>
          </p:spPr>
        </p:cxnSp>
        <p:cxnSp>
          <p:nvCxnSpPr>
            <p:cNvPr id="73" name="Google Shape;73;p9"/>
            <p:cNvCxnSpPr>
              <a:cxnSpLocks/>
            </p:cNvCxnSpPr>
            <p:nvPr/>
          </p:nvCxnSpPr>
          <p:spPr bwMode="auto">
            <a:xfrm rot="10800000">
              <a:off x="8430775" y="4608450"/>
              <a:ext cx="0" cy="585600"/>
            </a:xfrm>
            <a:prstGeom prst="straightConnector1">
              <a:avLst/>
            </a:prstGeom>
            <a:noFill/>
            <a:ln w="19050" cap="flat" cmpd="sng">
              <a:solidFill>
                <a:schemeClr val="dk1"/>
              </a:solidFill>
              <a:prstDash val="solid"/>
              <a:round/>
              <a:headEnd type="none" w="med" len="med"/>
              <a:tailEnd type="none" w="med" len="med"/>
            </a:ln>
          </p:spPr>
        </p:cxnSp>
      </p:grpSp>
      <p:sp>
        <p:nvSpPr>
          <p:cNvPr id="74" name="Google Shape;74;p9"/>
          <p:cNvSpPr txBox="1">
            <a:spLocks noGrp="1"/>
          </p:cNvSpPr>
          <p:nvPr>
            <p:ph type="title"/>
          </p:nvPr>
        </p:nvSpPr>
        <p:spPr bwMode="auto">
          <a:xfrm>
            <a:off x="3496850" y="1021763"/>
            <a:ext cx="4294800" cy="2095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defRPr/>
            </a:pPr>
            <a:endParaRPr/>
          </a:p>
        </p:txBody>
      </p:sp>
      <p:sp>
        <p:nvSpPr>
          <p:cNvPr id="75" name="Google Shape;75;p9"/>
          <p:cNvSpPr txBox="1">
            <a:spLocks noGrp="1"/>
          </p:cNvSpPr>
          <p:nvPr>
            <p:ph type="subTitle" idx="1"/>
          </p:nvPr>
        </p:nvSpPr>
        <p:spPr bwMode="auto">
          <a:xfrm>
            <a:off x="3496850" y="3117038"/>
            <a:ext cx="4294800" cy="1004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pPr>
              <a:defRP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Blank" type="blank" userDrawn="1">
  <p:cSld name="BLANK">
    <p:bg>
      <p:bgPr>
        <a:solidFill>
          <a:schemeClr val="accent2"/>
        </a:solidFill>
        <a:effectLst/>
      </p:bgPr>
    </p:bg>
    <p:spTree>
      <p:nvGrpSpPr>
        <p:cNvPr id="1" name=""/>
        <p:cNvGrpSpPr/>
        <p:nvPr/>
      </p:nvGrpSpPr>
      <p:grpSpPr bwMode="auto">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able of contents" userDrawn="1">
  <p:cSld name="BLANK_1_1_1_1_1_1">
    <p:spTree>
      <p:nvGrpSpPr>
        <p:cNvPr id="1" name=""/>
        <p:cNvGrpSpPr/>
        <p:nvPr/>
      </p:nvGrpSpPr>
      <p:grpSpPr bwMode="auto">
        <a:xfrm>
          <a:off x="0" y="0"/>
          <a:ext cx="0" cy="0"/>
          <a:chOff x="0" y="0"/>
          <a:chExt cx="0" cy="0"/>
        </a:xfrm>
      </p:grpSpPr>
      <p:sp>
        <p:nvSpPr>
          <p:cNvPr id="89" name="Google Shape;89;p13"/>
          <p:cNvSpPr/>
          <p:nvPr/>
        </p:nvSpPr>
        <p:spPr bwMode="auto">
          <a:xfrm>
            <a:off x="-941925"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90" name="Google Shape;90;p13"/>
          <p:cNvGrpSpPr/>
          <p:nvPr/>
        </p:nvGrpSpPr>
        <p:grpSpPr bwMode="auto">
          <a:xfrm>
            <a:off x="-19050" y="232800"/>
            <a:ext cx="9189150" cy="4684500"/>
            <a:chOff x="-19050" y="232800"/>
            <a:chExt cx="9189150" cy="4684500"/>
          </a:xfrm>
        </p:grpSpPr>
        <p:sp>
          <p:nvSpPr>
            <p:cNvPr id="91" name="Google Shape;91;p13"/>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92" name="Google Shape;92;p13"/>
            <p:cNvCxnSpPr>
              <a:cxnSpLocks/>
            </p:cNvCxnSpPr>
            <p:nvPr/>
          </p:nvCxnSpPr>
          <p:spPr bwMode="auto">
            <a:xfrm rot="10800000">
              <a:off x="-19050" y="232800"/>
              <a:ext cx="258900" cy="0"/>
            </a:xfrm>
            <a:prstGeom prst="straightConnector1">
              <a:avLst/>
            </a:prstGeom>
            <a:noFill/>
            <a:ln w="19050" cap="flat" cmpd="sng">
              <a:solidFill>
                <a:schemeClr val="dk1"/>
              </a:solidFill>
              <a:prstDash val="solid"/>
              <a:round/>
              <a:headEnd type="none" w="med" len="med"/>
              <a:tailEnd type="none" w="med" len="med"/>
            </a:ln>
          </p:spPr>
        </p:cxnSp>
        <p:cxnSp>
          <p:nvCxnSpPr>
            <p:cNvPr id="93" name="Google Shape;93;p13"/>
            <p:cNvCxnSpPr>
              <a:cxnSpLocks/>
            </p:cNvCxnSpPr>
            <p:nvPr/>
          </p:nvCxnSpPr>
          <p:spPr bwMode="auto">
            <a:xfrm rot="10800000">
              <a:off x="8911200" y="4917300"/>
              <a:ext cx="258900" cy="0"/>
            </a:xfrm>
            <a:prstGeom prst="straightConnector1">
              <a:avLst/>
            </a:prstGeom>
            <a:noFill/>
            <a:ln w="19050" cap="flat" cmpd="sng">
              <a:solidFill>
                <a:schemeClr val="dk1"/>
              </a:solidFill>
              <a:prstDash val="solid"/>
              <a:round/>
              <a:headEnd type="none" w="med" len="med"/>
              <a:tailEnd type="none" w="med" len="med"/>
            </a:ln>
          </p:spPr>
        </p:cxnSp>
      </p:grpSp>
      <p:sp>
        <p:nvSpPr>
          <p:cNvPr id="94" name="Google Shape;94;p13"/>
          <p:cNvSpPr txBox="1">
            <a:spLocks noGrp="1"/>
          </p:cNvSpPr>
          <p:nvPr>
            <p:ph type="title"/>
          </p:nvPr>
        </p:nvSpPr>
        <p:spPr bwMode="auto">
          <a:xfrm>
            <a:off x="6632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defRPr/>
            </a:pPr>
            <a:endParaRPr/>
          </a:p>
        </p:txBody>
      </p:sp>
      <p:sp>
        <p:nvSpPr>
          <p:cNvPr id="95" name="Google Shape;95;p13"/>
          <p:cNvSpPr txBox="1">
            <a:spLocks noGrp="1"/>
          </p:cNvSpPr>
          <p:nvPr>
            <p:ph type="subTitle" idx="1"/>
          </p:nvPr>
        </p:nvSpPr>
        <p:spPr bwMode="auto">
          <a:xfrm>
            <a:off x="788675" y="2105875"/>
            <a:ext cx="2305500" cy="5727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96" name="Google Shape;96;p13"/>
          <p:cNvSpPr txBox="1">
            <a:spLocks noGrp="1"/>
          </p:cNvSpPr>
          <p:nvPr>
            <p:ph type="subTitle" idx="2"/>
          </p:nvPr>
        </p:nvSpPr>
        <p:spPr bwMode="auto">
          <a:xfrm>
            <a:off x="788675" y="3772552"/>
            <a:ext cx="2305500" cy="5727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97" name="Google Shape;97;p13"/>
          <p:cNvSpPr txBox="1">
            <a:spLocks noGrp="1"/>
          </p:cNvSpPr>
          <p:nvPr>
            <p:ph type="subTitle" idx="3"/>
          </p:nvPr>
        </p:nvSpPr>
        <p:spPr bwMode="auto">
          <a:xfrm>
            <a:off x="3418500" y="3772552"/>
            <a:ext cx="2305500" cy="5727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98" name="Google Shape;98;p13"/>
          <p:cNvSpPr txBox="1">
            <a:spLocks noGrp="1"/>
          </p:cNvSpPr>
          <p:nvPr>
            <p:ph type="subTitle" idx="4"/>
          </p:nvPr>
        </p:nvSpPr>
        <p:spPr bwMode="auto">
          <a:xfrm>
            <a:off x="3418500" y="2105875"/>
            <a:ext cx="2305500" cy="5727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99" name="Google Shape;99;p13"/>
          <p:cNvSpPr txBox="1">
            <a:spLocks noGrp="1"/>
          </p:cNvSpPr>
          <p:nvPr>
            <p:ph type="title" idx="5" hasCustomPrompt="1"/>
          </p:nvPr>
        </p:nvSpPr>
        <p:spPr bwMode="auto">
          <a:xfrm>
            <a:off x="9195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a:lnSpc>
                <a:spcPct val="114999"/>
              </a:lnSpc>
              <a:spcBef>
                <a:spcPts val="0"/>
              </a:spcBef>
              <a:spcAft>
                <a:spcPts val="0"/>
              </a:spcAft>
              <a:buSzPts val="3000"/>
              <a:buNone/>
              <a:defRPr sz="11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pPr>
              <a:defRPr/>
            </a:pPr>
            <a:r>
              <a:t>xx%</a:t>
            </a:r>
          </a:p>
        </p:txBody>
      </p:sp>
      <p:sp>
        <p:nvSpPr>
          <p:cNvPr id="100" name="Google Shape;100;p13"/>
          <p:cNvSpPr txBox="1">
            <a:spLocks noGrp="1"/>
          </p:cNvSpPr>
          <p:nvPr>
            <p:ph type="title" idx="6" hasCustomPrompt="1"/>
          </p:nvPr>
        </p:nvSpPr>
        <p:spPr bwMode="auto">
          <a:xfrm>
            <a:off x="3509050" y="2977574"/>
            <a:ext cx="365700" cy="365700"/>
          </a:xfrm>
          <a:prstGeom prst="rect">
            <a:avLst/>
          </a:prstGeom>
          <a:solidFill>
            <a:schemeClr val="dk1"/>
          </a:solidFill>
        </p:spPr>
        <p:txBody>
          <a:bodyPr spcFirstLastPara="1" wrap="square" lIns="91425" tIns="91425" rIns="91425" bIns="91425" anchor="ctr" anchorCtr="0">
            <a:noAutofit/>
          </a:bodyPr>
          <a:lstStyle>
            <a:lvl1pPr lvl="0" algn="ctr">
              <a:lnSpc>
                <a:spcPct val="114999"/>
              </a:lnSpc>
              <a:spcBef>
                <a:spcPts val="0"/>
              </a:spcBef>
              <a:spcAft>
                <a:spcPts val="0"/>
              </a:spcAft>
              <a:buSzPts val="3000"/>
              <a:buNone/>
              <a:defRPr sz="11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pPr>
              <a:defRPr/>
            </a:pPr>
            <a:r>
              <a:t>xx%</a:t>
            </a:r>
          </a:p>
        </p:txBody>
      </p:sp>
      <p:sp>
        <p:nvSpPr>
          <p:cNvPr id="101" name="Google Shape;101;p13"/>
          <p:cNvSpPr txBox="1">
            <a:spLocks noGrp="1"/>
          </p:cNvSpPr>
          <p:nvPr>
            <p:ph type="title" idx="7" hasCustomPrompt="1"/>
          </p:nvPr>
        </p:nvSpPr>
        <p:spPr bwMode="auto">
          <a:xfrm>
            <a:off x="919575" y="2977574"/>
            <a:ext cx="365700" cy="365700"/>
          </a:xfrm>
          <a:prstGeom prst="rect">
            <a:avLst/>
          </a:prstGeom>
          <a:solidFill>
            <a:schemeClr val="dk1"/>
          </a:solidFill>
        </p:spPr>
        <p:txBody>
          <a:bodyPr spcFirstLastPara="1" wrap="square" lIns="91425" tIns="91425" rIns="91425" bIns="91425" anchor="ctr" anchorCtr="0">
            <a:noAutofit/>
          </a:bodyPr>
          <a:lstStyle>
            <a:lvl1pPr lvl="0" algn="ctr">
              <a:lnSpc>
                <a:spcPct val="114999"/>
              </a:lnSpc>
              <a:spcBef>
                <a:spcPts val="0"/>
              </a:spcBef>
              <a:spcAft>
                <a:spcPts val="0"/>
              </a:spcAft>
              <a:buSzPts val="3000"/>
              <a:buNone/>
              <a:defRPr sz="11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pPr>
              <a:defRPr/>
            </a:pPr>
            <a:r>
              <a:t>xx%</a:t>
            </a:r>
          </a:p>
        </p:txBody>
      </p:sp>
      <p:sp>
        <p:nvSpPr>
          <p:cNvPr id="102" name="Google Shape;102;p13"/>
          <p:cNvSpPr txBox="1">
            <a:spLocks noGrp="1"/>
          </p:cNvSpPr>
          <p:nvPr>
            <p:ph type="title" idx="8" hasCustomPrompt="1"/>
          </p:nvPr>
        </p:nvSpPr>
        <p:spPr bwMode="auto">
          <a:xfrm>
            <a:off x="35282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a:lnSpc>
                <a:spcPct val="114999"/>
              </a:lnSpc>
              <a:spcBef>
                <a:spcPts val="0"/>
              </a:spcBef>
              <a:spcAft>
                <a:spcPts val="0"/>
              </a:spcAft>
              <a:buSzPts val="3000"/>
              <a:buNone/>
              <a:defRPr sz="11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pPr>
              <a:defRPr/>
            </a:pPr>
            <a:r>
              <a:t>xx%</a:t>
            </a:r>
          </a:p>
        </p:txBody>
      </p:sp>
      <p:sp>
        <p:nvSpPr>
          <p:cNvPr id="103" name="Google Shape;103;p13"/>
          <p:cNvSpPr txBox="1">
            <a:spLocks noGrp="1"/>
          </p:cNvSpPr>
          <p:nvPr>
            <p:ph type="subTitle" idx="9"/>
          </p:nvPr>
        </p:nvSpPr>
        <p:spPr bwMode="auto">
          <a:xfrm>
            <a:off x="6048325" y="3772552"/>
            <a:ext cx="2305500" cy="5727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04" name="Google Shape;104;p13"/>
          <p:cNvSpPr txBox="1">
            <a:spLocks noGrp="1"/>
          </p:cNvSpPr>
          <p:nvPr>
            <p:ph type="subTitle" idx="13"/>
          </p:nvPr>
        </p:nvSpPr>
        <p:spPr bwMode="auto">
          <a:xfrm>
            <a:off x="6048325" y="2105875"/>
            <a:ext cx="2305500" cy="572700"/>
          </a:xfrm>
          <a:prstGeom prst="rect">
            <a:avLst/>
          </a:prstGeom>
        </p:spPr>
        <p:txBody>
          <a:bodyPr spcFirstLastPara="1" wrap="square" lIns="91425" tIns="91425" rIns="91425" bIns="91425" anchor="t" anchorCtr="0">
            <a:noAutofit/>
          </a:bodyPr>
          <a:lstStyle>
            <a:lvl1pPr lvl="0">
              <a:lnSpc>
                <a:spcPct val="114999"/>
              </a:lnSpc>
              <a:spcBef>
                <a:spcPts val="0"/>
              </a:spcBef>
              <a:spcAft>
                <a:spcPts val="0"/>
              </a:spcAft>
              <a:buSzPts val="1400"/>
              <a:buNone/>
              <a:defRPr sz="1400">
                <a:latin typeface="Hanken Grotesk"/>
                <a:ea typeface="Hanken Grotesk"/>
                <a:cs typeface="Hanken Grotesk"/>
              </a:defRPr>
            </a:lvl1pPr>
            <a:lvl2pPr lvl="1" algn="ctr">
              <a:lnSpc>
                <a:spcPct val="114999"/>
              </a:lnSpc>
              <a:spcBef>
                <a:spcPts val="0"/>
              </a:spcBef>
              <a:spcAft>
                <a:spcPts val="0"/>
              </a:spcAft>
              <a:buSzPts val="1400"/>
              <a:buNone/>
              <a:defRPr/>
            </a:lvl2pPr>
            <a:lvl3pPr lvl="2" algn="ctr">
              <a:lnSpc>
                <a:spcPct val="114999"/>
              </a:lnSpc>
              <a:spcBef>
                <a:spcPts val="0"/>
              </a:spcBef>
              <a:spcAft>
                <a:spcPts val="0"/>
              </a:spcAft>
              <a:buSzPts val="1400"/>
              <a:buNone/>
              <a:defRPr/>
            </a:lvl3pPr>
            <a:lvl4pPr lvl="3" algn="ctr">
              <a:lnSpc>
                <a:spcPct val="114999"/>
              </a:lnSpc>
              <a:spcBef>
                <a:spcPts val="0"/>
              </a:spcBef>
              <a:spcAft>
                <a:spcPts val="0"/>
              </a:spcAft>
              <a:buSzPts val="1400"/>
              <a:buNone/>
              <a:defRPr/>
            </a:lvl4pPr>
            <a:lvl5pPr lvl="4" algn="ctr">
              <a:lnSpc>
                <a:spcPct val="114999"/>
              </a:lnSpc>
              <a:spcBef>
                <a:spcPts val="0"/>
              </a:spcBef>
              <a:spcAft>
                <a:spcPts val="0"/>
              </a:spcAft>
              <a:buSzPts val="1400"/>
              <a:buNone/>
              <a:defRPr/>
            </a:lvl5pPr>
            <a:lvl6pPr lvl="5" algn="ctr">
              <a:lnSpc>
                <a:spcPct val="114999"/>
              </a:lnSpc>
              <a:spcBef>
                <a:spcPts val="0"/>
              </a:spcBef>
              <a:spcAft>
                <a:spcPts val="0"/>
              </a:spcAft>
              <a:buSzPts val="1400"/>
              <a:buNone/>
              <a:defRPr/>
            </a:lvl6pPr>
            <a:lvl7pPr lvl="6" algn="ctr">
              <a:lnSpc>
                <a:spcPct val="114999"/>
              </a:lnSpc>
              <a:spcBef>
                <a:spcPts val="0"/>
              </a:spcBef>
              <a:spcAft>
                <a:spcPts val="0"/>
              </a:spcAft>
              <a:buSzPts val="1400"/>
              <a:buNone/>
              <a:defRPr/>
            </a:lvl7pPr>
            <a:lvl8pPr lvl="7" algn="ctr">
              <a:lnSpc>
                <a:spcPct val="114999"/>
              </a:lnSpc>
              <a:spcBef>
                <a:spcPts val="0"/>
              </a:spcBef>
              <a:spcAft>
                <a:spcPts val="0"/>
              </a:spcAft>
              <a:buSzPts val="1400"/>
              <a:buNone/>
              <a:defRPr/>
            </a:lvl8pPr>
            <a:lvl9pPr lvl="8" algn="ctr">
              <a:lnSpc>
                <a:spcPct val="114999"/>
              </a:lnSpc>
              <a:spcBef>
                <a:spcPts val="0"/>
              </a:spcBef>
              <a:spcAft>
                <a:spcPts val="0"/>
              </a:spcAft>
              <a:buSzPts val="1400"/>
              <a:buNone/>
              <a:defRPr/>
            </a:lvl9pPr>
          </a:lstStyle>
          <a:p>
            <a:pPr>
              <a:defRPr/>
            </a:pPr>
            <a:endParaRPr/>
          </a:p>
        </p:txBody>
      </p:sp>
      <p:sp>
        <p:nvSpPr>
          <p:cNvPr id="105" name="Google Shape;105;p13"/>
          <p:cNvSpPr txBox="1">
            <a:spLocks noGrp="1"/>
          </p:cNvSpPr>
          <p:nvPr>
            <p:ph type="title" idx="14" hasCustomPrompt="1"/>
          </p:nvPr>
        </p:nvSpPr>
        <p:spPr bwMode="auto">
          <a:xfrm>
            <a:off x="6136975" y="2977574"/>
            <a:ext cx="365700" cy="365700"/>
          </a:xfrm>
          <a:prstGeom prst="rect">
            <a:avLst/>
          </a:prstGeom>
          <a:solidFill>
            <a:schemeClr val="dk1"/>
          </a:solidFill>
        </p:spPr>
        <p:txBody>
          <a:bodyPr spcFirstLastPara="1" wrap="square" lIns="91425" tIns="91425" rIns="91425" bIns="91425" anchor="ctr" anchorCtr="0">
            <a:noAutofit/>
          </a:bodyPr>
          <a:lstStyle>
            <a:lvl1pPr lvl="0" algn="ctr">
              <a:lnSpc>
                <a:spcPct val="114999"/>
              </a:lnSpc>
              <a:spcBef>
                <a:spcPts val="0"/>
              </a:spcBef>
              <a:spcAft>
                <a:spcPts val="0"/>
              </a:spcAft>
              <a:buSzPts val="3000"/>
              <a:buNone/>
              <a:defRPr sz="11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pPr>
              <a:defRPr/>
            </a:pPr>
            <a:r>
              <a:t>xx%</a:t>
            </a:r>
          </a:p>
        </p:txBody>
      </p:sp>
      <p:sp>
        <p:nvSpPr>
          <p:cNvPr id="106" name="Google Shape;106;p13"/>
          <p:cNvSpPr txBox="1">
            <a:spLocks noGrp="1"/>
          </p:cNvSpPr>
          <p:nvPr>
            <p:ph type="title" idx="15" hasCustomPrompt="1"/>
          </p:nvPr>
        </p:nvSpPr>
        <p:spPr bwMode="auto">
          <a:xfrm>
            <a:off x="6136975" y="1319650"/>
            <a:ext cx="365700" cy="365700"/>
          </a:xfrm>
          <a:prstGeom prst="rect">
            <a:avLst/>
          </a:prstGeom>
          <a:solidFill>
            <a:schemeClr val="dk1"/>
          </a:solidFill>
        </p:spPr>
        <p:txBody>
          <a:bodyPr spcFirstLastPara="1" wrap="square" lIns="91425" tIns="91425" rIns="91425" bIns="91425" anchor="ctr" anchorCtr="0">
            <a:noAutofit/>
          </a:bodyPr>
          <a:lstStyle>
            <a:lvl1pPr lvl="0" algn="ctr">
              <a:lnSpc>
                <a:spcPct val="114999"/>
              </a:lnSpc>
              <a:spcBef>
                <a:spcPts val="0"/>
              </a:spcBef>
              <a:spcAft>
                <a:spcPts val="0"/>
              </a:spcAft>
              <a:buSzPts val="3000"/>
              <a:buNone/>
              <a:defRPr sz="11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pPr>
              <a:defRPr/>
            </a:pPr>
            <a:r>
              <a:t>xx%</a:t>
            </a:r>
          </a:p>
        </p:txBody>
      </p:sp>
      <p:sp>
        <p:nvSpPr>
          <p:cNvPr id="107" name="Google Shape;107;p13"/>
          <p:cNvSpPr txBox="1">
            <a:spLocks noGrp="1"/>
          </p:cNvSpPr>
          <p:nvPr>
            <p:ph type="subTitle" idx="16"/>
          </p:nvPr>
        </p:nvSpPr>
        <p:spPr bwMode="auto">
          <a:xfrm>
            <a:off x="788675" y="1848775"/>
            <a:ext cx="2305500" cy="3852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8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108" name="Google Shape;108;p13"/>
          <p:cNvSpPr txBox="1">
            <a:spLocks noGrp="1"/>
          </p:cNvSpPr>
          <p:nvPr>
            <p:ph type="subTitle" idx="17"/>
          </p:nvPr>
        </p:nvSpPr>
        <p:spPr bwMode="auto">
          <a:xfrm>
            <a:off x="788675" y="3503023"/>
            <a:ext cx="2305500" cy="3852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8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109" name="Google Shape;109;p13"/>
          <p:cNvSpPr txBox="1">
            <a:spLocks noGrp="1"/>
          </p:cNvSpPr>
          <p:nvPr>
            <p:ph type="subTitle" idx="18"/>
          </p:nvPr>
        </p:nvSpPr>
        <p:spPr bwMode="auto">
          <a:xfrm>
            <a:off x="3418500" y="3503023"/>
            <a:ext cx="2305500" cy="3852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8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110" name="Google Shape;110;p13"/>
          <p:cNvSpPr txBox="1">
            <a:spLocks noGrp="1"/>
          </p:cNvSpPr>
          <p:nvPr>
            <p:ph type="subTitle" idx="19"/>
          </p:nvPr>
        </p:nvSpPr>
        <p:spPr bwMode="auto">
          <a:xfrm>
            <a:off x="3418500" y="1848775"/>
            <a:ext cx="2305500" cy="3852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8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111" name="Google Shape;111;p13"/>
          <p:cNvSpPr txBox="1">
            <a:spLocks noGrp="1"/>
          </p:cNvSpPr>
          <p:nvPr>
            <p:ph type="subTitle" idx="20"/>
          </p:nvPr>
        </p:nvSpPr>
        <p:spPr bwMode="auto">
          <a:xfrm>
            <a:off x="6048325" y="3503023"/>
            <a:ext cx="2305500" cy="3852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8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
        <p:nvSpPr>
          <p:cNvPr id="112" name="Google Shape;112;p13"/>
          <p:cNvSpPr txBox="1">
            <a:spLocks noGrp="1"/>
          </p:cNvSpPr>
          <p:nvPr>
            <p:ph type="subTitle" idx="21"/>
          </p:nvPr>
        </p:nvSpPr>
        <p:spPr bwMode="auto">
          <a:xfrm>
            <a:off x="6048325" y="1848775"/>
            <a:ext cx="2305500" cy="385200"/>
          </a:xfrm>
          <a:prstGeom prst="rect">
            <a:avLst/>
          </a:prstGeom>
        </p:spPr>
        <p:txBody>
          <a:bodyPr spcFirstLastPara="1" wrap="square" lIns="91425" tIns="91425" rIns="91425" bIns="91425" anchor="b" anchorCtr="0">
            <a:noAutofit/>
          </a:bodyPr>
          <a:lstStyle>
            <a:lvl1pPr lvl="0">
              <a:lnSpc>
                <a:spcPct val="114999"/>
              </a:lnSpc>
              <a:spcBef>
                <a:spcPts val="0"/>
              </a:spcBef>
              <a:spcAft>
                <a:spcPts val="0"/>
              </a:spcAft>
              <a:buSzPts val="2400"/>
              <a:buFont typeface="Figtree Black"/>
              <a:buNone/>
              <a:defRPr sz="1800">
                <a:latin typeface="Figtree Black"/>
                <a:ea typeface="Figtree Black"/>
                <a:cs typeface="Figtree Black"/>
              </a:defRPr>
            </a:lvl1pPr>
            <a:lvl2pPr lvl="1" algn="ctr">
              <a:lnSpc>
                <a:spcPct val="114999"/>
              </a:lnSpc>
              <a:spcBef>
                <a:spcPts val="0"/>
              </a:spcBef>
              <a:spcAft>
                <a:spcPts val="0"/>
              </a:spcAft>
              <a:buSzPts val="2400"/>
              <a:buFont typeface="Figtree Black"/>
              <a:buNone/>
              <a:defRPr sz="2400">
                <a:latin typeface="Figtree Black"/>
                <a:ea typeface="Figtree Black"/>
                <a:cs typeface="Figtree Black"/>
              </a:defRPr>
            </a:lvl2pPr>
            <a:lvl3pPr lvl="2" algn="ctr">
              <a:lnSpc>
                <a:spcPct val="114999"/>
              </a:lnSpc>
              <a:spcBef>
                <a:spcPts val="0"/>
              </a:spcBef>
              <a:spcAft>
                <a:spcPts val="0"/>
              </a:spcAft>
              <a:buSzPts val="2400"/>
              <a:buFont typeface="Figtree Black"/>
              <a:buNone/>
              <a:defRPr sz="2400">
                <a:latin typeface="Figtree Black"/>
                <a:ea typeface="Figtree Black"/>
                <a:cs typeface="Figtree Black"/>
              </a:defRPr>
            </a:lvl3pPr>
            <a:lvl4pPr lvl="3" algn="ctr">
              <a:lnSpc>
                <a:spcPct val="114999"/>
              </a:lnSpc>
              <a:spcBef>
                <a:spcPts val="0"/>
              </a:spcBef>
              <a:spcAft>
                <a:spcPts val="0"/>
              </a:spcAft>
              <a:buSzPts val="2400"/>
              <a:buFont typeface="Figtree Black"/>
              <a:buNone/>
              <a:defRPr sz="2400">
                <a:latin typeface="Figtree Black"/>
                <a:ea typeface="Figtree Black"/>
                <a:cs typeface="Figtree Black"/>
              </a:defRPr>
            </a:lvl4pPr>
            <a:lvl5pPr lvl="4" algn="ctr">
              <a:lnSpc>
                <a:spcPct val="114999"/>
              </a:lnSpc>
              <a:spcBef>
                <a:spcPts val="0"/>
              </a:spcBef>
              <a:spcAft>
                <a:spcPts val="0"/>
              </a:spcAft>
              <a:buSzPts val="2400"/>
              <a:buFont typeface="Figtree Black"/>
              <a:buNone/>
              <a:defRPr sz="2400">
                <a:latin typeface="Figtree Black"/>
                <a:ea typeface="Figtree Black"/>
                <a:cs typeface="Figtree Black"/>
              </a:defRPr>
            </a:lvl5pPr>
            <a:lvl6pPr lvl="5" algn="ctr">
              <a:lnSpc>
                <a:spcPct val="114999"/>
              </a:lnSpc>
              <a:spcBef>
                <a:spcPts val="0"/>
              </a:spcBef>
              <a:spcAft>
                <a:spcPts val="0"/>
              </a:spcAft>
              <a:buSzPts val="2400"/>
              <a:buFont typeface="Figtree Black"/>
              <a:buNone/>
              <a:defRPr sz="2400">
                <a:latin typeface="Figtree Black"/>
                <a:ea typeface="Figtree Black"/>
                <a:cs typeface="Figtree Black"/>
              </a:defRPr>
            </a:lvl6pPr>
            <a:lvl7pPr lvl="6" algn="ctr">
              <a:lnSpc>
                <a:spcPct val="114999"/>
              </a:lnSpc>
              <a:spcBef>
                <a:spcPts val="0"/>
              </a:spcBef>
              <a:spcAft>
                <a:spcPts val="0"/>
              </a:spcAft>
              <a:buSzPts val="2400"/>
              <a:buFont typeface="Figtree Black"/>
              <a:buNone/>
              <a:defRPr sz="2400">
                <a:latin typeface="Figtree Black"/>
                <a:ea typeface="Figtree Black"/>
                <a:cs typeface="Figtree Black"/>
              </a:defRPr>
            </a:lvl7pPr>
            <a:lvl8pPr lvl="7" algn="ctr">
              <a:lnSpc>
                <a:spcPct val="114999"/>
              </a:lnSpc>
              <a:spcBef>
                <a:spcPts val="0"/>
              </a:spcBef>
              <a:spcAft>
                <a:spcPts val="0"/>
              </a:spcAft>
              <a:buSzPts val="2400"/>
              <a:buFont typeface="Figtree Black"/>
              <a:buNone/>
              <a:defRPr sz="2400">
                <a:latin typeface="Figtree Black"/>
                <a:ea typeface="Figtree Black"/>
                <a:cs typeface="Figtree Black"/>
              </a:defRPr>
            </a:lvl8pPr>
            <a:lvl9pPr lvl="8" algn="ctr">
              <a:lnSpc>
                <a:spcPct val="114999"/>
              </a:lnSpc>
              <a:spcBef>
                <a:spcPts val="0"/>
              </a:spcBef>
              <a:spcAft>
                <a:spcPts val="0"/>
              </a:spcAft>
              <a:buSzPts val="2400"/>
              <a:buFont typeface="Figtree Black"/>
              <a:buNone/>
              <a:defRPr sz="2400">
                <a:latin typeface="Figtree Black"/>
                <a:ea typeface="Figtree Black"/>
                <a:cs typeface="Figtree Black"/>
              </a:defRPr>
            </a:lvl9pPr>
          </a:lstStyle>
          <a:p>
            <a:pPr>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Title and text" userDrawn="1">
  <p:cSld name="CUSTOM_9">
    <p:spTree>
      <p:nvGrpSpPr>
        <p:cNvPr id="1" name=""/>
        <p:cNvGrpSpPr/>
        <p:nvPr/>
      </p:nvGrpSpPr>
      <p:grpSpPr bwMode="auto">
        <a:xfrm>
          <a:off x="0" y="0"/>
          <a:ext cx="0" cy="0"/>
          <a:chOff x="0" y="0"/>
          <a:chExt cx="0" cy="0"/>
        </a:xfrm>
      </p:grpSpPr>
      <p:sp>
        <p:nvSpPr>
          <p:cNvPr id="122" name="Google Shape;122;p15"/>
          <p:cNvSpPr/>
          <p:nvPr/>
        </p:nvSpPr>
        <p:spPr bwMode="auto">
          <a:xfrm>
            <a:off x="3552850" y="4204325"/>
            <a:ext cx="1861500" cy="1861500"/>
          </a:xfrm>
          <a:prstGeom prst="ellipse">
            <a:avLst/>
          </a:prstGeom>
          <a:solidFill>
            <a:schemeClr val="dk2"/>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nvGrpSpPr>
          <p:cNvPr id="123" name="Google Shape;123;p15"/>
          <p:cNvGrpSpPr/>
          <p:nvPr/>
        </p:nvGrpSpPr>
        <p:grpSpPr bwMode="auto">
          <a:xfrm>
            <a:off x="-50475" y="232800"/>
            <a:ext cx="8961675" cy="4684500"/>
            <a:chOff x="-50475" y="232800"/>
            <a:chExt cx="8961675" cy="4684500"/>
          </a:xfrm>
        </p:grpSpPr>
        <p:sp>
          <p:nvSpPr>
            <p:cNvPr id="124" name="Google Shape;124;p15"/>
            <p:cNvSpPr/>
            <p:nvPr/>
          </p:nvSpPr>
          <p:spPr bwMode="auto">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cxnSp>
          <p:nvCxnSpPr>
            <p:cNvPr id="125" name="Google Shape;125;p15"/>
            <p:cNvCxnSpPr>
              <a:cxnSpLocks/>
            </p:cNvCxnSpPr>
            <p:nvPr/>
          </p:nvCxnSpPr>
          <p:spPr bwMode="auto">
            <a:xfrm rot="10800000">
              <a:off x="-50475" y="232800"/>
              <a:ext cx="309300" cy="0"/>
            </a:xfrm>
            <a:prstGeom prst="straightConnector1">
              <a:avLst/>
            </a:prstGeom>
            <a:noFill/>
            <a:ln w="19050" cap="flat" cmpd="sng">
              <a:solidFill>
                <a:schemeClr val="dk1"/>
              </a:solidFill>
              <a:prstDash val="solid"/>
              <a:round/>
              <a:headEnd type="none" w="med" len="med"/>
              <a:tailEnd type="none" w="med" len="med"/>
            </a:ln>
          </p:spPr>
        </p:cxnSp>
      </p:grpSp>
      <p:sp>
        <p:nvSpPr>
          <p:cNvPr id="126" name="Google Shape;126;p15"/>
          <p:cNvSpPr txBox="1">
            <a:spLocks noGrp="1"/>
          </p:cNvSpPr>
          <p:nvPr>
            <p:ph type="title"/>
          </p:nvPr>
        </p:nvSpPr>
        <p:spPr bwMode="auto">
          <a:xfrm>
            <a:off x="720000" y="1203900"/>
            <a:ext cx="3198300" cy="15021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pPr>
              <a:defRPr/>
            </a:pPr>
            <a:endParaRPr/>
          </a:p>
        </p:txBody>
      </p:sp>
      <p:sp>
        <p:nvSpPr>
          <p:cNvPr id="127" name="Google Shape;127;p15"/>
          <p:cNvSpPr txBox="1">
            <a:spLocks noGrp="1"/>
          </p:cNvSpPr>
          <p:nvPr>
            <p:ph type="subTitle" idx="1"/>
          </p:nvPr>
        </p:nvSpPr>
        <p:spPr bwMode="auto">
          <a:xfrm>
            <a:off x="720000" y="2706062"/>
            <a:ext cx="3198300" cy="1461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atin typeface="Hanken Grotesk"/>
                <a:ea typeface="Hanken Grotesk"/>
                <a:cs typeface="Hanken Grotesk"/>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pPr>
              <a:defRPr/>
            </a:pPr>
            <a:endParaRPr/>
          </a:p>
        </p:txBody>
      </p:sp>
      <p:sp>
        <p:nvSpPr>
          <p:cNvPr id="128" name="Google Shape;128;p15"/>
          <p:cNvSpPr>
            <a:spLocks noGrp="1"/>
          </p:cNvSpPr>
          <p:nvPr>
            <p:ph type="pic" idx="2"/>
          </p:nvPr>
        </p:nvSpPr>
        <p:spPr bwMode="auto">
          <a:xfrm>
            <a:off x="4494050" y="0"/>
            <a:ext cx="4650000" cy="5143500"/>
          </a:xfrm>
          <a:prstGeom prst="rect">
            <a:avLst/>
          </a:prstGeom>
          <a:noFill/>
          <a:ln w="19050" cap="flat" cmpd="sng">
            <a:solidFill>
              <a:schemeClr val="dk1"/>
            </a:solidFill>
            <a:prstDash val="solid"/>
            <a:round/>
            <a:headEnd type="none" w="sm" len="sm"/>
            <a:tailEnd type="none" w="sm" len="sm"/>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
        <p:cNvGrpSpPr/>
        <p:nvPr/>
      </p:nvGrpSpPr>
      <p:grpSpPr bwMode="auto">
        <a:xfrm>
          <a:off x="0" y="0"/>
          <a:ext cx="0" cy="0"/>
          <a:chOff x="0" y="0"/>
          <a:chExt cx="0" cy="0"/>
        </a:xfrm>
      </p:grpSpPr>
      <p:sp>
        <p:nvSpPr>
          <p:cNvPr id="6" name="Google Shape;6;p1"/>
          <p:cNvSpPr txBox="1">
            <a:spLocks noGrp="1"/>
          </p:cNvSpPr>
          <p:nvPr>
            <p:ph type="title"/>
          </p:nvPr>
        </p:nvSpPr>
        <p:spPr bwMode="auto">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defRPr>
            </a:lvl1pPr>
            <a:lvl2pPr lvl="1">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2pPr>
            <a:lvl3pPr lvl="2">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3pPr>
            <a:lvl4pPr lvl="3">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4pPr>
            <a:lvl5pPr lvl="4">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5pPr>
            <a:lvl6pPr lvl="5">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6pPr>
            <a:lvl7pPr lvl="6">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7pPr>
            <a:lvl8pPr lvl="7">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8pPr>
            <a:lvl9pPr lvl="8">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defRPr>
            </a:lvl9pPr>
          </a:lstStyle>
          <a:p>
            <a:pPr>
              <a:defRPr/>
            </a:pPr>
            <a:endParaRPr/>
          </a:p>
        </p:txBody>
      </p:sp>
      <p:sp>
        <p:nvSpPr>
          <p:cNvPr id="7" name="Google Shape;7;p1"/>
          <p:cNvSpPr txBox="1">
            <a:spLocks noGrp="1"/>
          </p:cNvSpPr>
          <p:nvPr>
            <p:ph type="body" idx="1"/>
          </p:nvPr>
        </p:nvSpPr>
        <p:spPr bwMode="auto">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1pPr>
            <a:lvl2pPr marL="914400" lvl="1"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2pPr>
            <a:lvl3pPr marL="1371600" lvl="2"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3pPr>
            <a:lvl4pPr marL="1828800" lvl="3"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4pPr>
            <a:lvl5pPr marL="2286000" lvl="4"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5pPr>
            <a:lvl6pPr marL="2743200" lvl="5"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6pPr>
            <a:lvl7pPr marL="3200400" lvl="6"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7pPr>
            <a:lvl8pPr marL="3657600" lvl="7"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8pPr>
            <a:lvl9pPr marL="4114800" lvl="8" indent="-317500">
              <a:lnSpc>
                <a:spcPct val="114999"/>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www.hackerearth.com/practice/algorithms/greedy/basics-of-greedy-algorithms/tutorial/#:~:text=A greedy algorithm%2C as the,to a globally%2Doptimal solution"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ee.torontomu.ca/~samavi/preprints/LiangSamavi_Anonymization_MILP_preprint.pdf" TargetMode="External"/><Relationship Id="rId5" Type="http://schemas.openxmlformats.org/officeDocument/2006/relationships/hyperlink" Target="https://www.vldb.org/conf/2007/papers/research/p746-iwuchukwu.pdf" TargetMode="External"/><Relationship Id="rId4" Type="http://schemas.openxmlformats.org/officeDocument/2006/relationships/hyperlink" Target="https://www.geeksforgeeks.org/applications-advantages-and-disadvantages-of-greedy-algorithm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9" name="Google Shape;289;p33"/>
          <p:cNvSpPr txBox="1">
            <a:spLocks noGrp="1"/>
          </p:cNvSpPr>
          <p:nvPr>
            <p:ph type="ctrTitle"/>
          </p:nvPr>
        </p:nvSpPr>
        <p:spPr bwMode="auto">
          <a:xfrm>
            <a:off x="1087124" y="885045"/>
            <a:ext cx="5897400" cy="24352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defRPr/>
            </a:pPr>
            <a:r>
              <a:rPr lang="en-US" b="1">
                <a:latin typeface="Aptos"/>
                <a:ea typeface="Aptos"/>
                <a:cs typeface="Aptos"/>
              </a:rPr>
              <a:t>K-Anonymization: A Comparative Analysis of MinGen and Greedy Algorithms</a:t>
            </a:r>
            <a:endParaRPr b="1"/>
          </a:p>
        </p:txBody>
      </p:sp>
      <p:sp>
        <p:nvSpPr>
          <p:cNvPr id="290" name="Google Shape;290;p33"/>
          <p:cNvSpPr txBox="1">
            <a:spLocks noGrp="1"/>
          </p:cNvSpPr>
          <p:nvPr>
            <p:ph type="subTitle" idx="1"/>
          </p:nvPr>
        </p:nvSpPr>
        <p:spPr bwMode="auto">
          <a:xfrm>
            <a:off x="1087124" y="3782656"/>
            <a:ext cx="5897400" cy="622196"/>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en-US">
                <a:latin typeface="Aptos"/>
                <a:ea typeface="Aptos"/>
                <a:cs typeface="Aptos"/>
              </a:rPr>
              <a:t>Maria Isabel German | Achu Mary Philip | Kamaldeep Kaur</a:t>
            </a:r>
            <a:endParaRPr>
              <a:latin typeface="Aptos"/>
              <a:cs typeface="Aptos"/>
            </a:endParaRPr>
          </a:p>
          <a:p>
            <a:pPr marL="0" lvl="0" indent="0" algn="l">
              <a:spcBef>
                <a:spcPts val="0"/>
              </a:spcBef>
              <a:spcAft>
                <a:spcPts val="0"/>
              </a:spcAft>
              <a:buNone/>
              <a:defRPr/>
            </a:pPr>
            <a:r>
              <a:rPr lang="en-US">
                <a:latin typeface="Aptos"/>
                <a:ea typeface="Aptos"/>
                <a:cs typeface="Aptos"/>
              </a:rPr>
              <a:t>January 31, 2025</a:t>
            </a:r>
            <a:endParaRPr>
              <a:latin typeface="Aptos"/>
              <a:cs typeface="Apto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07826810" name="Google Shape;761;p56"/>
          <p:cNvSpPr txBox="1">
            <a:spLocks noGrp="1"/>
          </p:cNvSpPr>
          <p:nvPr>
            <p:ph type="title"/>
          </p:nvPr>
        </p:nvSpPr>
        <p:spPr bwMode="auto">
          <a:xfrm>
            <a:off x="722376" y="445023"/>
            <a:ext cx="7708500" cy="572698"/>
          </a:xfrm>
          <a:prstGeom prst="rect">
            <a:avLst/>
          </a:prstGeom>
        </p:spPr>
        <p:txBody>
          <a:bodyPr spcFirstLastPara="1" wrap="square" lIns="91422" tIns="91422" rIns="91422" bIns="91422" anchor="t" anchorCtr="0">
            <a:noAutofit/>
          </a:bodyPr>
          <a:lstStyle/>
          <a:p>
            <a:pPr marL="0" lvl="0" indent="0" algn="l">
              <a:spcBef>
                <a:spcPts val="0"/>
              </a:spcBef>
              <a:spcAft>
                <a:spcPts val="0"/>
              </a:spcAft>
              <a:buNone/>
              <a:defRPr/>
            </a:pPr>
            <a:r>
              <a:rPr lang="en-US" sz="2800" b="1" i="0" u="none" strike="noStrike" cap="none" spc="0">
                <a:solidFill>
                  <a:schemeClr val="dk1"/>
                </a:solidFill>
                <a:latin typeface="Aptos"/>
                <a:ea typeface="Aptos"/>
                <a:cs typeface="Aptos"/>
              </a:rPr>
              <a:t>MinGen Algorithm Example</a:t>
            </a:r>
            <a:endParaRPr>
              <a:latin typeface="Aptos"/>
              <a:cs typeface="Aptos"/>
            </a:endParaRPr>
          </a:p>
        </p:txBody>
      </p:sp>
      <p:sp>
        <p:nvSpPr>
          <p:cNvPr id="1754580821" name="Google Shape;763;p56"/>
          <p:cNvSpPr txBox="1"/>
          <p:nvPr/>
        </p:nvSpPr>
        <p:spPr bwMode="auto">
          <a:xfrm>
            <a:off x="720000" y="1149174"/>
            <a:ext cx="5949740" cy="437400"/>
          </a:xfrm>
          <a:prstGeom prst="rect">
            <a:avLst/>
          </a:prstGeom>
          <a:noFill/>
          <a:ln>
            <a:noFill/>
          </a:ln>
        </p:spPr>
        <p:txBody>
          <a:bodyPr spcFirstLastPara="1" wrap="square" lIns="91422" tIns="91422" rIns="91422" bIns="91422" anchor="b" anchorCtr="0">
            <a:noAutofit/>
          </a:bodyPr>
          <a:lstStyle/>
          <a:p>
            <a:pPr marL="0" marR="0" lvl="0" indent="0" algn="l">
              <a:lnSpc>
                <a:spcPct val="114999"/>
              </a:lnSpc>
              <a:spcBef>
                <a:spcPts val="0"/>
              </a:spcBef>
              <a:spcAft>
                <a:spcPts val="0"/>
              </a:spcAft>
              <a:buNone/>
              <a:defRPr/>
            </a:pPr>
            <a:r>
              <a:rPr sz="1800" dirty="0">
                <a:solidFill>
                  <a:schemeClr val="dk1"/>
                </a:solidFill>
                <a:latin typeface="Aptos"/>
                <a:ea typeface="Aptos"/>
                <a:cs typeface="Aptos"/>
              </a:rPr>
              <a:t>Step 2: Generalization/Suppression Options</a:t>
            </a:r>
            <a:endParaRPr sz="1800" dirty="0">
              <a:solidFill>
                <a:schemeClr val="dk1"/>
              </a:solidFill>
              <a:latin typeface="Aptos"/>
              <a:cs typeface="Aptos"/>
            </a:endParaRPr>
          </a:p>
        </p:txBody>
      </p:sp>
      <p:sp>
        <p:nvSpPr>
          <p:cNvPr id="613194405" name="TextBox 613194404"/>
          <p:cNvSpPr txBox="1"/>
          <p:nvPr/>
        </p:nvSpPr>
        <p:spPr bwMode="auto">
          <a:xfrm>
            <a:off x="998531" y="1579140"/>
            <a:ext cx="7316539" cy="26825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1800" b="0" i="0" u="none" strike="noStrike" cap="none" spc="0" dirty="0">
                <a:solidFill>
                  <a:schemeClr val="dk1"/>
                </a:solidFill>
                <a:latin typeface="Aptos"/>
                <a:ea typeface="Aptos"/>
                <a:cs typeface="Aptos"/>
              </a:rPr>
              <a:t>Assume the following options to generalize or suppress:</a:t>
            </a:r>
            <a:endParaRPr sz="1800" b="0" i="0" u="none" strike="noStrike" cap="none" spc="0" dirty="0">
              <a:solidFill>
                <a:schemeClr val="dk1"/>
              </a:solidFill>
              <a:latin typeface="Aptos"/>
              <a:cs typeface="Aptos"/>
            </a:endParaRPr>
          </a:p>
          <a:p>
            <a:pPr>
              <a:defRPr/>
            </a:pPr>
            <a:endParaRPr sz="1800" b="0" i="0" u="none" strike="noStrike" cap="none" spc="0" dirty="0">
              <a:solidFill>
                <a:schemeClr val="dk1"/>
              </a:solidFill>
              <a:latin typeface="Aptos"/>
              <a:cs typeface="Aptos"/>
            </a:endParaRPr>
          </a:p>
          <a:p>
            <a:pPr marL="305908" indent="-305908">
              <a:buFont typeface="Arial"/>
              <a:buChar char="•"/>
              <a:defRPr/>
            </a:pPr>
            <a:r>
              <a:rPr lang="en-US" sz="1800" b="0" i="0" u="none" strike="noStrike" cap="none" spc="0" dirty="0">
                <a:solidFill>
                  <a:schemeClr val="dk1"/>
                </a:solidFill>
                <a:latin typeface="Aptos"/>
                <a:ea typeface="Aptos"/>
                <a:cs typeface="Aptos"/>
              </a:rPr>
              <a:t>Age can be generalized into ranges:</a:t>
            </a:r>
            <a:endParaRPr sz="1800" b="0" i="0" u="none" strike="noStrike" cap="none" spc="0" dirty="0">
              <a:solidFill>
                <a:schemeClr val="dk1"/>
              </a:solidFill>
              <a:latin typeface="Aptos"/>
              <a:cs typeface="Aptos"/>
            </a:endParaRPr>
          </a:p>
          <a:p>
            <a:pPr marL="705957" lvl="1" indent="-305907">
              <a:buFont typeface="Courier New"/>
              <a:buChar char="o"/>
              <a:defRPr/>
            </a:pPr>
            <a:r>
              <a:rPr lang="en-US" sz="1800" b="0" i="0" u="none" strike="noStrike" cap="none" spc="0" dirty="0">
                <a:solidFill>
                  <a:schemeClr val="dk1"/>
                </a:solidFill>
                <a:latin typeface="Aptos"/>
                <a:ea typeface="Aptos"/>
                <a:cs typeface="Aptos"/>
              </a:rPr>
              <a:t>20-40</a:t>
            </a:r>
            <a:endParaRPr sz="1800" b="0" i="0" u="none" strike="noStrike" cap="none" spc="0" dirty="0">
              <a:solidFill>
                <a:schemeClr val="dk1"/>
              </a:solidFill>
              <a:latin typeface="Aptos"/>
              <a:cs typeface="Aptos"/>
            </a:endParaRPr>
          </a:p>
          <a:p>
            <a:pPr marL="705958" lvl="1" indent="-305908">
              <a:buFont typeface="Courier New"/>
              <a:buChar char="o"/>
              <a:defRPr/>
            </a:pPr>
            <a:r>
              <a:rPr lang="en-US" sz="1800" b="0" i="0" u="none" strike="noStrike" cap="none" spc="0" dirty="0">
                <a:solidFill>
                  <a:schemeClr val="dk1"/>
                </a:solidFill>
                <a:latin typeface="Aptos"/>
                <a:ea typeface="Aptos"/>
                <a:cs typeface="Aptos"/>
              </a:rPr>
              <a:t>20-30</a:t>
            </a:r>
            <a:endParaRPr sz="1800" dirty="0"/>
          </a:p>
          <a:p>
            <a:pPr marL="705958" lvl="1" indent="-305908">
              <a:buFont typeface="Courier New"/>
              <a:buChar char="o"/>
              <a:defRPr/>
            </a:pPr>
            <a:r>
              <a:rPr lang="en-US" sz="1800" b="0" i="0" u="none" strike="noStrike" cap="none" spc="0" dirty="0">
                <a:solidFill>
                  <a:schemeClr val="dk1"/>
                </a:solidFill>
                <a:latin typeface="Aptos"/>
                <a:ea typeface="Aptos"/>
                <a:cs typeface="Aptos"/>
              </a:rPr>
              <a:t>30-40</a:t>
            </a:r>
            <a:endParaRPr sz="1800" b="0" i="0" u="none" strike="noStrike" cap="none" spc="0" dirty="0">
              <a:solidFill>
                <a:schemeClr val="dk1"/>
              </a:solidFill>
              <a:latin typeface="Aptos"/>
              <a:cs typeface="Aptos"/>
            </a:endParaRPr>
          </a:p>
          <a:p>
            <a:pPr marL="705958" lvl="1" indent="-305908">
              <a:buFont typeface="Courier New"/>
              <a:buChar char="o"/>
              <a:defRPr/>
            </a:pPr>
            <a:endParaRPr sz="1800" b="0" i="0" u="none" strike="noStrike" cap="none" spc="0" dirty="0">
              <a:solidFill>
                <a:schemeClr val="dk1"/>
              </a:solidFill>
              <a:latin typeface="Aptos"/>
              <a:cs typeface="Aptos"/>
            </a:endParaRPr>
          </a:p>
          <a:p>
            <a:pPr marL="305908" indent="-305908">
              <a:buFont typeface="Arial"/>
              <a:buChar char="•"/>
              <a:defRPr/>
            </a:pPr>
            <a:r>
              <a:rPr lang="en-US" sz="1800" b="0" i="0" u="none" strike="noStrike" cap="none" spc="0" dirty="0">
                <a:solidFill>
                  <a:schemeClr val="dk1"/>
                </a:solidFill>
                <a:latin typeface="Aptos"/>
                <a:ea typeface="Aptos"/>
                <a:cs typeface="Aptos"/>
              </a:rPr>
              <a:t>Zipcode can be generalized into patterns:</a:t>
            </a:r>
            <a:endParaRPr sz="1800" b="0" i="0" u="none" strike="noStrike" cap="none" spc="0" dirty="0">
              <a:solidFill>
                <a:schemeClr val="dk1"/>
              </a:solidFill>
              <a:latin typeface="Aptos"/>
              <a:cs typeface="Aptos"/>
            </a:endParaRPr>
          </a:p>
          <a:p>
            <a:pPr marL="705958" lvl="1" indent="-305908">
              <a:buFont typeface="Courier New"/>
              <a:buChar char="o"/>
              <a:defRPr/>
            </a:pPr>
            <a:r>
              <a:rPr lang="en-US" sz="1800" b="0" i="0" u="none" strike="noStrike" cap="none" spc="0" dirty="0">
                <a:solidFill>
                  <a:schemeClr val="dk1"/>
                </a:solidFill>
                <a:latin typeface="Aptos"/>
                <a:ea typeface="Aptos"/>
                <a:cs typeface="Aptos"/>
              </a:rPr>
              <a:t>1234* (for any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 starting with 1234)</a:t>
            </a:r>
            <a:endParaRPr sz="1800" b="0" i="0" u="none" strike="noStrike" cap="none" spc="0" dirty="0">
              <a:solidFill>
                <a:schemeClr val="dk1"/>
              </a:solidFill>
              <a:latin typeface="Aptos"/>
              <a:cs typeface="Apto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25127936" name="Google Shape;761;p56"/>
          <p:cNvSpPr txBox="1">
            <a:spLocks noGrp="1"/>
          </p:cNvSpPr>
          <p:nvPr>
            <p:ph type="title"/>
          </p:nvPr>
        </p:nvSpPr>
        <p:spPr bwMode="auto">
          <a:xfrm>
            <a:off x="722376" y="445023"/>
            <a:ext cx="7708500" cy="572698"/>
          </a:xfrm>
          <a:prstGeom prst="rect">
            <a:avLst/>
          </a:prstGeom>
        </p:spPr>
        <p:txBody>
          <a:bodyPr spcFirstLastPara="1" wrap="square" lIns="91422" tIns="91422" rIns="91422" bIns="91422" anchor="t" anchorCtr="0">
            <a:noAutofit/>
          </a:bodyPr>
          <a:lstStyle/>
          <a:p>
            <a:pPr marL="0" lvl="0" indent="0" algn="l">
              <a:spcBef>
                <a:spcPts val="0"/>
              </a:spcBef>
              <a:spcAft>
                <a:spcPts val="0"/>
              </a:spcAft>
              <a:buNone/>
              <a:defRPr/>
            </a:pPr>
            <a:r>
              <a:rPr lang="en-US" sz="2800" b="1" i="0" u="none" strike="noStrike" cap="none" spc="0">
                <a:solidFill>
                  <a:schemeClr val="dk1"/>
                </a:solidFill>
                <a:latin typeface="Aptos"/>
                <a:ea typeface="Aptos"/>
                <a:cs typeface="Aptos"/>
              </a:rPr>
              <a:t>MinGen Algorithm Example</a:t>
            </a:r>
            <a:endParaRPr>
              <a:latin typeface="Aptos"/>
              <a:cs typeface="Aptos"/>
            </a:endParaRPr>
          </a:p>
        </p:txBody>
      </p:sp>
      <p:sp>
        <p:nvSpPr>
          <p:cNvPr id="1407578860" name="Google Shape;763;p56"/>
          <p:cNvSpPr txBox="1"/>
          <p:nvPr/>
        </p:nvSpPr>
        <p:spPr bwMode="auto">
          <a:xfrm>
            <a:off x="720000" y="1219578"/>
            <a:ext cx="5949740" cy="366995"/>
          </a:xfrm>
          <a:prstGeom prst="rect">
            <a:avLst/>
          </a:prstGeom>
          <a:noFill/>
          <a:ln>
            <a:noFill/>
          </a:ln>
        </p:spPr>
        <p:txBody>
          <a:bodyPr spcFirstLastPara="1" wrap="square" lIns="91422" tIns="91422" rIns="91422" bIns="91422" anchor="b" anchorCtr="0">
            <a:noAutofit/>
          </a:bodyPr>
          <a:lstStyle/>
          <a:p>
            <a:pPr marL="0" marR="0" lvl="0" indent="0" algn="l">
              <a:lnSpc>
                <a:spcPct val="114999"/>
              </a:lnSpc>
              <a:spcBef>
                <a:spcPts val="0"/>
              </a:spcBef>
              <a:spcAft>
                <a:spcPts val="0"/>
              </a:spcAft>
              <a:buNone/>
              <a:defRPr/>
            </a:pPr>
            <a:r>
              <a:rPr sz="1800" dirty="0">
                <a:solidFill>
                  <a:schemeClr val="dk1"/>
                </a:solidFill>
                <a:latin typeface="Aptos"/>
                <a:ea typeface="Aptos"/>
                <a:cs typeface="Aptos"/>
              </a:rPr>
              <a:t>Step 3: Enumerate possible generalization</a:t>
            </a:r>
            <a:endParaRPr sz="1800" dirty="0">
              <a:solidFill>
                <a:schemeClr val="dk1"/>
              </a:solidFill>
              <a:latin typeface="Aptos"/>
              <a:cs typeface="Aptos"/>
            </a:endParaRPr>
          </a:p>
        </p:txBody>
      </p:sp>
      <p:sp>
        <p:nvSpPr>
          <p:cNvPr id="1282069106" name="TextBox 1282069105"/>
          <p:cNvSpPr txBox="1"/>
          <p:nvPr/>
        </p:nvSpPr>
        <p:spPr bwMode="auto">
          <a:xfrm>
            <a:off x="998533" y="1469657"/>
            <a:ext cx="7312220" cy="93756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1800" b="0" i="0" u="none" strike="noStrike" cap="none" spc="0">
                <a:solidFill>
                  <a:srgbClr val="000000"/>
                </a:solidFill>
                <a:latin typeface="Aptos"/>
                <a:ea typeface="Aptos"/>
                <a:cs typeface="Aptos"/>
              </a:rPr>
              <a:t>Case 1: Generalize age to 20-40 and zipcode to 1234*</a:t>
            </a:r>
            <a:endParaRPr sz="1800" b="0" i="0" u="none" strike="noStrike" cap="none" spc="0">
              <a:solidFill>
                <a:srgbClr val="000000"/>
              </a:solidFill>
              <a:latin typeface="Aptos"/>
              <a:cs typeface="Aptos"/>
            </a:endParaRPr>
          </a:p>
          <a:p>
            <a:pPr marL="705958" lvl="1" indent="-305908">
              <a:buFont typeface="Arial"/>
              <a:buChar char="•"/>
              <a:defRPr/>
            </a:pPr>
            <a:r>
              <a:rPr lang="en-US" sz="1800" b="0" i="0" u="none" strike="noStrike" cap="none" spc="0">
                <a:solidFill>
                  <a:srgbClr val="000000"/>
                </a:solidFill>
                <a:latin typeface="Aptos"/>
                <a:ea typeface="Aptos"/>
                <a:cs typeface="Aptos"/>
              </a:rPr>
              <a:t>Age: 20-40</a:t>
            </a:r>
            <a:endParaRPr sz="1800" b="0" i="0" u="none" strike="noStrike" cap="none" spc="0">
              <a:solidFill>
                <a:srgbClr val="000000"/>
              </a:solidFill>
              <a:latin typeface="Aptos"/>
              <a:cs typeface="Aptos"/>
            </a:endParaRPr>
          </a:p>
          <a:p>
            <a:pPr marL="705958" lvl="1" indent="-305908">
              <a:buFont typeface="Arial"/>
              <a:buChar char="•"/>
              <a:defRPr/>
            </a:pPr>
            <a:r>
              <a:rPr lang="en-US" sz="1800" b="0" i="0" u="none" strike="noStrike" cap="none" spc="0">
                <a:solidFill>
                  <a:srgbClr val="000000"/>
                </a:solidFill>
                <a:latin typeface="Aptos"/>
                <a:ea typeface="Aptos"/>
                <a:cs typeface="Aptos"/>
              </a:rPr>
              <a:t>Zipcode: 1234*</a:t>
            </a:r>
            <a:endParaRPr sz="1800" b="0" i="0" u="none" strike="noStrike" cap="none" spc="0">
              <a:solidFill>
                <a:srgbClr val="000000"/>
              </a:solidFill>
              <a:latin typeface="Aptos"/>
              <a:cs typeface="Aptos"/>
            </a:endParaRPr>
          </a:p>
        </p:txBody>
      </p:sp>
      <p:graphicFrame>
        <p:nvGraphicFramePr>
          <p:cNvPr id="1598186857" name="Table 1598186856"/>
          <p:cNvGraphicFramePr>
            <a:graphicFrameLocks/>
          </p:cNvGraphicFramePr>
          <p:nvPr/>
        </p:nvGraphicFramePr>
        <p:xfrm>
          <a:off x="1261240" y="2528613"/>
          <a:ext cx="6095996" cy="2133600"/>
        </p:xfrm>
        <a:graphic>
          <a:graphicData uri="http://schemas.openxmlformats.org/drawingml/2006/table">
            <a:tbl>
              <a:tblPr firstRow="1" bandRow="1">
                <a:tableStyleId>{10DBD08F-4D54-40A7-9356-10ADED2E350D}</a:tableStyleId>
              </a:tblPr>
              <a:tblGrid>
                <a:gridCol w="1523999">
                  <a:extLst>
                    <a:ext uri="{9D8B030D-6E8A-4147-A177-3AD203B41FA5}">
                      <a16:colId xmlns:a16="http://schemas.microsoft.com/office/drawing/2014/main" val="20000"/>
                    </a:ext>
                  </a:extLst>
                </a:gridCol>
                <a:gridCol w="1523999">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tblGrid>
              <a:tr h="304800">
                <a:tc>
                  <a:txBody>
                    <a:bodyPr/>
                    <a:lstStyle/>
                    <a:p>
                      <a:pPr>
                        <a:defRPr/>
                      </a:pPr>
                      <a:r>
                        <a:rPr>
                          <a:latin typeface="Aptos"/>
                          <a:ea typeface="Aptos"/>
                          <a:cs typeface="Aptos"/>
                        </a:rPr>
                        <a:t>Name</a:t>
                      </a:r>
                      <a:endParaRPr>
                        <a:latin typeface="Aptos"/>
                        <a:cs typeface="Aptos"/>
                      </a:endParaRPr>
                    </a:p>
                  </a:txBody>
                  <a:tcPr>
                    <a:solidFill>
                      <a:schemeClr val="tx2"/>
                    </a:solidFill>
                  </a:tcPr>
                </a:tc>
                <a:tc>
                  <a:txBody>
                    <a:bodyPr/>
                    <a:lstStyle/>
                    <a:p>
                      <a:pPr>
                        <a:defRPr/>
                      </a:pPr>
                      <a:r>
                        <a:rPr>
                          <a:latin typeface="Aptos"/>
                          <a:ea typeface="Aptos"/>
                          <a:cs typeface="Aptos"/>
                        </a:rPr>
                        <a:t>Age</a:t>
                      </a:r>
                      <a:endParaRPr>
                        <a:latin typeface="Aptos"/>
                        <a:cs typeface="Aptos"/>
                      </a:endParaRPr>
                    </a:p>
                  </a:txBody>
                  <a:tcPr>
                    <a:solidFill>
                      <a:schemeClr val="tx2"/>
                    </a:solidFill>
                  </a:tcPr>
                </a:tc>
                <a:tc>
                  <a:txBody>
                    <a:bodyPr/>
                    <a:lstStyle/>
                    <a:p>
                      <a:pPr>
                        <a:defRPr/>
                      </a:pPr>
                      <a:r>
                        <a:rPr>
                          <a:latin typeface="Aptos"/>
                          <a:ea typeface="Aptos"/>
                          <a:cs typeface="Aptos"/>
                        </a:rPr>
                        <a:t>Zipcode</a:t>
                      </a:r>
                      <a:endParaRPr>
                        <a:latin typeface="Aptos"/>
                        <a:cs typeface="Aptos"/>
                      </a:endParaRPr>
                    </a:p>
                  </a:txBody>
                  <a:tcPr>
                    <a:solidFill>
                      <a:schemeClr val="tx2"/>
                    </a:solidFill>
                  </a:tcPr>
                </a:tc>
                <a:tc>
                  <a:txBody>
                    <a:bodyPr/>
                    <a:lstStyle/>
                    <a:p>
                      <a:pPr>
                        <a:defRPr/>
                      </a:pPr>
                      <a:r>
                        <a:rPr>
                          <a:latin typeface="Aptos"/>
                          <a:ea typeface="Aptos"/>
                          <a:cs typeface="Aptos"/>
                        </a:rPr>
                        <a:t>Disease</a:t>
                      </a:r>
                      <a:endParaRPr>
                        <a:latin typeface="Aptos"/>
                        <a:cs typeface="Aptos"/>
                      </a:endParaRPr>
                    </a:p>
                  </a:txBody>
                  <a:tcPr>
                    <a:solidFill>
                      <a:schemeClr val="tx2"/>
                    </a:solidFill>
                  </a:tcPr>
                </a:tc>
                <a:extLst>
                  <a:ext uri="{0D108BD9-81ED-4DB2-BD59-A6C34878D82A}">
                    <a16:rowId xmlns:a16="http://schemas.microsoft.com/office/drawing/2014/main" val="10000"/>
                  </a:ext>
                </a:extLst>
              </a:tr>
              <a:tr h="304800">
                <a:tc>
                  <a:txBody>
                    <a:bodyPr/>
                    <a:lstStyle/>
                    <a:p>
                      <a:pPr>
                        <a:defRPr/>
                      </a:pPr>
                      <a:r>
                        <a:rPr>
                          <a:latin typeface="Aptos"/>
                          <a:ea typeface="Aptos"/>
                          <a:cs typeface="Aptos"/>
                        </a:rPr>
                        <a:t>A</a:t>
                      </a:r>
                      <a:endParaRPr>
                        <a:latin typeface="Aptos"/>
                        <a:cs typeface="Aptos"/>
                      </a:endParaRPr>
                    </a:p>
                  </a:txBody>
                  <a:tcPr/>
                </a:tc>
                <a:tc>
                  <a:txBody>
                    <a:bodyPr/>
                    <a:lstStyle/>
                    <a:p>
                      <a:pPr>
                        <a:defRPr/>
                      </a:pPr>
                      <a:r>
                        <a:rPr>
                          <a:latin typeface="Aptos"/>
                          <a:ea typeface="Aptos"/>
                          <a:cs typeface="Aptos"/>
                        </a:rPr>
                        <a:t>20-40</a:t>
                      </a:r>
                      <a:endParaRPr>
                        <a:latin typeface="Aptos"/>
                        <a:cs typeface="Aptos"/>
                      </a:endParaRPr>
                    </a:p>
                  </a:txBody>
                  <a:tcPr/>
                </a:tc>
                <a:tc>
                  <a:txBody>
                    <a:bodyPr/>
                    <a:lstStyle/>
                    <a:p>
                      <a:pPr>
                        <a:defRPr/>
                      </a:pPr>
                      <a:r>
                        <a:rPr>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Flu</a:t>
                      </a:r>
                      <a:endParaRPr>
                        <a:latin typeface="Aptos"/>
                        <a:cs typeface="Aptos"/>
                      </a:endParaRPr>
                    </a:p>
                  </a:txBody>
                  <a:tcPr/>
                </a:tc>
                <a:extLst>
                  <a:ext uri="{0D108BD9-81ED-4DB2-BD59-A6C34878D82A}">
                    <a16:rowId xmlns:a16="http://schemas.microsoft.com/office/drawing/2014/main" val="10001"/>
                  </a:ext>
                </a:extLst>
              </a:tr>
              <a:tr h="304800">
                <a:tc>
                  <a:txBody>
                    <a:bodyPr/>
                    <a:lstStyle/>
                    <a:p>
                      <a:pPr>
                        <a:defRPr/>
                      </a:pPr>
                      <a:r>
                        <a:rPr>
                          <a:latin typeface="Aptos"/>
                          <a:ea typeface="Aptos"/>
                          <a:cs typeface="Aptos"/>
                        </a:rPr>
                        <a:t>B</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20-40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Cold</a:t>
                      </a:r>
                      <a:endParaRPr>
                        <a:latin typeface="Aptos"/>
                        <a:cs typeface="Aptos"/>
                      </a:endParaRPr>
                    </a:p>
                  </a:txBody>
                  <a:tcPr/>
                </a:tc>
                <a:extLst>
                  <a:ext uri="{0D108BD9-81ED-4DB2-BD59-A6C34878D82A}">
                    <a16:rowId xmlns:a16="http://schemas.microsoft.com/office/drawing/2014/main" val="10002"/>
                  </a:ext>
                </a:extLst>
              </a:tr>
              <a:tr h="304800">
                <a:tc>
                  <a:txBody>
                    <a:bodyPr/>
                    <a:lstStyle/>
                    <a:p>
                      <a:pPr>
                        <a:defRPr/>
                      </a:pPr>
                      <a:r>
                        <a:rPr>
                          <a:latin typeface="Aptos"/>
                          <a:ea typeface="Aptos"/>
                          <a:cs typeface="Aptos"/>
                        </a:rPr>
                        <a:t>C</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20-40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Cancer</a:t>
                      </a:r>
                      <a:endParaRPr>
                        <a:latin typeface="Aptos"/>
                        <a:cs typeface="Aptos"/>
                      </a:endParaRPr>
                    </a:p>
                  </a:txBody>
                  <a:tcPr/>
                </a:tc>
                <a:extLst>
                  <a:ext uri="{0D108BD9-81ED-4DB2-BD59-A6C34878D82A}">
                    <a16:rowId xmlns:a16="http://schemas.microsoft.com/office/drawing/2014/main" val="10003"/>
                  </a:ext>
                </a:extLst>
              </a:tr>
              <a:tr h="304800">
                <a:tc>
                  <a:txBody>
                    <a:bodyPr/>
                    <a:lstStyle/>
                    <a:p>
                      <a:pPr>
                        <a:defRPr/>
                      </a:pPr>
                      <a:r>
                        <a:rPr>
                          <a:latin typeface="Aptos"/>
                          <a:ea typeface="Aptos"/>
                          <a:cs typeface="Aptos"/>
                        </a:rPr>
                        <a:t>D</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20-40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Flu</a:t>
                      </a:r>
                      <a:endParaRPr>
                        <a:latin typeface="Aptos"/>
                        <a:cs typeface="Aptos"/>
                      </a:endParaRPr>
                    </a:p>
                  </a:txBody>
                  <a:tcPr/>
                </a:tc>
                <a:extLst>
                  <a:ext uri="{0D108BD9-81ED-4DB2-BD59-A6C34878D82A}">
                    <a16:rowId xmlns:a16="http://schemas.microsoft.com/office/drawing/2014/main" val="10004"/>
                  </a:ext>
                </a:extLst>
              </a:tr>
              <a:tr h="304800">
                <a:tc>
                  <a:txBody>
                    <a:bodyPr/>
                    <a:lstStyle/>
                    <a:p>
                      <a:pPr>
                        <a:defRPr/>
                      </a:pPr>
                      <a:r>
                        <a:rPr>
                          <a:latin typeface="Aptos"/>
                          <a:ea typeface="Aptos"/>
                          <a:cs typeface="Aptos"/>
                        </a:rPr>
                        <a:t>E</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20-40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Cancer</a:t>
                      </a:r>
                      <a:endParaRPr>
                        <a:latin typeface="Aptos"/>
                        <a:cs typeface="Aptos"/>
                      </a:endParaRPr>
                    </a:p>
                  </a:txBody>
                  <a:tcPr/>
                </a:tc>
                <a:extLst>
                  <a:ext uri="{0D108BD9-81ED-4DB2-BD59-A6C34878D82A}">
                    <a16:rowId xmlns:a16="http://schemas.microsoft.com/office/drawing/2014/main" val="10005"/>
                  </a:ext>
                </a:extLst>
              </a:tr>
              <a:tr h="304800">
                <a:tc>
                  <a:txBody>
                    <a:bodyPr/>
                    <a:lstStyle/>
                    <a:p>
                      <a:pPr>
                        <a:defRPr/>
                      </a:pPr>
                      <a:r>
                        <a:rPr>
                          <a:latin typeface="Aptos"/>
                          <a:ea typeface="Aptos"/>
                          <a:cs typeface="Aptos"/>
                        </a:rPr>
                        <a:t>F</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20-40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Cold</a:t>
                      </a:r>
                      <a:endParaRPr>
                        <a:latin typeface="Aptos"/>
                        <a:cs typeface="Aptos"/>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69698733" name="Google Shape;761;p56"/>
          <p:cNvSpPr txBox="1">
            <a:spLocks noGrp="1"/>
          </p:cNvSpPr>
          <p:nvPr>
            <p:ph type="title"/>
          </p:nvPr>
        </p:nvSpPr>
        <p:spPr bwMode="auto">
          <a:xfrm>
            <a:off x="722376" y="445023"/>
            <a:ext cx="7708500" cy="572698"/>
          </a:xfrm>
          <a:prstGeom prst="rect">
            <a:avLst/>
          </a:prstGeom>
        </p:spPr>
        <p:txBody>
          <a:bodyPr spcFirstLastPara="1" wrap="square" lIns="91422" tIns="91422" rIns="91422" bIns="91422" anchor="t" anchorCtr="0">
            <a:noAutofit/>
          </a:bodyPr>
          <a:lstStyle/>
          <a:p>
            <a:pPr marL="0" lvl="0" indent="0" algn="l">
              <a:spcBef>
                <a:spcPts val="0"/>
              </a:spcBef>
              <a:spcAft>
                <a:spcPts val="0"/>
              </a:spcAft>
              <a:buNone/>
              <a:defRPr/>
            </a:pPr>
            <a:r>
              <a:rPr lang="en-US" sz="2800" b="1" i="0" u="none" strike="noStrike" cap="none" spc="0">
                <a:solidFill>
                  <a:schemeClr val="dk1"/>
                </a:solidFill>
                <a:latin typeface="Aptos"/>
                <a:ea typeface="Aptos"/>
                <a:cs typeface="Aptos"/>
              </a:rPr>
              <a:t>MinGen Algorithm Example</a:t>
            </a:r>
            <a:endParaRPr>
              <a:latin typeface="Aptos"/>
              <a:cs typeface="Aptos"/>
            </a:endParaRPr>
          </a:p>
        </p:txBody>
      </p:sp>
      <p:sp>
        <p:nvSpPr>
          <p:cNvPr id="2079484229" name="Google Shape;763;p56"/>
          <p:cNvSpPr txBox="1"/>
          <p:nvPr/>
        </p:nvSpPr>
        <p:spPr bwMode="auto">
          <a:xfrm>
            <a:off x="720000" y="1149174"/>
            <a:ext cx="5949740" cy="437400"/>
          </a:xfrm>
          <a:prstGeom prst="rect">
            <a:avLst/>
          </a:prstGeom>
          <a:noFill/>
          <a:ln>
            <a:noFill/>
          </a:ln>
        </p:spPr>
        <p:txBody>
          <a:bodyPr spcFirstLastPara="1" wrap="square" lIns="91422" tIns="91422" rIns="91422" bIns="91422" anchor="b" anchorCtr="0">
            <a:noAutofit/>
          </a:bodyPr>
          <a:lstStyle/>
          <a:p>
            <a:pPr marL="0" marR="0" lvl="0" indent="0" algn="l">
              <a:lnSpc>
                <a:spcPct val="114999"/>
              </a:lnSpc>
              <a:spcBef>
                <a:spcPts val="0"/>
              </a:spcBef>
              <a:spcAft>
                <a:spcPts val="0"/>
              </a:spcAft>
              <a:buNone/>
              <a:defRPr/>
            </a:pPr>
            <a:r>
              <a:rPr sz="1800" dirty="0">
                <a:solidFill>
                  <a:schemeClr val="dk1"/>
                </a:solidFill>
                <a:latin typeface="Aptos"/>
                <a:ea typeface="Aptos"/>
                <a:cs typeface="Aptos"/>
              </a:rPr>
              <a:t>Step 3: Enumerate possible generalization</a:t>
            </a:r>
            <a:endParaRPr sz="1800" dirty="0">
              <a:solidFill>
                <a:schemeClr val="dk1"/>
              </a:solidFill>
              <a:latin typeface="Aptos"/>
              <a:cs typeface="Aptos"/>
            </a:endParaRPr>
          </a:p>
        </p:txBody>
      </p:sp>
      <p:sp>
        <p:nvSpPr>
          <p:cNvPr id="1383321265" name="TextBox 1383321264"/>
          <p:cNvSpPr txBox="1"/>
          <p:nvPr/>
        </p:nvSpPr>
        <p:spPr bwMode="auto">
          <a:xfrm>
            <a:off x="998531" y="1469656"/>
            <a:ext cx="7320499" cy="93756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1800" b="0" i="0" u="none" strike="noStrike" cap="none" spc="0">
                <a:solidFill>
                  <a:srgbClr val="000000"/>
                </a:solidFill>
                <a:latin typeface="Aptos"/>
                <a:ea typeface="Aptos"/>
                <a:cs typeface="Aptos"/>
              </a:rPr>
              <a:t>Case 2: Generalize age and zipcode</a:t>
            </a:r>
            <a:endParaRPr sz="1800" b="0" i="0" u="none" strike="noStrike" cap="none" spc="0">
              <a:solidFill>
                <a:srgbClr val="000000"/>
              </a:solidFill>
              <a:latin typeface="Aptos"/>
              <a:cs typeface="Aptos"/>
            </a:endParaRPr>
          </a:p>
          <a:p>
            <a:pPr marL="705958" lvl="1" indent="-305908">
              <a:buFont typeface="Arial"/>
              <a:buChar char="•"/>
              <a:defRPr/>
            </a:pPr>
            <a:r>
              <a:rPr lang="en-US" sz="1800" b="0" i="0" u="none" strike="noStrike" cap="none" spc="0">
                <a:solidFill>
                  <a:srgbClr val="000000"/>
                </a:solidFill>
                <a:latin typeface="Aptos"/>
                <a:ea typeface="Aptos"/>
                <a:cs typeface="Aptos"/>
              </a:rPr>
              <a:t>Age: 20-30, 30-40</a:t>
            </a:r>
            <a:endParaRPr sz="1800" b="0" i="0" u="none" strike="noStrike" cap="none" spc="0">
              <a:solidFill>
                <a:srgbClr val="000000"/>
              </a:solidFill>
              <a:latin typeface="Aptos"/>
              <a:cs typeface="Aptos"/>
            </a:endParaRPr>
          </a:p>
          <a:p>
            <a:pPr marL="705958" lvl="1" indent="-305908">
              <a:buFont typeface="Arial"/>
              <a:buChar char="•"/>
              <a:defRPr/>
            </a:pPr>
            <a:r>
              <a:rPr lang="en-US" sz="1800" b="0" i="0" u="none" strike="noStrike" cap="none" spc="0">
                <a:solidFill>
                  <a:srgbClr val="000000"/>
                </a:solidFill>
                <a:latin typeface="Aptos"/>
                <a:ea typeface="Aptos"/>
                <a:cs typeface="Aptos"/>
              </a:rPr>
              <a:t>Zipcode: 1234*</a:t>
            </a:r>
            <a:endParaRPr sz="1800" b="0" i="0" u="none" strike="noStrike" cap="none" spc="0">
              <a:solidFill>
                <a:srgbClr val="000000"/>
              </a:solidFill>
              <a:latin typeface="Aptos"/>
              <a:cs typeface="Aptos"/>
            </a:endParaRPr>
          </a:p>
        </p:txBody>
      </p:sp>
      <p:graphicFrame>
        <p:nvGraphicFramePr>
          <p:cNvPr id="461942731" name="Table 461942730"/>
          <p:cNvGraphicFramePr>
            <a:graphicFrameLocks/>
          </p:cNvGraphicFramePr>
          <p:nvPr/>
        </p:nvGraphicFramePr>
        <p:xfrm>
          <a:off x="1261240" y="2528613"/>
          <a:ext cx="6095996" cy="2133600"/>
        </p:xfrm>
        <a:graphic>
          <a:graphicData uri="http://schemas.openxmlformats.org/drawingml/2006/table">
            <a:tbl>
              <a:tblPr firstRow="1" bandRow="1">
                <a:tableStyleId>{10DBD08F-4D54-40A7-9356-10ADED2E350D}</a:tableStyleId>
              </a:tblPr>
              <a:tblGrid>
                <a:gridCol w="1523999">
                  <a:extLst>
                    <a:ext uri="{9D8B030D-6E8A-4147-A177-3AD203B41FA5}">
                      <a16:colId xmlns:a16="http://schemas.microsoft.com/office/drawing/2014/main" val="20000"/>
                    </a:ext>
                  </a:extLst>
                </a:gridCol>
                <a:gridCol w="1523999">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tblGrid>
              <a:tr h="304800">
                <a:tc>
                  <a:txBody>
                    <a:bodyPr/>
                    <a:lstStyle/>
                    <a:p>
                      <a:pPr>
                        <a:defRPr/>
                      </a:pPr>
                      <a:r>
                        <a:rPr>
                          <a:latin typeface="Aptos"/>
                          <a:ea typeface="Aptos"/>
                          <a:cs typeface="Aptos"/>
                        </a:rPr>
                        <a:t>Name</a:t>
                      </a:r>
                      <a:endParaRPr>
                        <a:latin typeface="Aptos"/>
                        <a:cs typeface="Aptos"/>
                      </a:endParaRPr>
                    </a:p>
                  </a:txBody>
                  <a:tcPr>
                    <a:solidFill>
                      <a:schemeClr val="tx2"/>
                    </a:solidFill>
                  </a:tcPr>
                </a:tc>
                <a:tc>
                  <a:txBody>
                    <a:bodyPr/>
                    <a:lstStyle/>
                    <a:p>
                      <a:pPr>
                        <a:defRPr/>
                      </a:pPr>
                      <a:r>
                        <a:rPr>
                          <a:latin typeface="Aptos"/>
                          <a:ea typeface="Aptos"/>
                          <a:cs typeface="Aptos"/>
                        </a:rPr>
                        <a:t>Age</a:t>
                      </a:r>
                      <a:endParaRPr>
                        <a:latin typeface="Aptos"/>
                        <a:cs typeface="Aptos"/>
                      </a:endParaRPr>
                    </a:p>
                  </a:txBody>
                  <a:tcPr>
                    <a:solidFill>
                      <a:schemeClr val="tx2"/>
                    </a:solidFill>
                  </a:tcPr>
                </a:tc>
                <a:tc>
                  <a:txBody>
                    <a:bodyPr/>
                    <a:lstStyle/>
                    <a:p>
                      <a:pPr>
                        <a:defRPr/>
                      </a:pPr>
                      <a:r>
                        <a:rPr>
                          <a:latin typeface="Aptos"/>
                          <a:ea typeface="Aptos"/>
                          <a:cs typeface="Aptos"/>
                        </a:rPr>
                        <a:t>Zipcode</a:t>
                      </a:r>
                      <a:endParaRPr>
                        <a:latin typeface="Aptos"/>
                        <a:cs typeface="Aptos"/>
                      </a:endParaRPr>
                    </a:p>
                  </a:txBody>
                  <a:tcPr>
                    <a:solidFill>
                      <a:schemeClr val="tx2"/>
                    </a:solidFill>
                  </a:tcPr>
                </a:tc>
                <a:tc>
                  <a:txBody>
                    <a:bodyPr/>
                    <a:lstStyle/>
                    <a:p>
                      <a:pPr>
                        <a:defRPr/>
                      </a:pPr>
                      <a:r>
                        <a:rPr>
                          <a:latin typeface="Aptos"/>
                          <a:ea typeface="Aptos"/>
                          <a:cs typeface="Aptos"/>
                        </a:rPr>
                        <a:t>Disease</a:t>
                      </a:r>
                      <a:endParaRPr>
                        <a:latin typeface="Aptos"/>
                        <a:cs typeface="Aptos"/>
                      </a:endParaRPr>
                    </a:p>
                  </a:txBody>
                  <a:tcPr>
                    <a:solidFill>
                      <a:schemeClr val="tx2"/>
                    </a:solidFill>
                  </a:tcPr>
                </a:tc>
                <a:extLst>
                  <a:ext uri="{0D108BD9-81ED-4DB2-BD59-A6C34878D82A}">
                    <a16:rowId xmlns:a16="http://schemas.microsoft.com/office/drawing/2014/main" val="10000"/>
                  </a:ext>
                </a:extLst>
              </a:tr>
              <a:tr h="304800">
                <a:tc>
                  <a:txBody>
                    <a:bodyPr/>
                    <a:lstStyle/>
                    <a:p>
                      <a:pPr>
                        <a:defRPr/>
                      </a:pPr>
                      <a:r>
                        <a:rPr>
                          <a:latin typeface="Aptos"/>
                          <a:ea typeface="Aptos"/>
                          <a:cs typeface="Aptos"/>
                        </a:rPr>
                        <a:t>A</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30-40</a:t>
                      </a:r>
                      <a:endParaRPr>
                        <a:latin typeface="Aptos"/>
                        <a:cs typeface="Aptos"/>
                      </a:endParaRPr>
                    </a:p>
                  </a:txBody>
                  <a:tcPr/>
                </a:tc>
                <a:tc>
                  <a:txBody>
                    <a:bodyPr/>
                    <a:lstStyle/>
                    <a:p>
                      <a:pPr>
                        <a:defRPr/>
                      </a:pPr>
                      <a:r>
                        <a:rPr>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Flu</a:t>
                      </a:r>
                      <a:endParaRPr>
                        <a:latin typeface="Aptos"/>
                        <a:cs typeface="Aptos"/>
                      </a:endParaRPr>
                    </a:p>
                  </a:txBody>
                  <a:tcPr/>
                </a:tc>
                <a:extLst>
                  <a:ext uri="{0D108BD9-81ED-4DB2-BD59-A6C34878D82A}">
                    <a16:rowId xmlns:a16="http://schemas.microsoft.com/office/drawing/2014/main" val="10001"/>
                  </a:ext>
                </a:extLst>
              </a:tr>
              <a:tr h="304800">
                <a:tc>
                  <a:txBody>
                    <a:bodyPr/>
                    <a:lstStyle/>
                    <a:p>
                      <a:pPr>
                        <a:defRPr/>
                      </a:pPr>
                      <a:r>
                        <a:rPr>
                          <a:latin typeface="Aptos"/>
                          <a:ea typeface="Aptos"/>
                          <a:cs typeface="Aptos"/>
                        </a:rPr>
                        <a:t>B</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30-40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Cold</a:t>
                      </a:r>
                      <a:endParaRPr>
                        <a:latin typeface="Aptos"/>
                        <a:cs typeface="Aptos"/>
                      </a:endParaRPr>
                    </a:p>
                  </a:txBody>
                  <a:tcPr/>
                </a:tc>
                <a:extLst>
                  <a:ext uri="{0D108BD9-81ED-4DB2-BD59-A6C34878D82A}">
                    <a16:rowId xmlns:a16="http://schemas.microsoft.com/office/drawing/2014/main" val="10002"/>
                  </a:ext>
                </a:extLst>
              </a:tr>
              <a:tr h="304800">
                <a:tc>
                  <a:txBody>
                    <a:bodyPr/>
                    <a:lstStyle/>
                    <a:p>
                      <a:pPr>
                        <a:defRPr/>
                      </a:pPr>
                      <a:r>
                        <a:rPr>
                          <a:latin typeface="Aptos"/>
                          <a:ea typeface="Aptos"/>
                          <a:cs typeface="Aptos"/>
                        </a:rPr>
                        <a:t>C</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20-30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Cancer</a:t>
                      </a:r>
                      <a:endParaRPr>
                        <a:latin typeface="Aptos"/>
                        <a:cs typeface="Aptos"/>
                      </a:endParaRPr>
                    </a:p>
                  </a:txBody>
                  <a:tcPr/>
                </a:tc>
                <a:extLst>
                  <a:ext uri="{0D108BD9-81ED-4DB2-BD59-A6C34878D82A}">
                    <a16:rowId xmlns:a16="http://schemas.microsoft.com/office/drawing/2014/main" val="10003"/>
                  </a:ext>
                </a:extLst>
              </a:tr>
              <a:tr h="304800">
                <a:tc>
                  <a:txBody>
                    <a:bodyPr/>
                    <a:lstStyle/>
                    <a:p>
                      <a:pPr>
                        <a:defRPr/>
                      </a:pPr>
                      <a:r>
                        <a:rPr>
                          <a:latin typeface="Aptos"/>
                          <a:ea typeface="Aptos"/>
                          <a:cs typeface="Aptos"/>
                        </a:rPr>
                        <a:t>D</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20-30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Flu</a:t>
                      </a:r>
                      <a:endParaRPr>
                        <a:latin typeface="Aptos"/>
                        <a:cs typeface="Aptos"/>
                      </a:endParaRPr>
                    </a:p>
                  </a:txBody>
                  <a:tcPr/>
                </a:tc>
                <a:extLst>
                  <a:ext uri="{0D108BD9-81ED-4DB2-BD59-A6C34878D82A}">
                    <a16:rowId xmlns:a16="http://schemas.microsoft.com/office/drawing/2014/main" val="10004"/>
                  </a:ext>
                </a:extLst>
              </a:tr>
              <a:tr h="304800">
                <a:tc>
                  <a:txBody>
                    <a:bodyPr/>
                    <a:lstStyle/>
                    <a:p>
                      <a:pPr>
                        <a:defRPr/>
                      </a:pPr>
                      <a:r>
                        <a:rPr>
                          <a:latin typeface="Aptos"/>
                          <a:ea typeface="Aptos"/>
                          <a:cs typeface="Aptos"/>
                        </a:rPr>
                        <a:t>E</a:t>
                      </a:r>
                      <a:endParaRPr>
                        <a:latin typeface="Aptos"/>
                        <a:cs typeface="Aptos"/>
                      </a:endParaRPr>
                    </a:p>
                  </a:txBody>
                  <a:tcPr/>
                </a:tc>
                <a:tc>
                  <a:txBody>
                    <a:bodyPr/>
                    <a:lstStyle/>
                    <a:p>
                      <a:pPr>
                        <a:defRPr/>
                      </a:pPr>
                      <a:r>
                        <a:rPr>
                          <a:latin typeface="Aptos"/>
                          <a:ea typeface="Aptos"/>
                          <a:cs typeface="Aptos"/>
                        </a:rPr>
                        <a:t>30-40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Cancer</a:t>
                      </a:r>
                      <a:endParaRPr>
                        <a:latin typeface="Aptos"/>
                        <a:cs typeface="Aptos"/>
                      </a:endParaRPr>
                    </a:p>
                  </a:txBody>
                  <a:tcPr/>
                </a:tc>
                <a:extLst>
                  <a:ext uri="{0D108BD9-81ED-4DB2-BD59-A6C34878D82A}">
                    <a16:rowId xmlns:a16="http://schemas.microsoft.com/office/drawing/2014/main" val="10005"/>
                  </a:ext>
                </a:extLst>
              </a:tr>
              <a:tr h="304800">
                <a:tc>
                  <a:txBody>
                    <a:bodyPr/>
                    <a:lstStyle/>
                    <a:p>
                      <a:pPr>
                        <a:defRPr/>
                      </a:pPr>
                      <a:r>
                        <a:rPr>
                          <a:latin typeface="Aptos"/>
                          <a:ea typeface="Aptos"/>
                          <a:cs typeface="Aptos"/>
                        </a:rPr>
                        <a:t>F</a:t>
                      </a:r>
                      <a:endParaRPr>
                        <a:latin typeface="Aptos"/>
                        <a:cs typeface="Aptos"/>
                      </a:endParaRPr>
                    </a:p>
                  </a:txBody>
                  <a:tcPr/>
                </a:tc>
                <a:tc>
                  <a:txBody>
                    <a:bodyPr/>
                    <a:lstStyle/>
                    <a:p>
                      <a:pPr>
                        <a:defRPr/>
                      </a:pPr>
                      <a:r>
                        <a:rPr>
                          <a:latin typeface="Aptos"/>
                          <a:ea typeface="Aptos"/>
                          <a:cs typeface="Aptos"/>
                        </a:rPr>
                        <a:t>20-30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a:t>
                      </a:r>
                      <a:endParaRPr>
                        <a:latin typeface="Aptos"/>
                        <a:cs typeface="Aptos"/>
                      </a:endParaRPr>
                    </a:p>
                  </a:txBody>
                  <a:tcPr/>
                </a:tc>
                <a:tc>
                  <a:txBody>
                    <a:bodyPr/>
                    <a:lstStyle/>
                    <a:p>
                      <a:pPr>
                        <a:defRPr/>
                      </a:pPr>
                      <a:r>
                        <a:rPr>
                          <a:latin typeface="Aptos"/>
                          <a:ea typeface="Aptos"/>
                          <a:cs typeface="Aptos"/>
                        </a:rPr>
                        <a:t>Cold</a:t>
                      </a:r>
                      <a:endParaRPr>
                        <a:latin typeface="Aptos"/>
                        <a:cs typeface="Aptos"/>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36421934" name="Google Shape;761;p56"/>
          <p:cNvSpPr txBox="1">
            <a:spLocks noGrp="1"/>
          </p:cNvSpPr>
          <p:nvPr>
            <p:ph type="title"/>
          </p:nvPr>
        </p:nvSpPr>
        <p:spPr bwMode="auto">
          <a:xfrm>
            <a:off x="722376" y="445023"/>
            <a:ext cx="7708500" cy="572698"/>
          </a:xfrm>
          <a:prstGeom prst="rect">
            <a:avLst/>
          </a:prstGeom>
        </p:spPr>
        <p:txBody>
          <a:bodyPr spcFirstLastPara="1" wrap="square" lIns="91422" tIns="91422" rIns="91422" bIns="91422" anchor="t" anchorCtr="0">
            <a:noAutofit/>
          </a:bodyPr>
          <a:lstStyle/>
          <a:p>
            <a:pPr marL="0" lvl="0" indent="0" algn="l">
              <a:spcBef>
                <a:spcPts val="0"/>
              </a:spcBef>
              <a:spcAft>
                <a:spcPts val="0"/>
              </a:spcAft>
              <a:buNone/>
              <a:defRPr/>
            </a:pPr>
            <a:r>
              <a:rPr lang="en-US" sz="2800" b="1" i="0" u="none" strike="noStrike" cap="none" spc="0">
                <a:solidFill>
                  <a:schemeClr val="dk1"/>
                </a:solidFill>
                <a:latin typeface="Aptos"/>
                <a:ea typeface="Aptos"/>
                <a:cs typeface="Aptos"/>
              </a:rPr>
              <a:t>MinGen Algorithm Example</a:t>
            </a:r>
            <a:endParaRPr>
              <a:latin typeface="Aptos"/>
              <a:cs typeface="Aptos"/>
            </a:endParaRPr>
          </a:p>
        </p:txBody>
      </p:sp>
      <p:sp>
        <p:nvSpPr>
          <p:cNvPr id="1999289933" name="Google Shape;763;p56"/>
          <p:cNvSpPr txBox="1"/>
          <p:nvPr/>
        </p:nvSpPr>
        <p:spPr bwMode="auto">
          <a:xfrm>
            <a:off x="720000" y="1149174"/>
            <a:ext cx="5949740" cy="437400"/>
          </a:xfrm>
          <a:prstGeom prst="rect">
            <a:avLst/>
          </a:prstGeom>
          <a:noFill/>
          <a:ln>
            <a:noFill/>
          </a:ln>
        </p:spPr>
        <p:txBody>
          <a:bodyPr spcFirstLastPara="1" wrap="square" lIns="91422" tIns="91422" rIns="91422" bIns="91422" anchor="b" anchorCtr="0">
            <a:noAutofit/>
          </a:bodyPr>
          <a:lstStyle/>
          <a:p>
            <a:pPr marL="0" marR="0" lvl="0" indent="0" algn="l">
              <a:lnSpc>
                <a:spcPct val="114999"/>
              </a:lnSpc>
              <a:spcBef>
                <a:spcPts val="0"/>
              </a:spcBef>
              <a:spcAft>
                <a:spcPts val="0"/>
              </a:spcAft>
              <a:buNone/>
              <a:defRPr/>
            </a:pPr>
            <a:r>
              <a:rPr sz="1900">
                <a:solidFill>
                  <a:schemeClr val="dk1"/>
                </a:solidFill>
                <a:latin typeface="Aptos"/>
                <a:ea typeface="Aptos"/>
                <a:cs typeface="Aptos"/>
              </a:rPr>
              <a:t>Step 4: Evaluate the Results</a:t>
            </a:r>
            <a:endParaRPr sz="1900">
              <a:solidFill>
                <a:schemeClr val="dk1"/>
              </a:solidFill>
              <a:latin typeface="Aptos"/>
              <a:cs typeface="Aptos"/>
            </a:endParaRPr>
          </a:p>
        </p:txBody>
      </p:sp>
      <p:sp>
        <p:nvSpPr>
          <p:cNvPr id="712508843" name="TextBox 712508842"/>
          <p:cNvSpPr txBox="1"/>
          <p:nvPr/>
        </p:nvSpPr>
        <p:spPr bwMode="auto">
          <a:xfrm>
            <a:off x="998531" y="1579140"/>
            <a:ext cx="7343179" cy="32617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lang="en-US" sz="1600" b="0" i="0" u="none" strike="noStrike" cap="none" spc="0" dirty="0">
                <a:solidFill>
                  <a:schemeClr val="dk1"/>
                </a:solidFill>
                <a:latin typeface="Aptos"/>
                <a:ea typeface="Aptos"/>
                <a:cs typeface="Aptos"/>
              </a:rPr>
              <a:t>All the cases considered satisfy k-anonymity. However, we want to minimize information loss:</a:t>
            </a:r>
            <a:endParaRPr sz="1600" b="0" i="0" u="none" strike="noStrike" cap="none" spc="0" dirty="0">
              <a:solidFill>
                <a:schemeClr val="dk1"/>
              </a:solidFill>
              <a:latin typeface="Aptos"/>
              <a:ea typeface="Aptos"/>
              <a:cs typeface="Aptos"/>
            </a:endParaRPr>
          </a:p>
          <a:p>
            <a:pPr>
              <a:defRPr/>
            </a:pPr>
            <a:endParaRPr sz="1600" b="0" i="0" u="none" strike="noStrike" cap="none" spc="0" dirty="0">
              <a:solidFill>
                <a:schemeClr val="dk1"/>
              </a:solidFill>
              <a:latin typeface="Aptos"/>
              <a:ea typeface="Aptos"/>
              <a:cs typeface="Aptos"/>
            </a:endParaRPr>
          </a:p>
          <a:p>
            <a:pPr>
              <a:defRPr/>
            </a:pPr>
            <a:r>
              <a:rPr lang="en-US" sz="1600" b="0" i="0" u="none" strike="noStrike" cap="none" spc="0" dirty="0">
                <a:solidFill>
                  <a:schemeClr val="dk1"/>
                </a:solidFill>
                <a:latin typeface="Aptos"/>
                <a:ea typeface="Aptos"/>
                <a:cs typeface="Aptos"/>
              </a:rPr>
              <a:t>Case 1: The loss of information due to the broad generalization of Age and Zipcode makes this dataset less useful for analysis. It sacrifices data specificity for anonymity.</a:t>
            </a:r>
            <a:endParaRPr sz="1600" b="0" i="0" u="none" strike="noStrike" cap="none" spc="0" dirty="0">
              <a:solidFill>
                <a:schemeClr val="dk1"/>
              </a:solidFill>
              <a:latin typeface="Aptos"/>
              <a:ea typeface="Aptos"/>
              <a:cs typeface="Aptos"/>
            </a:endParaRPr>
          </a:p>
          <a:p>
            <a:pPr>
              <a:defRPr/>
            </a:pPr>
            <a:endParaRPr sz="1600" b="0" i="0" u="none" strike="noStrike" cap="none" spc="0" dirty="0">
              <a:solidFill>
                <a:schemeClr val="dk1"/>
              </a:solidFill>
              <a:latin typeface="Aptos"/>
              <a:cs typeface="Aptos"/>
            </a:endParaRPr>
          </a:p>
          <a:p>
            <a:pPr>
              <a:defRPr/>
            </a:pPr>
            <a:r>
              <a:rPr lang="en-US" sz="1600" b="0" i="0" u="none" strike="noStrike" cap="none" spc="0" dirty="0">
                <a:solidFill>
                  <a:schemeClr val="dk1"/>
                </a:solidFill>
                <a:latin typeface="Aptos"/>
                <a:ea typeface="Aptos"/>
                <a:cs typeface="Aptos"/>
              </a:rPr>
              <a:t>Case 2: By keeping two age ranges and generalizing only the Zipcode, it retains more detailed information while still achieving k-anonymity, making it more useful for tasks like research or predictive modeling.</a:t>
            </a:r>
            <a:endParaRPr sz="1600" b="0" i="0" u="none" strike="noStrike" cap="none" spc="0" dirty="0">
              <a:solidFill>
                <a:schemeClr val="dk1"/>
              </a:solidFill>
              <a:latin typeface="Aptos"/>
              <a:ea typeface="Aptos"/>
              <a:cs typeface="Aptos"/>
            </a:endParaRPr>
          </a:p>
          <a:p>
            <a:pPr>
              <a:defRPr/>
            </a:pPr>
            <a:endParaRPr sz="1600" b="0" i="0" u="none" strike="noStrike" cap="none" spc="0" dirty="0">
              <a:solidFill>
                <a:schemeClr val="dk1"/>
              </a:solidFill>
              <a:latin typeface="Aptos"/>
              <a:cs typeface="Aptos"/>
            </a:endParaRPr>
          </a:p>
          <a:p>
            <a:pPr>
              <a:defRPr/>
            </a:pPr>
            <a:r>
              <a:rPr lang="en-US" sz="1600" b="0" i="0" u="none" strike="noStrike" cap="none" spc="0" dirty="0">
                <a:solidFill>
                  <a:schemeClr val="dk1"/>
                </a:solidFill>
                <a:latin typeface="Aptos"/>
                <a:ea typeface="Aptos"/>
                <a:cs typeface="Aptos"/>
              </a:rPr>
              <a:t>MinGen Result: Case 2, as it  preserves more detailed information while achieving k-anonymity.</a:t>
            </a:r>
            <a:endParaRPr sz="1600" b="0" i="0" u="none" strike="noStrike" cap="none" spc="0" dirty="0">
              <a:solidFill>
                <a:schemeClr val="dk1"/>
              </a:solidFill>
              <a:latin typeface="Aptos"/>
              <a:cs typeface="Apto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78355835" name="Google Shape;761;p56"/>
          <p:cNvSpPr txBox="1">
            <a:spLocks noGrp="1"/>
          </p:cNvSpPr>
          <p:nvPr>
            <p:ph type="title"/>
          </p:nvPr>
        </p:nvSpPr>
        <p:spPr bwMode="auto">
          <a:xfrm>
            <a:off x="722376" y="445024"/>
            <a:ext cx="77085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rPr>
              <a:t>Greedy Algorithm for K-Anonymization</a:t>
            </a:r>
            <a:endParaRPr>
              <a:latin typeface="Aptos"/>
            </a:endParaRPr>
          </a:p>
        </p:txBody>
      </p:sp>
      <p:sp>
        <p:nvSpPr>
          <p:cNvPr id="13585867" name="Google Shape;762;p56"/>
          <p:cNvSpPr txBox="1"/>
          <p:nvPr/>
        </p:nvSpPr>
        <p:spPr bwMode="auto">
          <a:xfrm>
            <a:off x="720000" y="1548349"/>
            <a:ext cx="7414405" cy="3060299"/>
          </a:xfrm>
          <a:prstGeom prst="rect">
            <a:avLst/>
          </a:prstGeom>
          <a:noFill/>
          <a:ln>
            <a:noFill/>
          </a:ln>
        </p:spPr>
        <p:txBody>
          <a:bodyPr spcFirstLastPara="1" wrap="square" lIns="91423" tIns="91423" rIns="91423" bIns="91423" anchor="t" anchorCtr="0">
            <a:noAutofit/>
          </a:bodyPr>
          <a:lstStyle/>
          <a:p>
            <a:pPr>
              <a:defRPr/>
            </a:pPr>
            <a:r>
              <a:rPr lang="en-US" sz="2000" b="0" i="0" u="none" strike="noStrike" cap="none" spc="0" dirty="0">
                <a:solidFill>
                  <a:schemeClr val="dk1"/>
                </a:solidFill>
                <a:latin typeface="Aptos"/>
                <a:ea typeface="Hanken Grotesk"/>
                <a:cs typeface="Hanken Grotesk"/>
              </a:rPr>
              <a:t>The </a:t>
            </a:r>
            <a:r>
              <a:rPr lang="en-US" sz="2000" b="1" i="0" u="none" strike="noStrike" cap="none" spc="0" dirty="0">
                <a:solidFill>
                  <a:schemeClr val="dk1"/>
                </a:solidFill>
                <a:latin typeface="Aptos"/>
                <a:ea typeface="Hanken Grotesk"/>
                <a:cs typeface="Hanken Grotesk"/>
              </a:rPr>
              <a:t>Greedy Algorithm</a:t>
            </a:r>
            <a:r>
              <a:rPr lang="en-US" sz="2000" b="0" i="0" u="none" strike="noStrike" cap="none" spc="0" dirty="0">
                <a:solidFill>
                  <a:schemeClr val="dk1"/>
                </a:solidFill>
                <a:latin typeface="Aptos"/>
                <a:ea typeface="Hanken Grotesk"/>
                <a:cs typeface="Hanken Grotesk"/>
              </a:rPr>
              <a:t> is a heuristic approach that aims to iteratively select the best possible generalization or suppression to meet the 𝑘-anonymity requirement. It chooses actions based on a local optimal strategy at each step.</a:t>
            </a:r>
            <a:endParaRPr lang="en-US" sz="2000" b="0" i="0" u="none" strike="noStrike" cap="none" spc="0" dirty="0">
              <a:solidFill>
                <a:schemeClr val="dk1"/>
              </a:solidFill>
              <a:latin typeface="Aptos"/>
              <a:cs typeface="Hanken Grotes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123296392" name="Google Shape;304;p35"/>
          <p:cNvCxnSpPr>
            <a:cxnSpLocks/>
          </p:cNvCxnSpPr>
          <p:nvPr/>
        </p:nvCxnSpPr>
        <p:spPr bwMode="auto">
          <a:xfrm rot="10799989">
            <a:off x="266099" y="3160413"/>
            <a:ext cx="6304799" cy="0"/>
          </a:xfrm>
          <a:prstGeom prst="straightConnector1">
            <a:avLst/>
          </a:prstGeom>
          <a:noFill/>
          <a:ln w="19050" cap="flat" cmpd="sng">
            <a:solidFill>
              <a:schemeClr val="dk1"/>
            </a:solidFill>
            <a:prstDash val="solid"/>
            <a:round/>
            <a:headEnd type="none" w="med" len="med"/>
            <a:tailEnd type="none" w="med" len="med"/>
          </a:ln>
        </p:spPr>
      </p:cxnSp>
      <p:cxnSp>
        <p:nvCxnSpPr>
          <p:cNvPr id="894843205" name="Google Shape;306;p35"/>
          <p:cNvCxnSpPr>
            <a:cxnSpLocks/>
            <a:stCxn id="705902005" idx="3"/>
          </p:cNvCxnSpPr>
          <p:nvPr/>
        </p:nvCxnSpPr>
        <p:spPr bwMode="auto">
          <a:xfrm>
            <a:off x="1285274" y="1502499"/>
            <a:ext cx="8009699" cy="0"/>
          </a:xfrm>
          <a:prstGeom prst="straightConnector1">
            <a:avLst/>
          </a:prstGeom>
          <a:noFill/>
          <a:ln w="19050" cap="flat" cmpd="sng">
            <a:solidFill>
              <a:schemeClr val="dk1"/>
            </a:solidFill>
            <a:prstDash val="solid"/>
            <a:round/>
            <a:headEnd type="none" w="med" len="med"/>
            <a:tailEnd type="none" w="med" len="med"/>
          </a:ln>
        </p:spPr>
      </p:cxnSp>
      <p:sp>
        <p:nvSpPr>
          <p:cNvPr id="1440189920" name="Google Shape;308;p35"/>
          <p:cNvSpPr txBox="1">
            <a:spLocks noGrp="1"/>
          </p:cNvSpPr>
          <p:nvPr>
            <p:ph type="title"/>
          </p:nvPr>
        </p:nvSpPr>
        <p:spPr bwMode="auto">
          <a:xfrm>
            <a:off x="663199" y="445024"/>
            <a:ext cx="77040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rPr>
              <a:t>Steps of Greedy Algorithm</a:t>
            </a:r>
            <a:endParaRPr>
              <a:latin typeface="Aptos"/>
            </a:endParaRPr>
          </a:p>
        </p:txBody>
      </p:sp>
      <p:sp>
        <p:nvSpPr>
          <p:cNvPr id="840381472" name="Google Shape;309;p35"/>
          <p:cNvSpPr txBox="1">
            <a:spLocks noGrp="1"/>
          </p:cNvSpPr>
          <p:nvPr>
            <p:ph type="subTitle" idx="3"/>
          </p:nvPr>
        </p:nvSpPr>
        <p:spPr bwMode="auto">
          <a:xfrm>
            <a:off x="3418498" y="3343250"/>
            <a:ext cx="2305499" cy="1051550"/>
          </a:xfrm>
          <a:prstGeom prst="rect">
            <a:avLst/>
          </a:prstGeom>
        </p:spPr>
        <p:txBody>
          <a:bodyPr spcFirstLastPara="1" wrap="square" lIns="91423" tIns="91423" rIns="91423" bIns="91423" anchor="t" anchorCtr="0">
            <a:noAutofit/>
          </a:bodyPr>
          <a:lstStyle/>
          <a:p>
            <a:pPr marL="90000" marR="0" indent="0">
              <a:defRPr/>
            </a:pPr>
            <a:r>
              <a:rPr lang="en" sz="1400" b="0" i="0" u="none" strike="noStrike" cap="none" spc="0">
                <a:solidFill>
                  <a:schemeClr val="dk1"/>
                </a:solidFill>
                <a:latin typeface="Aptos"/>
              </a:rPr>
              <a:t>Repeat until the dataset satisfies 𝑘-anonymity for all quasi-identifiers.</a:t>
            </a:r>
            <a:endParaRPr/>
          </a:p>
        </p:txBody>
      </p:sp>
      <p:sp>
        <p:nvSpPr>
          <p:cNvPr id="2051957339" name="Google Shape;310;p35"/>
          <p:cNvSpPr txBox="1">
            <a:spLocks noGrp="1"/>
          </p:cNvSpPr>
          <p:nvPr>
            <p:ph type="subTitle" idx="1"/>
          </p:nvPr>
        </p:nvSpPr>
        <p:spPr bwMode="auto">
          <a:xfrm>
            <a:off x="919575" y="1694079"/>
            <a:ext cx="2305499"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rPr>
              <a:t>Sort the records based on quasi-identifiers.</a:t>
            </a:r>
            <a:endParaRPr>
              <a:latin typeface="Aptos"/>
            </a:endParaRPr>
          </a:p>
        </p:txBody>
      </p:sp>
      <p:sp>
        <p:nvSpPr>
          <p:cNvPr id="1231588087" name="Google Shape;311;p35"/>
          <p:cNvSpPr txBox="1">
            <a:spLocks noGrp="1"/>
          </p:cNvSpPr>
          <p:nvPr>
            <p:ph type="subTitle" idx="2"/>
          </p:nvPr>
        </p:nvSpPr>
        <p:spPr bwMode="auto">
          <a:xfrm>
            <a:off x="919574" y="3360242"/>
            <a:ext cx="2305499" cy="876655"/>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rPr>
              <a:t>If generalization alone is insufficient, suppress certain values.</a:t>
            </a:r>
            <a:endParaRPr>
              <a:latin typeface="Aptos"/>
            </a:endParaRPr>
          </a:p>
        </p:txBody>
      </p:sp>
      <p:sp>
        <p:nvSpPr>
          <p:cNvPr id="237100462" name="Google Shape;312;p35"/>
          <p:cNvSpPr txBox="1">
            <a:spLocks noGrp="1"/>
          </p:cNvSpPr>
          <p:nvPr>
            <p:ph type="subTitle" idx="4"/>
          </p:nvPr>
        </p:nvSpPr>
        <p:spPr bwMode="auto">
          <a:xfrm>
            <a:off x="3380074" y="1693585"/>
            <a:ext cx="2513249" cy="877324"/>
          </a:xfrm>
          <a:prstGeom prst="rect">
            <a:avLst/>
          </a:prstGeom>
        </p:spPr>
        <p:txBody>
          <a:bodyPr spcFirstLastPara="1" wrap="square" lIns="91423" tIns="91423" rIns="91423" bIns="91423" anchor="t" anchorCtr="0">
            <a:noAutofit/>
          </a:bodyPr>
          <a:lstStyle/>
          <a:p>
            <a:pPr marL="90000" marR="0" indent="0">
              <a:defRPr/>
            </a:pPr>
            <a:r>
              <a:rPr lang="en" sz="1400" b="0" i="0" u="none" strike="noStrike" cap="none" spc="0">
                <a:solidFill>
                  <a:schemeClr val="dk1"/>
                </a:solidFill>
                <a:latin typeface="Aptos"/>
              </a:rPr>
              <a:t>For each record, check if it satisfies the 𝑘-anonymity condition.</a:t>
            </a:r>
            <a:endParaRPr/>
          </a:p>
        </p:txBody>
      </p:sp>
      <p:sp>
        <p:nvSpPr>
          <p:cNvPr id="705902005" name="Google Shape;307;p35"/>
          <p:cNvSpPr txBox="1">
            <a:spLocks noGrp="1"/>
          </p:cNvSpPr>
          <p:nvPr>
            <p:ph type="title" idx="5"/>
          </p:nvPr>
        </p:nvSpPr>
        <p:spPr bwMode="auto">
          <a:xfrm>
            <a:off x="919575" y="1319649"/>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a:latin typeface="Aptos"/>
              </a:rPr>
              <a:t>1</a:t>
            </a:r>
            <a:br>
              <a:rPr>
                <a:latin typeface="Aptos"/>
              </a:rPr>
            </a:br>
            <a:endParaRPr>
              <a:latin typeface="Aptos"/>
            </a:endParaRPr>
          </a:p>
        </p:txBody>
      </p:sp>
      <p:sp>
        <p:nvSpPr>
          <p:cNvPr id="768586430" name="Google Shape;313;p35"/>
          <p:cNvSpPr txBox="1">
            <a:spLocks noGrp="1"/>
          </p:cNvSpPr>
          <p:nvPr>
            <p:ph type="title" idx="6"/>
          </p:nvPr>
        </p:nvSpPr>
        <p:spPr bwMode="auto">
          <a:xfrm>
            <a:off x="3509049" y="2977574"/>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lang="en">
                <a:latin typeface="Aptos"/>
              </a:rPr>
              <a:t>5</a:t>
            </a:r>
            <a:br>
              <a:rPr lang="en">
                <a:latin typeface="Aptos"/>
              </a:rPr>
            </a:br>
            <a:endParaRPr>
              <a:latin typeface="Aptos"/>
            </a:endParaRPr>
          </a:p>
        </p:txBody>
      </p:sp>
      <p:sp>
        <p:nvSpPr>
          <p:cNvPr id="355423780" name="Google Shape;314;p35"/>
          <p:cNvSpPr txBox="1">
            <a:spLocks noGrp="1"/>
          </p:cNvSpPr>
          <p:nvPr>
            <p:ph type="title" idx="7"/>
          </p:nvPr>
        </p:nvSpPr>
        <p:spPr bwMode="auto">
          <a:xfrm>
            <a:off x="919575" y="2977574"/>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lang="en">
                <a:latin typeface="Aptos"/>
              </a:rPr>
              <a:t>4</a:t>
            </a:r>
            <a:br>
              <a:rPr lang="en">
                <a:latin typeface="Aptos"/>
              </a:rPr>
            </a:br>
            <a:endParaRPr>
              <a:latin typeface="Aptos"/>
            </a:endParaRPr>
          </a:p>
        </p:txBody>
      </p:sp>
      <p:sp>
        <p:nvSpPr>
          <p:cNvPr id="1058741007" name="Google Shape;315;p35"/>
          <p:cNvSpPr txBox="1">
            <a:spLocks noGrp="1"/>
          </p:cNvSpPr>
          <p:nvPr>
            <p:ph type="title" idx="8"/>
          </p:nvPr>
        </p:nvSpPr>
        <p:spPr bwMode="auto">
          <a:xfrm>
            <a:off x="3528274" y="1319649"/>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a:latin typeface="Aptos"/>
              </a:rPr>
              <a:t>2</a:t>
            </a:r>
            <a:br>
              <a:rPr>
                <a:latin typeface="Aptos"/>
              </a:rPr>
            </a:br>
            <a:endParaRPr>
              <a:latin typeface="Aptos"/>
            </a:endParaRPr>
          </a:p>
        </p:txBody>
      </p:sp>
      <p:sp>
        <p:nvSpPr>
          <p:cNvPr id="882906833" name="Google Shape;317;p35"/>
          <p:cNvSpPr txBox="1">
            <a:spLocks noGrp="1"/>
          </p:cNvSpPr>
          <p:nvPr>
            <p:ph type="subTitle" idx="13"/>
          </p:nvPr>
        </p:nvSpPr>
        <p:spPr bwMode="auto">
          <a:xfrm>
            <a:off x="6048323" y="1685328"/>
            <a:ext cx="2669487" cy="1313896"/>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rPr>
              <a:t>Generalize the quasi-identifiers (e.g., replace exact values with ranges) to increase the number of records sharing the same value.</a:t>
            </a:r>
            <a:endParaRPr>
              <a:latin typeface="Aptos"/>
            </a:endParaRPr>
          </a:p>
        </p:txBody>
      </p:sp>
      <p:sp>
        <p:nvSpPr>
          <p:cNvPr id="988570597" name="Google Shape;318;p35"/>
          <p:cNvSpPr txBox="1">
            <a:spLocks noGrp="1"/>
          </p:cNvSpPr>
          <p:nvPr>
            <p:ph type="title" idx="15"/>
          </p:nvPr>
        </p:nvSpPr>
        <p:spPr bwMode="auto">
          <a:xfrm>
            <a:off x="6136974" y="1319649"/>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lang="en">
                <a:latin typeface="Aptos"/>
              </a:rPr>
              <a:t>3</a:t>
            </a:r>
            <a:br>
              <a:rPr lang="en">
                <a:latin typeface="Aptos"/>
              </a:rPr>
            </a:br>
            <a:endParaRPr>
              <a:latin typeface="Apto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4805180" name="Google Shape;761;p56"/>
          <p:cNvSpPr txBox="1">
            <a:spLocks noGrp="1"/>
          </p:cNvSpPr>
          <p:nvPr>
            <p:ph type="title"/>
          </p:nvPr>
        </p:nvSpPr>
        <p:spPr bwMode="auto">
          <a:xfrm>
            <a:off x="722376" y="445024"/>
            <a:ext cx="77085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rPr>
              <a:t>Greedy Algorithm Example</a:t>
            </a:r>
            <a:endParaRPr>
              <a:latin typeface="Aptos"/>
            </a:endParaRPr>
          </a:p>
        </p:txBody>
      </p:sp>
      <p:sp>
        <p:nvSpPr>
          <p:cNvPr id="2044794769" name="Google Shape;763;p56"/>
          <p:cNvSpPr txBox="1"/>
          <p:nvPr/>
        </p:nvSpPr>
        <p:spPr bwMode="auto">
          <a:xfrm>
            <a:off x="720000" y="1101213"/>
            <a:ext cx="7077413" cy="649585"/>
          </a:xfrm>
          <a:prstGeom prst="rect">
            <a:avLst/>
          </a:prstGeom>
          <a:noFill/>
          <a:ln>
            <a:noFill/>
          </a:ln>
        </p:spPr>
        <p:txBody>
          <a:bodyPr spcFirstLastPara="1" wrap="square" lIns="91423" tIns="91423" rIns="91423" bIns="91423" anchor="b" anchorCtr="0">
            <a:noAutofit/>
          </a:bodyPr>
          <a:lstStyle/>
          <a:p>
            <a:pPr marL="0" marR="0" lvl="0" indent="0" algn="l">
              <a:lnSpc>
                <a:spcPct val="114999"/>
              </a:lnSpc>
              <a:spcBef>
                <a:spcPts val="0"/>
              </a:spcBef>
              <a:spcAft>
                <a:spcPts val="0"/>
              </a:spcAft>
              <a:buNone/>
              <a:defRPr/>
            </a:pPr>
            <a:r>
              <a:rPr sz="1900" dirty="0">
                <a:solidFill>
                  <a:schemeClr val="dk1"/>
                </a:solidFill>
                <a:latin typeface="Aptos"/>
                <a:ea typeface="Figtree Black"/>
                <a:cs typeface="Figtree Black"/>
              </a:rPr>
              <a:t>Dataset </a:t>
            </a:r>
            <a:endParaRPr dirty="0">
              <a:latin typeface="Aptos"/>
            </a:endParaRPr>
          </a:p>
          <a:p>
            <a:pPr marL="0" marR="0" lvl="0" indent="0" algn="l">
              <a:lnSpc>
                <a:spcPct val="114999"/>
              </a:lnSpc>
              <a:spcBef>
                <a:spcPts val="0"/>
              </a:spcBef>
              <a:spcAft>
                <a:spcPts val="0"/>
              </a:spcAft>
              <a:buNone/>
              <a:defRPr/>
            </a:pPr>
            <a:r>
              <a:rPr lang="en-US" sz="1200" b="0" i="0" u="none" strike="noStrike" cap="none" spc="0" dirty="0">
                <a:solidFill>
                  <a:schemeClr val="dk1"/>
                </a:solidFill>
                <a:latin typeface="Aptos"/>
                <a:ea typeface="Figtree Black"/>
                <a:cs typeface="Figtree Black"/>
              </a:rPr>
              <a:t>Assume Age and Zipcode are quasi-identifiers, and aim to satisfy k=3 anonymity</a:t>
            </a:r>
            <a:endParaRPr sz="1900" dirty="0">
              <a:solidFill>
                <a:schemeClr val="dk1"/>
              </a:solidFill>
              <a:latin typeface="Aptos"/>
              <a:ea typeface="Figtree Black"/>
              <a:cs typeface="Figtree Black"/>
            </a:endParaRPr>
          </a:p>
        </p:txBody>
      </p:sp>
      <p:graphicFrame>
        <p:nvGraphicFramePr>
          <p:cNvPr id="2088758253" name="Table 2088758252"/>
          <p:cNvGraphicFramePr>
            <a:graphicFrameLocks/>
          </p:cNvGraphicFramePr>
          <p:nvPr/>
        </p:nvGraphicFramePr>
        <p:xfrm>
          <a:off x="1261241" y="2035941"/>
          <a:ext cx="6095996" cy="2133600"/>
        </p:xfrm>
        <a:graphic>
          <a:graphicData uri="http://schemas.openxmlformats.org/drawingml/2006/table">
            <a:tbl>
              <a:tblPr firstRow="1" bandRow="1">
                <a:tableStyleId>{10DBD08F-4D54-40A7-9356-10ADED2E350D}</a:tableStyleId>
              </a:tblPr>
              <a:tblGrid>
                <a:gridCol w="1523999">
                  <a:extLst>
                    <a:ext uri="{9D8B030D-6E8A-4147-A177-3AD203B41FA5}">
                      <a16:colId xmlns:a16="http://schemas.microsoft.com/office/drawing/2014/main" val="20000"/>
                    </a:ext>
                  </a:extLst>
                </a:gridCol>
                <a:gridCol w="1523999">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tblGrid>
              <a:tr h="304800">
                <a:tc>
                  <a:txBody>
                    <a:bodyPr/>
                    <a:lstStyle/>
                    <a:p>
                      <a:pPr>
                        <a:defRPr/>
                      </a:pPr>
                      <a:r>
                        <a:rPr>
                          <a:latin typeface="Aptos"/>
                        </a:rPr>
                        <a:t>Name</a:t>
                      </a:r>
                      <a:endParaRPr/>
                    </a:p>
                  </a:txBody>
                  <a:tcPr>
                    <a:solidFill>
                      <a:schemeClr val="tx2"/>
                    </a:solidFill>
                  </a:tcPr>
                </a:tc>
                <a:tc>
                  <a:txBody>
                    <a:bodyPr/>
                    <a:lstStyle/>
                    <a:p>
                      <a:pPr>
                        <a:defRPr/>
                      </a:pPr>
                      <a:r>
                        <a:rPr>
                          <a:latin typeface="Aptos"/>
                        </a:rPr>
                        <a:t>Age</a:t>
                      </a:r>
                      <a:endParaRPr/>
                    </a:p>
                  </a:txBody>
                  <a:tcPr>
                    <a:solidFill>
                      <a:schemeClr val="tx2"/>
                    </a:solidFill>
                  </a:tcPr>
                </a:tc>
                <a:tc>
                  <a:txBody>
                    <a:bodyPr/>
                    <a:lstStyle/>
                    <a:p>
                      <a:pPr>
                        <a:defRPr/>
                      </a:pPr>
                      <a:r>
                        <a:rPr>
                          <a:latin typeface="Aptos"/>
                        </a:rPr>
                        <a:t>Zipcode</a:t>
                      </a:r>
                      <a:endParaRPr/>
                    </a:p>
                  </a:txBody>
                  <a:tcPr>
                    <a:solidFill>
                      <a:schemeClr val="tx2"/>
                    </a:solidFill>
                  </a:tcPr>
                </a:tc>
                <a:tc>
                  <a:txBody>
                    <a:bodyPr/>
                    <a:lstStyle/>
                    <a:p>
                      <a:pPr>
                        <a:defRPr/>
                      </a:pPr>
                      <a:r>
                        <a:rPr>
                          <a:latin typeface="Aptos"/>
                        </a:rPr>
                        <a:t>Disease</a:t>
                      </a:r>
                      <a:endParaRPr/>
                    </a:p>
                  </a:txBody>
                  <a:tcPr>
                    <a:solidFill>
                      <a:schemeClr val="tx2"/>
                    </a:solidFill>
                  </a:tcPr>
                </a:tc>
                <a:extLst>
                  <a:ext uri="{0D108BD9-81ED-4DB2-BD59-A6C34878D82A}">
                    <a16:rowId xmlns:a16="http://schemas.microsoft.com/office/drawing/2014/main" val="10000"/>
                  </a:ext>
                </a:extLst>
              </a:tr>
              <a:tr h="304800">
                <a:tc>
                  <a:txBody>
                    <a:bodyPr/>
                    <a:lstStyle/>
                    <a:p>
                      <a:pPr>
                        <a:defRPr/>
                      </a:pPr>
                      <a:r>
                        <a:rPr>
                          <a:latin typeface="Aptos"/>
                        </a:rPr>
                        <a:t>A</a:t>
                      </a:r>
                      <a:endParaRPr/>
                    </a:p>
                  </a:txBody>
                  <a:tcPr/>
                </a:tc>
                <a:tc>
                  <a:txBody>
                    <a:bodyPr/>
                    <a:lstStyle/>
                    <a:p>
                      <a:pPr>
                        <a:defRPr/>
                      </a:pPr>
                      <a:r>
                        <a:rPr>
                          <a:latin typeface="Aptos"/>
                        </a:rPr>
                        <a:t>30</a:t>
                      </a:r>
                      <a:endParaRPr/>
                    </a:p>
                  </a:txBody>
                  <a:tcPr/>
                </a:tc>
                <a:tc>
                  <a:txBody>
                    <a:bodyPr/>
                    <a:lstStyle/>
                    <a:p>
                      <a:pPr>
                        <a:defRPr/>
                      </a:pPr>
                      <a:r>
                        <a:rPr>
                          <a:latin typeface="Aptos"/>
                        </a:rPr>
                        <a:t>12345</a:t>
                      </a:r>
                      <a:endParaRPr/>
                    </a:p>
                  </a:txBody>
                  <a:tcPr/>
                </a:tc>
                <a:tc>
                  <a:txBody>
                    <a:bodyPr/>
                    <a:lstStyle/>
                    <a:p>
                      <a:pPr>
                        <a:defRPr/>
                      </a:pPr>
                      <a:r>
                        <a:rPr>
                          <a:latin typeface="Aptos"/>
                        </a:rPr>
                        <a:t>Flu</a:t>
                      </a:r>
                      <a:endParaRPr/>
                    </a:p>
                  </a:txBody>
                  <a:tcPr/>
                </a:tc>
                <a:extLst>
                  <a:ext uri="{0D108BD9-81ED-4DB2-BD59-A6C34878D82A}">
                    <a16:rowId xmlns:a16="http://schemas.microsoft.com/office/drawing/2014/main" val="10001"/>
                  </a:ext>
                </a:extLst>
              </a:tr>
              <a:tr h="304800">
                <a:tc>
                  <a:txBody>
                    <a:bodyPr/>
                    <a:lstStyle/>
                    <a:p>
                      <a:pPr>
                        <a:defRPr/>
                      </a:pPr>
                      <a:r>
                        <a:rPr>
                          <a:latin typeface="Aptos"/>
                        </a:rPr>
                        <a:t>B</a:t>
                      </a:r>
                      <a:endParaRPr/>
                    </a:p>
                  </a:txBody>
                  <a:tcPr/>
                </a:tc>
                <a:tc>
                  <a:txBody>
                    <a:bodyPr/>
                    <a:lstStyle/>
                    <a:p>
                      <a:pPr>
                        <a:defRPr/>
                      </a:pPr>
                      <a:r>
                        <a:rPr>
                          <a:latin typeface="Aptos"/>
                        </a:rPr>
                        <a:t>30</a:t>
                      </a:r>
                      <a:endParaRPr/>
                    </a:p>
                  </a:txBody>
                  <a:tcPr/>
                </a:tc>
                <a:tc>
                  <a:txBody>
                    <a:bodyPr/>
                    <a:lstStyle/>
                    <a:p>
                      <a:pPr>
                        <a:defRPr/>
                      </a:pPr>
                      <a:r>
                        <a:rPr lang="en-US" sz="1400" b="0" i="0" u="none" strike="noStrike" cap="none" spc="0">
                          <a:solidFill>
                            <a:srgbClr val="000000"/>
                          </a:solidFill>
                          <a:latin typeface="Aptos"/>
                          <a:ea typeface="Arial"/>
                          <a:cs typeface="Arial"/>
                        </a:rPr>
                        <a:t>12346</a:t>
                      </a:r>
                      <a:endParaRPr>
                        <a:latin typeface="Aptos"/>
                      </a:endParaRPr>
                    </a:p>
                  </a:txBody>
                  <a:tcPr/>
                </a:tc>
                <a:tc>
                  <a:txBody>
                    <a:bodyPr/>
                    <a:lstStyle/>
                    <a:p>
                      <a:pPr>
                        <a:defRPr/>
                      </a:pPr>
                      <a:r>
                        <a:rPr>
                          <a:latin typeface="Aptos"/>
                        </a:rPr>
                        <a:t>Cold</a:t>
                      </a:r>
                      <a:endParaRPr/>
                    </a:p>
                  </a:txBody>
                  <a:tcPr/>
                </a:tc>
                <a:extLst>
                  <a:ext uri="{0D108BD9-81ED-4DB2-BD59-A6C34878D82A}">
                    <a16:rowId xmlns:a16="http://schemas.microsoft.com/office/drawing/2014/main" val="10002"/>
                  </a:ext>
                </a:extLst>
              </a:tr>
              <a:tr h="304800">
                <a:tc>
                  <a:txBody>
                    <a:bodyPr/>
                    <a:lstStyle/>
                    <a:p>
                      <a:pPr>
                        <a:defRPr/>
                      </a:pPr>
                      <a:r>
                        <a:rPr>
                          <a:latin typeface="Aptos"/>
                        </a:rPr>
                        <a:t>C</a:t>
                      </a:r>
                      <a:endParaRPr/>
                    </a:p>
                  </a:txBody>
                  <a:tcPr/>
                </a:tc>
                <a:tc>
                  <a:txBody>
                    <a:bodyPr/>
                    <a:lstStyle/>
                    <a:p>
                      <a:pPr>
                        <a:defRPr/>
                      </a:pPr>
                      <a:r>
                        <a:rPr>
                          <a:latin typeface="Aptos"/>
                        </a:rPr>
                        <a:t>25</a:t>
                      </a:r>
                      <a:endParaRPr/>
                    </a:p>
                  </a:txBody>
                  <a:tcPr/>
                </a:tc>
                <a:tc>
                  <a:txBody>
                    <a:bodyPr/>
                    <a:lstStyle/>
                    <a:p>
                      <a:pPr>
                        <a:defRPr/>
                      </a:pPr>
                      <a:r>
                        <a:rPr lang="en-US" sz="1400" b="0" i="0" u="none" strike="noStrike" cap="none" spc="0">
                          <a:solidFill>
                            <a:srgbClr val="000000"/>
                          </a:solidFill>
                          <a:latin typeface="Aptos"/>
                          <a:ea typeface="Arial"/>
                          <a:cs typeface="Arial"/>
                        </a:rPr>
                        <a:t>12345</a:t>
                      </a:r>
                      <a:endParaRPr>
                        <a:latin typeface="Aptos"/>
                      </a:endParaRPr>
                    </a:p>
                  </a:txBody>
                  <a:tcPr/>
                </a:tc>
                <a:tc>
                  <a:txBody>
                    <a:bodyPr/>
                    <a:lstStyle/>
                    <a:p>
                      <a:pPr>
                        <a:defRPr/>
                      </a:pPr>
                      <a:r>
                        <a:rPr>
                          <a:latin typeface="Aptos"/>
                        </a:rPr>
                        <a:t>Cancer</a:t>
                      </a:r>
                      <a:endParaRPr/>
                    </a:p>
                  </a:txBody>
                  <a:tcPr/>
                </a:tc>
                <a:extLst>
                  <a:ext uri="{0D108BD9-81ED-4DB2-BD59-A6C34878D82A}">
                    <a16:rowId xmlns:a16="http://schemas.microsoft.com/office/drawing/2014/main" val="10003"/>
                  </a:ext>
                </a:extLst>
              </a:tr>
              <a:tr h="304800">
                <a:tc>
                  <a:txBody>
                    <a:bodyPr/>
                    <a:lstStyle/>
                    <a:p>
                      <a:pPr>
                        <a:defRPr/>
                      </a:pPr>
                      <a:r>
                        <a:rPr>
                          <a:latin typeface="Aptos"/>
                        </a:rPr>
                        <a:t>D</a:t>
                      </a:r>
                      <a:endParaRPr/>
                    </a:p>
                  </a:txBody>
                  <a:tcPr/>
                </a:tc>
                <a:tc>
                  <a:txBody>
                    <a:bodyPr/>
                    <a:lstStyle/>
                    <a:p>
                      <a:pPr>
                        <a:defRPr/>
                      </a:pPr>
                      <a:r>
                        <a:rPr>
                          <a:latin typeface="Aptos"/>
                        </a:rPr>
                        <a:t>25</a:t>
                      </a:r>
                      <a:endParaRPr/>
                    </a:p>
                  </a:txBody>
                  <a:tcPr/>
                </a:tc>
                <a:tc>
                  <a:txBody>
                    <a:bodyPr/>
                    <a:lstStyle/>
                    <a:p>
                      <a:pPr>
                        <a:defRPr/>
                      </a:pPr>
                      <a:r>
                        <a:rPr lang="en-US" sz="1400" b="0" i="0" u="none" strike="noStrike" cap="none" spc="0">
                          <a:solidFill>
                            <a:srgbClr val="000000"/>
                          </a:solidFill>
                          <a:latin typeface="Aptos"/>
                          <a:ea typeface="Arial"/>
                          <a:cs typeface="Arial"/>
                        </a:rPr>
                        <a:t>12345</a:t>
                      </a:r>
                      <a:endParaRPr>
                        <a:latin typeface="Aptos"/>
                      </a:endParaRPr>
                    </a:p>
                  </a:txBody>
                  <a:tcPr/>
                </a:tc>
                <a:tc>
                  <a:txBody>
                    <a:bodyPr/>
                    <a:lstStyle/>
                    <a:p>
                      <a:pPr>
                        <a:defRPr/>
                      </a:pPr>
                      <a:r>
                        <a:rPr>
                          <a:latin typeface="Aptos"/>
                        </a:rPr>
                        <a:t>Flu</a:t>
                      </a:r>
                      <a:endParaRPr/>
                    </a:p>
                  </a:txBody>
                  <a:tcPr/>
                </a:tc>
                <a:extLst>
                  <a:ext uri="{0D108BD9-81ED-4DB2-BD59-A6C34878D82A}">
                    <a16:rowId xmlns:a16="http://schemas.microsoft.com/office/drawing/2014/main" val="10004"/>
                  </a:ext>
                </a:extLst>
              </a:tr>
              <a:tr h="304800">
                <a:tc>
                  <a:txBody>
                    <a:bodyPr/>
                    <a:lstStyle/>
                    <a:p>
                      <a:pPr>
                        <a:defRPr/>
                      </a:pPr>
                      <a:r>
                        <a:rPr>
                          <a:latin typeface="Aptos"/>
                        </a:rPr>
                        <a:t>E</a:t>
                      </a:r>
                      <a:endParaRPr/>
                    </a:p>
                  </a:txBody>
                  <a:tcPr/>
                </a:tc>
                <a:tc>
                  <a:txBody>
                    <a:bodyPr/>
                    <a:lstStyle/>
                    <a:p>
                      <a:pPr>
                        <a:defRPr/>
                      </a:pPr>
                      <a:r>
                        <a:rPr>
                          <a:latin typeface="Aptos"/>
                        </a:rPr>
                        <a:t>35</a:t>
                      </a:r>
                      <a:endParaRPr/>
                    </a:p>
                  </a:txBody>
                  <a:tcPr/>
                </a:tc>
                <a:tc>
                  <a:txBody>
                    <a:bodyPr/>
                    <a:lstStyle/>
                    <a:p>
                      <a:pPr>
                        <a:defRPr/>
                      </a:pPr>
                      <a:r>
                        <a:rPr lang="en-US" sz="1400" b="0" i="0" u="none" strike="noStrike" cap="none" spc="0">
                          <a:solidFill>
                            <a:srgbClr val="000000"/>
                          </a:solidFill>
                          <a:latin typeface="Aptos"/>
                          <a:ea typeface="Arial"/>
                          <a:cs typeface="Arial"/>
                        </a:rPr>
                        <a:t>12345</a:t>
                      </a:r>
                      <a:endParaRPr>
                        <a:latin typeface="Aptos"/>
                      </a:endParaRPr>
                    </a:p>
                  </a:txBody>
                  <a:tcPr/>
                </a:tc>
                <a:tc>
                  <a:txBody>
                    <a:bodyPr/>
                    <a:lstStyle/>
                    <a:p>
                      <a:pPr>
                        <a:defRPr/>
                      </a:pPr>
                      <a:r>
                        <a:rPr>
                          <a:latin typeface="Aptos"/>
                        </a:rPr>
                        <a:t>Cancer</a:t>
                      </a:r>
                      <a:endParaRPr/>
                    </a:p>
                  </a:txBody>
                  <a:tcPr/>
                </a:tc>
                <a:extLst>
                  <a:ext uri="{0D108BD9-81ED-4DB2-BD59-A6C34878D82A}">
                    <a16:rowId xmlns:a16="http://schemas.microsoft.com/office/drawing/2014/main" val="10005"/>
                  </a:ext>
                </a:extLst>
              </a:tr>
              <a:tr h="304800">
                <a:tc>
                  <a:txBody>
                    <a:bodyPr/>
                    <a:lstStyle/>
                    <a:p>
                      <a:pPr>
                        <a:defRPr/>
                      </a:pPr>
                      <a:r>
                        <a:rPr>
                          <a:latin typeface="Aptos"/>
                        </a:rPr>
                        <a:t>F</a:t>
                      </a:r>
                      <a:endParaRPr/>
                    </a:p>
                  </a:txBody>
                  <a:tcPr/>
                </a:tc>
                <a:tc>
                  <a:txBody>
                    <a:bodyPr/>
                    <a:lstStyle/>
                    <a:p>
                      <a:pPr>
                        <a:defRPr/>
                      </a:pPr>
                      <a:r>
                        <a:rPr>
                          <a:latin typeface="Aptos"/>
                        </a:rPr>
                        <a:t>25</a:t>
                      </a:r>
                      <a:endParaRPr/>
                    </a:p>
                  </a:txBody>
                  <a:tcPr/>
                </a:tc>
                <a:tc>
                  <a:txBody>
                    <a:bodyPr/>
                    <a:lstStyle/>
                    <a:p>
                      <a:pPr>
                        <a:defRPr/>
                      </a:pPr>
                      <a:r>
                        <a:rPr lang="en-US" sz="1400" b="0" i="0" u="none" strike="noStrike" cap="none" spc="0">
                          <a:solidFill>
                            <a:srgbClr val="000000"/>
                          </a:solidFill>
                          <a:latin typeface="Aptos"/>
                          <a:ea typeface="Arial"/>
                          <a:cs typeface="Arial"/>
                        </a:rPr>
                        <a:t>12346</a:t>
                      </a:r>
                      <a:endParaRPr>
                        <a:latin typeface="Aptos"/>
                      </a:endParaRPr>
                    </a:p>
                  </a:txBody>
                  <a:tcPr/>
                </a:tc>
                <a:tc>
                  <a:txBody>
                    <a:bodyPr/>
                    <a:lstStyle/>
                    <a:p>
                      <a:pPr>
                        <a:defRPr/>
                      </a:pPr>
                      <a:r>
                        <a:rPr>
                          <a:latin typeface="Aptos"/>
                        </a:rPr>
                        <a:t>Cold</a:t>
                      </a:r>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49211502" name="Google Shape;761;p56"/>
          <p:cNvSpPr txBox="1">
            <a:spLocks noGrp="1"/>
          </p:cNvSpPr>
          <p:nvPr>
            <p:ph type="title"/>
          </p:nvPr>
        </p:nvSpPr>
        <p:spPr bwMode="auto">
          <a:xfrm>
            <a:off x="722376" y="445023"/>
            <a:ext cx="7708500" cy="572698"/>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Greedy Algorithm Example</a:t>
            </a:r>
            <a:endParaRPr>
              <a:latin typeface="Aptos"/>
              <a:cs typeface="Aptos"/>
            </a:endParaRPr>
          </a:p>
        </p:txBody>
      </p:sp>
      <p:sp>
        <p:nvSpPr>
          <p:cNvPr id="1188554763" name="Google Shape;763;p56"/>
          <p:cNvSpPr txBox="1"/>
          <p:nvPr/>
        </p:nvSpPr>
        <p:spPr bwMode="auto">
          <a:xfrm>
            <a:off x="720000" y="1149174"/>
            <a:ext cx="4257900" cy="437400"/>
          </a:xfrm>
          <a:prstGeom prst="rect">
            <a:avLst/>
          </a:prstGeom>
          <a:noFill/>
          <a:ln>
            <a:noFill/>
          </a:ln>
        </p:spPr>
        <p:txBody>
          <a:bodyPr spcFirstLastPara="1" wrap="square" lIns="91423" tIns="91423" rIns="91423" bIns="91423" anchor="b" anchorCtr="0">
            <a:noAutofit/>
          </a:bodyPr>
          <a:lstStyle/>
          <a:p>
            <a:pPr marL="0" marR="0" lvl="0" indent="0" algn="l">
              <a:lnSpc>
                <a:spcPct val="114999"/>
              </a:lnSpc>
              <a:spcBef>
                <a:spcPts val="0"/>
              </a:spcBef>
              <a:spcAft>
                <a:spcPts val="0"/>
              </a:spcAft>
              <a:buNone/>
              <a:defRPr/>
            </a:pPr>
            <a:r>
              <a:rPr sz="1900">
                <a:solidFill>
                  <a:schemeClr val="dk1"/>
                </a:solidFill>
                <a:latin typeface="Aptos"/>
                <a:ea typeface="Aptos"/>
                <a:cs typeface="Aptos"/>
              </a:rPr>
              <a:t>Step 1: Sort by Age and Zipcode:</a:t>
            </a:r>
            <a:endParaRPr sz="1900">
              <a:solidFill>
                <a:schemeClr val="dk1"/>
              </a:solidFill>
              <a:latin typeface="Aptos"/>
              <a:cs typeface="Aptos"/>
            </a:endParaRPr>
          </a:p>
        </p:txBody>
      </p:sp>
      <p:graphicFrame>
        <p:nvGraphicFramePr>
          <p:cNvPr id="1996812674" name="Table 1996812673"/>
          <p:cNvGraphicFramePr>
            <a:graphicFrameLocks/>
          </p:cNvGraphicFramePr>
          <p:nvPr/>
        </p:nvGraphicFramePr>
        <p:xfrm>
          <a:off x="1261241" y="1652751"/>
          <a:ext cx="6095996" cy="2133600"/>
        </p:xfrm>
        <a:graphic>
          <a:graphicData uri="http://schemas.openxmlformats.org/drawingml/2006/table">
            <a:tbl>
              <a:tblPr firstRow="1" bandRow="1">
                <a:tableStyleId>{10DBD08F-4D54-40A7-9356-10ADED2E350D}</a:tableStyleId>
              </a:tblPr>
              <a:tblGrid>
                <a:gridCol w="1523999">
                  <a:extLst>
                    <a:ext uri="{9D8B030D-6E8A-4147-A177-3AD203B41FA5}">
                      <a16:colId xmlns:a16="http://schemas.microsoft.com/office/drawing/2014/main" val="20000"/>
                    </a:ext>
                  </a:extLst>
                </a:gridCol>
                <a:gridCol w="1523999">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tblGrid>
              <a:tr h="304800">
                <a:tc>
                  <a:txBody>
                    <a:bodyPr/>
                    <a:lstStyle/>
                    <a:p>
                      <a:pPr>
                        <a:defRPr/>
                      </a:pPr>
                      <a:r>
                        <a:rPr>
                          <a:latin typeface="Aptos"/>
                        </a:rPr>
                        <a:t>Name</a:t>
                      </a:r>
                      <a:endParaRPr/>
                    </a:p>
                  </a:txBody>
                  <a:tcPr>
                    <a:solidFill>
                      <a:schemeClr val="tx2"/>
                    </a:solidFill>
                  </a:tcPr>
                </a:tc>
                <a:tc>
                  <a:txBody>
                    <a:bodyPr/>
                    <a:lstStyle/>
                    <a:p>
                      <a:pPr>
                        <a:defRPr/>
                      </a:pPr>
                      <a:r>
                        <a:rPr>
                          <a:latin typeface="Aptos"/>
                        </a:rPr>
                        <a:t>Age</a:t>
                      </a:r>
                      <a:endParaRPr/>
                    </a:p>
                  </a:txBody>
                  <a:tcPr>
                    <a:solidFill>
                      <a:schemeClr val="tx2"/>
                    </a:solidFill>
                  </a:tcPr>
                </a:tc>
                <a:tc>
                  <a:txBody>
                    <a:bodyPr/>
                    <a:lstStyle/>
                    <a:p>
                      <a:pPr>
                        <a:defRPr/>
                      </a:pPr>
                      <a:r>
                        <a:rPr>
                          <a:latin typeface="Aptos"/>
                        </a:rPr>
                        <a:t>Zipcode</a:t>
                      </a:r>
                      <a:endParaRPr/>
                    </a:p>
                  </a:txBody>
                  <a:tcPr>
                    <a:solidFill>
                      <a:schemeClr val="tx2"/>
                    </a:solidFill>
                  </a:tcPr>
                </a:tc>
                <a:tc>
                  <a:txBody>
                    <a:bodyPr/>
                    <a:lstStyle/>
                    <a:p>
                      <a:pPr>
                        <a:defRPr/>
                      </a:pPr>
                      <a:r>
                        <a:rPr>
                          <a:latin typeface="Aptos"/>
                        </a:rPr>
                        <a:t>Disease</a:t>
                      </a:r>
                      <a:endParaRPr/>
                    </a:p>
                  </a:txBody>
                  <a:tcPr>
                    <a:solidFill>
                      <a:schemeClr val="tx2"/>
                    </a:solidFill>
                  </a:tcPr>
                </a:tc>
                <a:extLst>
                  <a:ext uri="{0D108BD9-81ED-4DB2-BD59-A6C34878D82A}">
                    <a16:rowId xmlns:a16="http://schemas.microsoft.com/office/drawing/2014/main" val="10000"/>
                  </a:ext>
                </a:extLst>
              </a:tr>
              <a:tr h="304800">
                <a:tc>
                  <a:txBody>
                    <a:bodyPr/>
                    <a:lstStyle/>
                    <a:p>
                      <a:pPr>
                        <a:defRPr/>
                      </a:pPr>
                      <a:r>
                        <a:rPr>
                          <a:latin typeface="Aptos"/>
                        </a:rPr>
                        <a:t>C</a:t>
                      </a:r>
                      <a:endParaRPr/>
                    </a:p>
                  </a:txBody>
                  <a:tcPr/>
                </a:tc>
                <a:tc>
                  <a:txBody>
                    <a:bodyPr/>
                    <a:lstStyle/>
                    <a:p>
                      <a:pPr>
                        <a:defRPr/>
                      </a:pPr>
                      <a:r>
                        <a:rPr>
                          <a:latin typeface="Aptos"/>
                        </a:rPr>
                        <a:t>25</a:t>
                      </a:r>
                      <a:endParaRPr/>
                    </a:p>
                  </a:txBody>
                  <a:tcPr/>
                </a:tc>
                <a:tc>
                  <a:txBody>
                    <a:bodyPr/>
                    <a:lstStyle/>
                    <a:p>
                      <a:pPr>
                        <a:defRPr/>
                      </a:pPr>
                      <a:r>
                        <a:rPr>
                          <a:latin typeface="Aptos"/>
                        </a:rPr>
                        <a:t>12345</a:t>
                      </a:r>
                      <a:endParaRPr/>
                    </a:p>
                  </a:txBody>
                  <a:tcPr/>
                </a:tc>
                <a:tc>
                  <a:txBody>
                    <a:bodyPr/>
                    <a:lstStyle/>
                    <a:p>
                      <a:pPr>
                        <a:defRPr/>
                      </a:pPr>
                      <a:r>
                        <a:rPr>
                          <a:latin typeface="Aptos"/>
                        </a:rPr>
                        <a:t>Cancer</a:t>
                      </a:r>
                      <a:endParaRPr/>
                    </a:p>
                  </a:txBody>
                  <a:tcPr/>
                </a:tc>
                <a:extLst>
                  <a:ext uri="{0D108BD9-81ED-4DB2-BD59-A6C34878D82A}">
                    <a16:rowId xmlns:a16="http://schemas.microsoft.com/office/drawing/2014/main" val="10001"/>
                  </a:ext>
                </a:extLst>
              </a:tr>
              <a:tr h="304800">
                <a:tc>
                  <a:txBody>
                    <a:bodyPr/>
                    <a:lstStyle/>
                    <a:p>
                      <a:pPr>
                        <a:defRPr/>
                      </a:pPr>
                      <a:r>
                        <a:rPr>
                          <a:latin typeface="Aptos"/>
                        </a:rPr>
                        <a:t>D</a:t>
                      </a:r>
                      <a:endParaRPr/>
                    </a:p>
                  </a:txBody>
                  <a:tcPr/>
                </a:tc>
                <a:tc>
                  <a:txBody>
                    <a:bodyPr/>
                    <a:lstStyle/>
                    <a:p>
                      <a:pPr>
                        <a:defRPr/>
                      </a:pPr>
                      <a:r>
                        <a:rPr>
                          <a:latin typeface="Aptos"/>
                        </a:rPr>
                        <a:t>25</a:t>
                      </a:r>
                      <a:endParaRPr/>
                    </a:p>
                  </a:txBody>
                  <a:tcPr/>
                </a:tc>
                <a:tc>
                  <a:txBody>
                    <a:bodyPr/>
                    <a:lstStyle/>
                    <a:p>
                      <a:pPr>
                        <a:defRPr/>
                      </a:pPr>
                      <a:r>
                        <a:rPr lang="en-US" sz="1400" b="0" i="0" u="none" strike="noStrike" cap="none" spc="0">
                          <a:solidFill>
                            <a:srgbClr val="000000"/>
                          </a:solidFill>
                          <a:latin typeface="Aptos"/>
                          <a:ea typeface="Arial"/>
                          <a:cs typeface="Arial"/>
                        </a:rPr>
                        <a:t>12345</a:t>
                      </a:r>
                      <a:endParaRPr>
                        <a:latin typeface="Aptos"/>
                      </a:endParaRPr>
                    </a:p>
                  </a:txBody>
                  <a:tcPr/>
                </a:tc>
                <a:tc>
                  <a:txBody>
                    <a:bodyPr/>
                    <a:lstStyle/>
                    <a:p>
                      <a:pPr>
                        <a:defRPr/>
                      </a:pPr>
                      <a:r>
                        <a:rPr>
                          <a:latin typeface="Aptos"/>
                        </a:rPr>
                        <a:t>Flu</a:t>
                      </a:r>
                      <a:endParaRPr/>
                    </a:p>
                  </a:txBody>
                  <a:tcPr/>
                </a:tc>
                <a:extLst>
                  <a:ext uri="{0D108BD9-81ED-4DB2-BD59-A6C34878D82A}">
                    <a16:rowId xmlns:a16="http://schemas.microsoft.com/office/drawing/2014/main" val="10002"/>
                  </a:ext>
                </a:extLst>
              </a:tr>
              <a:tr h="304800">
                <a:tc>
                  <a:txBody>
                    <a:bodyPr/>
                    <a:lstStyle/>
                    <a:p>
                      <a:pPr>
                        <a:defRPr/>
                      </a:pPr>
                      <a:r>
                        <a:rPr>
                          <a:latin typeface="Aptos"/>
                        </a:rPr>
                        <a:t>F</a:t>
                      </a:r>
                      <a:endParaRPr/>
                    </a:p>
                  </a:txBody>
                  <a:tcPr/>
                </a:tc>
                <a:tc>
                  <a:txBody>
                    <a:bodyPr/>
                    <a:lstStyle/>
                    <a:p>
                      <a:pPr>
                        <a:defRPr/>
                      </a:pPr>
                      <a:r>
                        <a:rPr>
                          <a:latin typeface="Aptos"/>
                        </a:rPr>
                        <a:t>25</a:t>
                      </a:r>
                      <a:endParaRPr/>
                    </a:p>
                  </a:txBody>
                  <a:tcPr/>
                </a:tc>
                <a:tc>
                  <a:txBody>
                    <a:bodyPr/>
                    <a:lstStyle/>
                    <a:p>
                      <a:pPr>
                        <a:defRPr/>
                      </a:pPr>
                      <a:r>
                        <a:rPr lang="en-US" sz="1400" b="0" i="0" u="none" strike="noStrike" cap="none" spc="0">
                          <a:solidFill>
                            <a:srgbClr val="000000"/>
                          </a:solidFill>
                          <a:latin typeface="Aptos"/>
                          <a:ea typeface="Arial"/>
                          <a:cs typeface="Arial"/>
                        </a:rPr>
                        <a:t>12346</a:t>
                      </a:r>
                      <a:endParaRPr>
                        <a:latin typeface="Aptos"/>
                      </a:endParaRPr>
                    </a:p>
                  </a:txBody>
                  <a:tcPr/>
                </a:tc>
                <a:tc>
                  <a:txBody>
                    <a:bodyPr/>
                    <a:lstStyle/>
                    <a:p>
                      <a:pPr>
                        <a:defRPr/>
                      </a:pPr>
                      <a:r>
                        <a:rPr>
                          <a:latin typeface="Aptos"/>
                        </a:rPr>
                        <a:t>Cold</a:t>
                      </a:r>
                      <a:endParaRPr/>
                    </a:p>
                  </a:txBody>
                  <a:tcPr/>
                </a:tc>
                <a:extLst>
                  <a:ext uri="{0D108BD9-81ED-4DB2-BD59-A6C34878D82A}">
                    <a16:rowId xmlns:a16="http://schemas.microsoft.com/office/drawing/2014/main" val="10003"/>
                  </a:ext>
                </a:extLst>
              </a:tr>
              <a:tr h="304800">
                <a:tc>
                  <a:txBody>
                    <a:bodyPr/>
                    <a:lstStyle/>
                    <a:p>
                      <a:pPr>
                        <a:defRPr/>
                      </a:pPr>
                      <a:r>
                        <a:rPr>
                          <a:latin typeface="Aptos"/>
                        </a:rPr>
                        <a:t>A</a:t>
                      </a:r>
                      <a:endParaRPr/>
                    </a:p>
                  </a:txBody>
                  <a:tcPr/>
                </a:tc>
                <a:tc>
                  <a:txBody>
                    <a:bodyPr/>
                    <a:lstStyle/>
                    <a:p>
                      <a:pPr>
                        <a:defRPr/>
                      </a:pPr>
                      <a:r>
                        <a:rPr>
                          <a:latin typeface="Aptos"/>
                        </a:rPr>
                        <a:t>30</a:t>
                      </a:r>
                      <a:endParaRPr/>
                    </a:p>
                  </a:txBody>
                  <a:tcPr/>
                </a:tc>
                <a:tc>
                  <a:txBody>
                    <a:bodyPr/>
                    <a:lstStyle/>
                    <a:p>
                      <a:pPr>
                        <a:defRPr/>
                      </a:pPr>
                      <a:r>
                        <a:rPr>
                          <a:latin typeface="Aptos"/>
                        </a:rPr>
                        <a:t>12345</a:t>
                      </a:r>
                      <a:endParaRPr/>
                    </a:p>
                  </a:txBody>
                  <a:tcPr/>
                </a:tc>
                <a:tc>
                  <a:txBody>
                    <a:bodyPr/>
                    <a:lstStyle/>
                    <a:p>
                      <a:pPr>
                        <a:defRPr/>
                      </a:pPr>
                      <a:r>
                        <a:rPr>
                          <a:latin typeface="Aptos"/>
                        </a:rPr>
                        <a:t>Flu</a:t>
                      </a:r>
                      <a:endParaRPr/>
                    </a:p>
                  </a:txBody>
                  <a:tcPr/>
                </a:tc>
                <a:extLst>
                  <a:ext uri="{0D108BD9-81ED-4DB2-BD59-A6C34878D82A}">
                    <a16:rowId xmlns:a16="http://schemas.microsoft.com/office/drawing/2014/main" val="10004"/>
                  </a:ext>
                </a:extLst>
              </a:tr>
              <a:tr h="304800">
                <a:tc>
                  <a:txBody>
                    <a:bodyPr/>
                    <a:lstStyle/>
                    <a:p>
                      <a:pPr>
                        <a:defRPr/>
                      </a:pPr>
                      <a:r>
                        <a:rPr>
                          <a:latin typeface="Aptos"/>
                        </a:rPr>
                        <a:t>B</a:t>
                      </a:r>
                      <a:endParaRPr/>
                    </a:p>
                  </a:txBody>
                  <a:tcPr/>
                </a:tc>
                <a:tc>
                  <a:txBody>
                    <a:bodyPr/>
                    <a:lstStyle/>
                    <a:p>
                      <a:pPr>
                        <a:defRPr/>
                      </a:pPr>
                      <a:r>
                        <a:rPr>
                          <a:latin typeface="Aptos"/>
                        </a:rPr>
                        <a:t>30</a:t>
                      </a:r>
                      <a:endParaRPr/>
                    </a:p>
                  </a:txBody>
                  <a:tcPr/>
                </a:tc>
                <a:tc>
                  <a:txBody>
                    <a:bodyPr/>
                    <a:lstStyle/>
                    <a:p>
                      <a:pPr>
                        <a:defRPr/>
                      </a:pPr>
                      <a:r>
                        <a:rPr lang="en-US" sz="1400" b="0" i="0" u="none" strike="noStrike" cap="none" spc="0">
                          <a:solidFill>
                            <a:srgbClr val="000000"/>
                          </a:solidFill>
                          <a:latin typeface="Aptos"/>
                          <a:ea typeface="Arial"/>
                          <a:cs typeface="Arial"/>
                        </a:rPr>
                        <a:t>12346</a:t>
                      </a:r>
                      <a:endParaRPr>
                        <a:latin typeface="Aptos"/>
                      </a:endParaRPr>
                    </a:p>
                  </a:txBody>
                  <a:tcPr/>
                </a:tc>
                <a:tc>
                  <a:txBody>
                    <a:bodyPr/>
                    <a:lstStyle/>
                    <a:p>
                      <a:pPr>
                        <a:defRPr/>
                      </a:pPr>
                      <a:r>
                        <a:rPr>
                          <a:latin typeface="Aptos"/>
                        </a:rPr>
                        <a:t>Cold</a:t>
                      </a:r>
                      <a:endParaRPr/>
                    </a:p>
                  </a:txBody>
                  <a:tcPr/>
                </a:tc>
                <a:extLst>
                  <a:ext uri="{0D108BD9-81ED-4DB2-BD59-A6C34878D82A}">
                    <a16:rowId xmlns:a16="http://schemas.microsoft.com/office/drawing/2014/main" val="10005"/>
                  </a:ext>
                </a:extLst>
              </a:tr>
              <a:tr h="304800">
                <a:tc>
                  <a:txBody>
                    <a:bodyPr/>
                    <a:lstStyle/>
                    <a:p>
                      <a:pPr>
                        <a:defRPr/>
                      </a:pPr>
                      <a:r>
                        <a:rPr>
                          <a:latin typeface="Aptos"/>
                        </a:rPr>
                        <a:t>E</a:t>
                      </a:r>
                      <a:endParaRPr/>
                    </a:p>
                  </a:txBody>
                  <a:tcPr/>
                </a:tc>
                <a:tc>
                  <a:txBody>
                    <a:bodyPr/>
                    <a:lstStyle/>
                    <a:p>
                      <a:pPr>
                        <a:defRPr/>
                      </a:pPr>
                      <a:r>
                        <a:rPr>
                          <a:latin typeface="Aptos"/>
                        </a:rPr>
                        <a:t>35</a:t>
                      </a:r>
                      <a:endParaRPr/>
                    </a:p>
                  </a:txBody>
                  <a:tcPr/>
                </a:tc>
                <a:tc>
                  <a:txBody>
                    <a:bodyPr/>
                    <a:lstStyle/>
                    <a:p>
                      <a:pPr>
                        <a:defRPr/>
                      </a:pPr>
                      <a:r>
                        <a:rPr lang="en-US" sz="1400" b="0" i="0" u="none" strike="noStrike" cap="none" spc="0">
                          <a:solidFill>
                            <a:srgbClr val="000000"/>
                          </a:solidFill>
                          <a:latin typeface="Aptos"/>
                          <a:ea typeface="Arial"/>
                          <a:cs typeface="Arial"/>
                        </a:rPr>
                        <a:t>12345</a:t>
                      </a:r>
                      <a:endParaRPr>
                        <a:latin typeface="Aptos"/>
                      </a:endParaRPr>
                    </a:p>
                  </a:txBody>
                  <a:tcPr/>
                </a:tc>
                <a:tc>
                  <a:txBody>
                    <a:bodyPr/>
                    <a:lstStyle/>
                    <a:p>
                      <a:pPr>
                        <a:defRPr/>
                      </a:pPr>
                      <a:r>
                        <a:rPr>
                          <a:latin typeface="Aptos"/>
                        </a:rPr>
                        <a:t>Cancer</a:t>
                      </a:r>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8367629" name="Google Shape;761;p56"/>
          <p:cNvSpPr txBox="1">
            <a:spLocks noGrp="1"/>
          </p:cNvSpPr>
          <p:nvPr>
            <p:ph type="title"/>
          </p:nvPr>
        </p:nvSpPr>
        <p:spPr bwMode="auto">
          <a:xfrm>
            <a:off x="722376" y="445023"/>
            <a:ext cx="7708500" cy="572698"/>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Greedy Algorithm Example</a:t>
            </a:r>
            <a:endParaRPr>
              <a:latin typeface="Aptos"/>
              <a:cs typeface="Aptos"/>
            </a:endParaRPr>
          </a:p>
        </p:txBody>
      </p:sp>
      <p:sp>
        <p:nvSpPr>
          <p:cNvPr id="1194885440" name="Google Shape;763;p56"/>
          <p:cNvSpPr txBox="1"/>
          <p:nvPr/>
        </p:nvSpPr>
        <p:spPr bwMode="auto">
          <a:xfrm>
            <a:off x="720000" y="1149174"/>
            <a:ext cx="4257900" cy="437400"/>
          </a:xfrm>
          <a:prstGeom prst="rect">
            <a:avLst/>
          </a:prstGeom>
          <a:noFill/>
          <a:ln>
            <a:noFill/>
          </a:ln>
        </p:spPr>
        <p:txBody>
          <a:bodyPr spcFirstLastPara="1" wrap="square" lIns="91423" tIns="91423" rIns="91423" bIns="91423" anchor="b" anchorCtr="0">
            <a:noAutofit/>
          </a:bodyPr>
          <a:lstStyle/>
          <a:p>
            <a:pPr marL="0" marR="0" lvl="0" indent="0" algn="l">
              <a:lnSpc>
                <a:spcPct val="114999"/>
              </a:lnSpc>
              <a:spcBef>
                <a:spcPts val="0"/>
              </a:spcBef>
              <a:spcAft>
                <a:spcPts val="0"/>
              </a:spcAft>
              <a:buNone/>
              <a:defRPr/>
            </a:pPr>
            <a:r>
              <a:rPr sz="1900" dirty="0">
                <a:solidFill>
                  <a:schemeClr val="dk1"/>
                </a:solidFill>
                <a:latin typeface="Aptos"/>
                <a:ea typeface="Aptos"/>
                <a:cs typeface="Aptos"/>
              </a:rPr>
              <a:t>Step 2: Check combinations:</a:t>
            </a:r>
            <a:endParaRPr sz="1900" dirty="0">
              <a:solidFill>
                <a:schemeClr val="dk1"/>
              </a:solidFill>
              <a:latin typeface="Aptos"/>
              <a:cs typeface="Aptos"/>
            </a:endParaRPr>
          </a:p>
        </p:txBody>
      </p:sp>
      <p:sp>
        <p:nvSpPr>
          <p:cNvPr id="1432126222" name="TextBox 1432126221"/>
          <p:cNvSpPr txBox="1"/>
          <p:nvPr/>
        </p:nvSpPr>
        <p:spPr bwMode="auto">
          <a:xfrm>
            <a:off x="998534" y="1962329"/>
            <a:ext cx="6362367" cy="161579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05908" indent="-305908" algn="l">
              <a:buFont typeface="Arial"/>
              <a:buChar char="•"/>
              <a:defRPr/>
            </a:pPr>
            <a:r>
              <a:rPr lang="en-US" sz="2000" b="0" i="0" u="none" strike="noStrike" cap="none" spc="0" dirty="0">
                <a:solidFill>
                  <a:schemeClr val="dk1"/>
                </a:solidFill>
                <a:latin typeface="Aptos"/>
                <a:ea typeface="Aptos"/>
                <a:cs typeface="Aptos"/>
              </a:rPr>
              <a:t>(25, 12345) occurs 2 times, which is less than 3.</a:t>
            </a:r>
            <a:endParaRPr sz="2000" b="0" i="0" u="none" strike="noStrike" cap="none" spc="0" dirty="0">
              <a:solidFill>
                <a:schemeClr val="dk1"/>
              </a:solidFill>
              <a:latin typeface="Aptos"/>
              <a:cs typeface="Aptos"/>
            </a:endParaRPr>
          </a:p>
          <a:p>
            <a:pPr marL="305908" indent="-305908" algn="l">
              <a:buFont typeface="Arial"/>
              <a:buChar char="•"/>
              <a:defRPr/>
            </a:pPr>
            <a:r>
              <a:rPr lang="en-US" sz="2000" b="0" i="0" u="none" strike="noStrike" cap="none" spc="0" dirty="0">
                <a:solidFill>
                  <a:schemeClr val="dk1"/>
                </a:solidFill>
                <a:latin typeface="Aptos"/>
                <a:ea typeface="Aptos"/>
                <a:cs typeface="Aptos"/>
              </a:rPr>
              <a:t>(25, 12346) occurs 1 time, which is less than 3.</a:t>
            </a:r>
            <a:endParaRPr sz="2000" b="0" i="0" u="none" strike="noStrike" cap="none" spc="0" dirty="0">
              <a:solidFill>
                <a:schemeClr val="dk1"/>
              </a:solidFill>
              <a:latin typeface="Aptos"/>
              <a:cs typeface="Aptos"/>
            </a:endParaRPr>
          </a:p>
          <a:p>
            <a:pPr marL="305908" indent="-305908" algn="l">
              <a:buFont typeface="Arial"/>
              <a:buChar char="•"/>
              <a:defRPr/>
            </a:pPr>
            <a:r>
              <a:rPr lang="en-US" sz="2000" b="0" i="0" u="none" strike="noStrike" cap="none" spc="0" dirty="0">
                <a:solidFill>
                  <a:schemeClr val="dk1"/>
                </a:solidFill>
                <a:latin typeface="Aptos"/>
                <a:ea typeface="Aptos"/>
                <a:cs typeface="Aptos"/>
              </a:rPr>
              <a:t>(30, 12345) occurs 1 time, which is less than 3.</a:t>
            </a:r>
            <a:endParaRPr sz="2000" b="0" i="0" u="none" strike="noStrike" cap="none" spc="0" dirty="0">
              <a:solidFill>
                <a:schemeClr val="dk1"/>
              </a:solidFill>
              <a:latin typeface="Aptos"/>
              <a:cs typeface="Aptos"/>
            </a:endParaRPr>
          </a:p>
          <a:p>
            <a:pPr marL="305908" indent="-305908" algn="l">
              <a:buFont typeface="Arial"/>
              <a:buChar char="•"/>
              <a:defRPr/>
            </a:pPr>
            <a:r>
              <a:rPr lang="en-US" sz="2000" b="0" i="0" u="none" strike="noStrike" cap="none" spc="0" dirty="0">
                <a:solidFill>
                  <a:schemeClr val="dk1"/>
                </a:solidFill>
                <a:latin typeface="Aptos"/>
                <a:ea typeface="Aptos"/>
                <a:cs typeface="Aptos"/>
              </a:rPr>
              <a:t>(30, 12346) occurs 1 time, which is less than 3.</a:t>
            </a:r>
            <a:endParaRPr sz="2000" b="0" i="0" u="none" strike="noStrike" cap="none" spc="0" dirty="0">
              <a:solidFill>
                <a:schemeClr val="dk1"/>
              </a:solidFill>
              <a:latin typeface="Aptos"/>
              <a:cs typeface="Aptos"/>
            </a:endParaRPr>
          </a:p>
          <a:p>
            <a:pPr marL="305908" indent="-305908" algn="l">
              <a:buFont typeface="Arial"/>
              <a:buChar char="•"/>
              <a:defRPr/>
            </a:pPr>
            <a:r>
              <a:rPr lang="en-US" sz="2000" b="0" i="0" u="none" strike="noStrike" cap="none" spc="0" dirty="0">
                <a:solidFill>
                  <a:schemeClr val="dk1"/>
                </a:solidFill>
                <a:latin typeface="Aptos"/>
                <a:ea typeface="Aptos"/>
                <a:cs typeface="Aptos"/>
              </a:rPr>
              <a:t>(35, 12345) occurs 1 time, which is less than 3.</a:t>
            </a:r>
            <a:endParaRPr sz="2000" b="0" i="0" u="none" strike="noStrike" cap="none" spc="0" dirty="0">
              <a:solidFill>
                <a:schemeClr val="dk1"/>
              </a:solidFill>
              <a:latin typeface="Aptos"/>
              <a:cs typeface="Apto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59473933" name="Google Shape;761;p56"/>
          <p:cNvSpPr txBox="1">
            <a:spLocks noGrp="1"/>
          </p:cNvSpPr>
          <p:nvPr>
            <p:ph type="title"/>
          </p:nvPr>
        </p:nvSpPr>
        <p:spPr bwMode="auto">
          <a:xfrm>
            <a:off x="722376" y="445023"/>
            <a:ext cx="7708500" cy="572698"/>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Greedy Algorithm Example</a:t>
            </a:r>
            <a:endParaRPr>
              <a:latin typeface="Aptos"/>
              <a:cs typeface="Aptos"/>
            </a:endParaRPr>
          </a:p>
        </p:txBody>
      </p:sp>
      <p:sp>
        <p:nvSpPr>
          <p:cNvPr id="613472744" name="Google Shape;763;p56"/>
          <p:cNvSpPr txBox="1"/>
          <p:nvPr/>
        </p:nvSpPr>
        <p:spPr bwMode="auto">
          <a:xfrm>
            <a:off x="720000" y="1149174"/>
            <a:ext cx="4257900" cy="437400"/>
          </a:xfrm>
          <a:prstGeom prst="rect">
            <a:avLst/>
          </a:prstGeom>
          <a:noFill/>
          <a:ln>
            <a:noFill/>
          </a:ln>
        </p:spPr>
        <p:txBody>
          <a:bodyPr spcFirstLastPara="1" wrap="square" lIns="91423" tIns="91423" rIns="91423" bIns="91423" anchor="b" anchorCtr="0">
            <a:noAutofit/>
          </a:bodyPr>
          <a:lstStyle/>
          <a:p>
            <a:pPr marL="0" marR="0" lvl="0" indent="0" algn="l">
              <a:lnSpc>
                <a:spcPct val="114999"/>
              </a:lnSpc>
              <a:spcBef>
                <a:spcPts val="0"/>
              </a:spcBef>
              <a:spcAft>
                <a:spcPts val="0"/>
              </a:spcAft>
              <a:buNone/>
              <a:defRPr/>
            </a:pPr>
            <a:r>
              <a:rPr sz="1900">
                <a:solidFill>
                  <a:schemeClr val="dk1"/>
                </a:solidFill>
                <a:latin typeface="Aptos"/>
                <a:ea typeface="Aptos"/>
                <a:cs typeface="Aptos"/>
              </a:rPr>
              <a:t>Step 3: Generalize/Suppress:</a:t>
            </a:r>
            <a:endParaRPr sz="1900">
              <a:solidFill>
                <a:schemeClr val="dk1"/>
              </a:solidFill>
              <a:latin typeface="Aptos"/>
              <a:cs typeface="Aptos"/>
            </a:endParaRPr>
          </a:p>
        </p:txBody>
      </p:sp>
      <p:sp>
        <p:nvSpPr>
          <p:cNvPr id="1928483210" name="TextBox 1928483209"/>
          <p:cNvSpPr txBox="1"/>
          <p:nvPr/>
        </p:nvSpPr>
        <p:spPr bwMode="auto">
          <a:xfrm>
            <a:off x="720000" y="1718027"/>
            <a:ext cx="7972818" cy="3191515"/>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05908" indent="-305908">
              <a:buFont typeface="Arial"/>
              <a:buChar char="•"/>
              <a:defRPr/>
            </a:pPr>
            <a:r>
              <a:rPr lang="en-US" sz="1800" b="0" i="0" u="none" strike="noStrike" cap="none" spc="0" dirty="0">
                <a:solidFill>
                  <a:schemeClr val="dk1"/>
                </a:solidFill>
                <a:latin typeface="Aptos"/>
                <a:ea typeface="Aptos"/>
                <a:cs typeface="Aptos"/>
              </a:rPr>
              <a:t>(25, 12345): Generalize age=25 to age=20-40 and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=12345 to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 to form a wider group.</a:t>
            </a:r>
            <a:endParaRPr sz="1800" b="0" i="0" u="none" strike="noStrike" cap="none" spc="0" dirty="0">
              <a:solidFill>
                <a:schemeClr val="dk1"/>
              </a:solidFill>
              <a:latin typeface="Aptos"/>
              <a:cs typeface="Aptos"/>
            </a:endParaRPr>
          </a:p>
          <a:p>
            <a:pPr marL="305908" indent="-305908">
              <a:buFont typeface="Arial"/>
              <a:buChar char="•"/>
              <a:defRPr/>
            </a:pPr>
            <a:r>
              <a:rPr lang="en-US" sz="1800" b="0" i="0" u="none" strike="noStrike" cap="none" spc="0" dirty="0">
                <a:solidFill>
                  <a:schemeClr val="dk1"/>
                </a:solidFill>
                <a:latin typeface="Aptos"/>
                <a:ea typeface="Aptos"/>
                <a:cs typeface="Aptos"/>
              </a:rPr>
              <a:t>(25, 12346): Generalize age=25 to age=20-40 and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=12346 to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a:t>
            </a:r>
            <a:endParaRPr sz="1800" b="0" i="0" u="none" strike="noStrike" cap="none" spc="0" dirty="0">
              <a:solidFill>
                <a:schemeClr val="dk1"/>
              </a:solidFill>
              <a:latin typeface="Aptos"/>
              <a:cs typeface="Aptos"/>
            </a:endParaRPr>
          </a:p>
          <a:p>
            <a:pPr marL="305908" indent="-305908">
              <a:buFont typeface="Arial"/>
              <a:buChar char="•"/>
              <a:defRPr/>
            </a:pPr>
            <a:r>
              <a:rPr lang="en-US" sz="1800" b="0" i="0" u="none" strike="noStrike" cap="none" spc="0" dirty="0">
                <a:solidFill>
                  <a:schemeClr val="dk1"/>
                </a:solidFill>
                <a:latin typeface="Aptos"/>
                <a:ea typeface="Aptos"/>
                <a:cs typeface="Aptos"/>
              </a:rPr>
              <a:t>(30, 12345): Generalize age=30 to age=20-40 and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=12345 to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a:t>
            </a:r>
            <a:endParaRPr sz="1800" b="0" i="0" u="none" strike="noStrike" cap="none" spc="0" dirty="0">
              <a:solidFill>
                <a:schemeClr val="dk1"/>
              </a:solidFill>
              <a:latin typeface="Aptos"/>
              <a:cs typeface="Aptos"/>
            </a:endParaRPr>
          </a:p>
          <a:p>
            <a:pPr marL="305908" indent="-305908" algn="l">
              <a:buFont typeface="Arial"/>
              <a:buChar char="•"/>
              <a:defRPr/>
            </a:pPr>
            <a:r>
              <a:rPr lang="en-US" sz="1800" b="0" i="0" u="none" strike="noStrike" cap="none" spc="0" dirty="0">
                <a:solidFill>
                  <a:schemeClr val="dk1"/>
                </a:solidFill>
                <a:latin typeface="Aptos"/>
                <a:ea typeface="Aptos"/>
                <a:cs typeface="Aptos"/>
              </a:rPr>
              <a:t>(30, 12346): Generalize age=30 to age=20-40 and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=12346 to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a:t>
            </a:r>
            <a:endParaRPr sz="1800" b="0" i="0" u="none" strike="noStrike" cap="none" spc="0" dirty="0">
              <a:solidFill>
                <a:schemeClr val="dk1"/>
              </a:solidFill>
              <a:latin typeface="Aptos"/>
              <a:cs typeface="Aptos"/>
            </a:endParaRPr>
          </a:p>
          <a:p>
            <a:pPr marL="305907" indent="-305907" algn="l">
              <a:buFont typeface="Arial"/>
              <a:buChar char="•"/>
              <a:defRPr/>
            </a:pPr>
            <a:r>
              <a:rPr lang="en-US" sz="1800" b="0" i="0" u="none" strike="noStrike" cap="none" spc="0" dirty="0">
                <a:solidFill>
                  <a:schemeClr val="dk1"/>
                </a:solidFill>
                <a:latin typeface="Aptos"/>
                <a:ea typeface="Aptos"/>
                <a:cs typeface="Aptos"/>
              </a:rPr>
              <a:t>(35, 12345): Generalize age=30 to age=20-40 and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=12346 to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=1234*.</a:t>
            </a:r>
            <a:endParaRPr sz="1800" b="0" i="0" u="none" strike="noStrike" cap="none" spc="0" dirty="0">
              <a:solidFill>
                <a:schemeClr val="dk1"/>
              </a:solidFill>
              <a:latin typeface="Aptos"/>
              <a:cs typeface="Aptos"/>
            </a:endParaRPr>
          </a:p>
          <a:p>
            <a:pPr marL="305908" indent="-305908" algn="l">
              <a:buFont typeface="Arial"/>
              <a:buChar char="•"/>
              <a:defRPr/>
            </a:pPr>
            <a:endParaRPr sz="1800" b="0" i="0" u="none" strike="noStrike" cap="none" spc="0" dirty="0">
              <a:solidFill>
                <a:schemeClr val="dk1"/>
              </a:solidFill>
              <a:latin typeface="Aptos"/>
              <a:cs typeface="Apto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66095642" name="Google Shape;329;p36"/>
          <p:cNvSpPr txBox="1">
            <a:spLocks noGrp="1"/>
          </p:cNvSpPr>
          <p:nvPr>
            <p:ph type="title"/>
          </p:nvPr>
        </p:nvSpPr>
        <p:spPr bwMode="auto">
          <a:xfrm>
            <a:off x="1216474" y="1977149"/>
            <a:ext cx="5067599" cy="841799"/>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US" b="1">
                <a:latin typeface="Aptos"/>
                <a:ea typeface="Aptos"/>
                <a:cs typeface="Aptos"/>
              </a:rPr>
              <a:t>Introduction</a:t>
            </a:r>
            <a:endParaRPr b="1">
              <a:latin typeface="Aptos"/>
              <a:cs typeface="Aptos"/>
            </a:endParaRPr>
          </a:p>
        </p:txBody>
      </p:sp>
      <p:sp>
        <p:nvSpPr>
          <p:cNvPr id="1412199514" name="Google Shape;330;p36"/>
          <p:cNvSpPr txBox="1">
            <a:spLocks noGrp="1"/>
          </p:cNvSpPr>
          <p:nvPr>
            <p:ph type="subTitle" idx="1"/>
          </p:nvPr>
        </p:nvSpPr>
        <p:spPr bwMode="auto">
          <a:xfrm>
            <a:off x="1216474" y="2730749"/>
            <a:ext cx="5067599" cy="651548"/>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dirty="0">
                <a:latin typeface="Aptos"/>
                <a:ea typeface="Aptos"/>
                <a:cs typeface="Aptos"/>
              </a:rPr>
              <a:t>Definition and Overview of K-Anonymization, </a:t>
            </a:r>
            <a:endParaRPr dirty="0">
              <a:latin typeface="Aptos"/>
              <a:cs typeface="Aptos"/>
            </a:endParaRPr>
          </a:p>
          <a:p>
            <a:pPr marL="0" lvl="0" indent="0" algn="l">
              <a:spcBef>
                <a:spcPts val="0"/>
              </a:spcBef>
              <a:spcAft>
                <a:spcPts val="0"/>
              </a:spcAft>
              <a:buNone/>
              <a:defRPr/>
            </a:pPr>
            <a:r>
              <a:rPr lang="en-US" dirty="0">
                <a:latin typeface="Aptos"/>
                <a:ea typeface="Aptos"/>
                <a:cs typeface="Aptos"/>
              </a:rPr>
              <a:t>Greedy Algorithm and Minimal Generalization</a:t>
            </a:r>
            <a:endParaRPr dirty="0">
              <a:latin typeface="Aptos"/>
              <a:cs typeface="Apto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26803823" name="Google Shape;761;p56"/>
          <p:cNvSpPr txBox="1">
            <a:spLocks noGrp="1"/>
          </p:cNvSpPr>
          <p:nvPr>
            <p:ph type="title"/>
          </p:nvPr>
        </p:nvSpPr>
        <p:spPr bwMode="auto">
          <a:xfrm>
            <a:off x="722376" y="445023"/>
            <a:ext cx="7708500" cy="572698"/>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Greedy Algorithm Example</a:t>
            </a:r>
            <a:endParaRPr>
              <a:latin typeface="Aptos"/>
              <a:cs typeface="Aptos"/>
            </a:endParaRPr>
          </a:p>
        </p:txBody>
      </p:sp>
      <p:sp>
        <p:nvSpPr>
          <p:cNvPr id="207246204" name="Google Shape;763;p56"/>
          <p:cNvSpPr txBox="1"/>
          <p:nvPr/>
        </p:nvSpPr>
        <p:spPr bwMode="auto">
          <a:xfrm>
            <a:off x="720000" y="1149174"/>
            <a:ext cx="5347586" cy="437400"/>
          </a:xfrm>
          <a:prstGeom prst="rect">
            <a:avLst/>
          </a:prstGeom>
          <a:noFill/>
          <a:ln>
            <a:noFill/>
          </a:ln>
        </p:spPr>
        <p:txBody>
          <a:bodyPr spcFirstLastPara="1" wrap="square" lIns="91423" tIns="91423" rIns="91423" bIns="91423" anchor="b" anchorCtr="0">
            <a:noAutofit/>
          </a:bodyPr>
          <a:lstStyle/>
          <a:p>
            <a:pPr marL="0" marR="0" lvl="0" indent="0" algn="l">
              <a:lnSpc>
                <a:spcPct val="114999"/>
              </a:lnSpc>
              <a:spcBef>
                <a:spcPts val="0"/>
              </a:spcBef>
              <a:spcAft>
                <a:spcPts val="0"/>
              </a:spcAft>
              <a:buNone/>
              <a:defRPr/>
            </a:pPr>
            <a:r>
              <a:rPr sz="1900">
                <a:solidFill>
                  <a:schemeClr val="dk1"/>
                </a:solidFill>
                <a:latin typeface="Aptos"/>
                <a:ea typeface="Aptos"/>
                <a:cs typeface="Aptos"/>
              </a:rPr>
              <a:t>Step 4: Repeat until k-anonymity is satisfied:</a:t>
            </a:r>
            <a:endParaRPr sz="1900">
              <a:solidFill>
                <a:schemeClr val="dk1"/>
              </a:solidFill>
              <a:latin typeface="Aptos"/>
              <a:cs typeface="Aptos"/>
            </a:endParaRPr>
          </a:p>
        </p:txBody>
      </p:sp>
      <p:graphicFrame>
        <p:nvGraphicFramePr>
          <p:cNvPr id="1416764080" name="Table 1416764079"/>
          <p:cNvGraphicFramePr>
            <a:graphicFrameLocks/>
          </p:cNvGraphicFramePr>
          <p:nvPr/>
        </p:nvGraphicFramePr>
        <p:xfrm>
          <a:off x="1261241" y="1652751"/>
          <a:ext cx="6095996" cy="2133600"/>
        </p:xfrm>
        <a:graphic>
          <a:graphicData uri="http://schemas.openxmlformats.org/drawingml/2006/table">
            <a:tbl>
              <a:tblPr firstRow="1" bandRow="1">
                <a:tableStyleId>{10DBD08F-4D54-40A7-9356-10ADED2E350D}</a:tableStyleId>
              </a:tblPr>
              <a:tblGrid>
                <a:gridCol w="1523999">
                  <a:extLst>
                    <a:ext uri="{9D8B030D-6E8A-4147-A177-3AD203B41FA5}">
                      <a16:colId xmlns:a16="http://schemas.microsoft.com/office/drawing/2014/main" val="20000"/>
                    </a:ext>
                  </a:extLst>
                </a:gridCol>
                <a:gridCol w="1523999">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tblGrid>
              <a:tr h="304800">
                <a:tc>
                  <a:txBody>
                    <a:bodyPr/>
                    <a:lstStyle/>
                    <a:p>
                      <a:pPr>
                        <a:defRPr/>
                      </a:pPr>
                      <a:r>
                        <a:rPr>
                          <a:latin typeface="Aptos"/>
                        </a:rPr>
                        <a:t>Name</a:t>
                      </a:r>
                      <a:endParaRPr/>
                    </a:p>
                  </a:txBody>
                  <a:tcPr>
                    <a:solidFill>
                      <a:schemeClr val="tx2"/>
                    </a:solidFill>
                  </a:tcPr>
                </a:tc>
                <a:tc>
                  <a:txBody>
                    <a:bodyPr/>
                    <a:lstStyle/>
                    <a:p>
                      <a:pPr>
                        <a:defRPr/>
                      </a:pPr>
                      <a:r>
                        <a:rPr>
                          <a:latin typeface="Aptos"/>
                        </a:rPr>
                        <a:t>Age</a:t>
                      </a:r>
                      <a:endParaRPr/>
                    </a:p>
                  </a:txBody>
                  <a:tcPr>
                    <a:solidFill>
                      <a:schemeClr val="tx2"/>
                    </a:solidFill>
                  </a:tcPr>
                </a:tc>
                <a:tc>
                  <a:txBody>
                    <a:bodyPr/>
                    <a:lstStyle/>
                    <a:p>
                      <a:pPr>
                        <a:defRPr/>
                      </a:pPr>
                      <a:r>
                        <a:rPr>
                          <a:latin typeface="Aptos"/>
                        </a:rPr>
                        <a:t>Zipcode</a:t>
                      </a:r>
                      <a:endParaRPr/>
                    </a:p>
                  </a:txBody>
                  <a:tcPr>
                    <a:solidFill>
                      <a:schemeClr val="tx2"/>
                    </a:solidFill>
                  </a:tcPr>
                </a:tc>
                <a:tc>
                  <a:txBody>
                    <a:bodyPr/>
                    <a:lstStyle/>
                    <a:p>
                      <a:pPr>
                        <a:defRPr/>
                      </a:pPr>
                      <a:r>
                        <a:rPr>
                          <a:latin typeface="Aptos"/>
                        </a:rPr>
                        <a:t>Disease</a:t>
                      </a:r>
                      <a:endParaRPr/>
                    </a:p>
                  </a:txBody>
                  <a:tcPr>
                    <a:solidFill>
                      <a:schemeClr val="tx2"/>
                    </a:solidFill>
                  </a:tcPr>
                </a:tc>
                <a:extLst>
                  <a:ext uri="{0D108BD9-81ED-4DB2-BD59-A6C34878D82A}">
                    <a16:rowId xmlns:a16="http://schemas.microsoft.com/office/drawing/2014/main" val="10000"/>
                  </a:ext>
                </a:extLst>
              </a:tr>
              <a:tr h="304800">
                <a:tc>
                  <a:txBody>
                    <a:bodyPr/>
                    <a:lstStyle/>
                    <a:p>
                      <a:pPr>
                        <a:defRPr/>
                      </a:pPr>
                      <a:r>
                        <a:rPr>
                          <a:latin typeface="Aptos"/>
                        </a:rPr>
                        <a:t>C</a:t>
                      </a:r>
                      <a:endParaRPr/>
                    </a:p>
                  </a:txBody>
                  <a:tcPr/>
                </a:tc>
                <a:tc>
                  <a:txBody>
                    <a:bodyPr/>
                    <a:lstStyle/>
                    <a:p>
                      <a:pPr>
                        <a:defRPr/>
                      </a:pPr>
                      <a:r>
                        <a:rPr>
                          <a:latin typeface="Aptos"/>
                        </a:rPr>
                        <a:t>20-40</a:t>
                      </a:r>
                      <a:endParaRPr/>
                    </a:p>
                  </a:txBody>
                  <a:tcPr/>
                </a:tc>
                <a:tc>
                  <a:txBody>
                    <a:bodyPr/>
                    <a:lstStyle/>
                    <a:p>
                      <a:pPr>
                        <a:defRPr/>
                      </a:pPr>
                      <a:r>
                        <a:rPr>
                          <a:latin typeface="Aptos"/>
                        </a:rPr>
                        <a:t>1234*</a:t>
                      </a:r>
                      <a:endParaRPr/>
                    </a:p>
                  </a:txBody>
                  <a:tcPr/>
                </a:tc>
                <a:tc>
                  <a:txBody>
                    <a:bodyPr/>
                    <a:lstStyle/>
                    <a:p>
                      <a:pPr>
                        <a:defRPr/>
                      </a:pPr>
                      <a:r>
                        <a:rPr>
                          <a:latin typeface="Aptos"/>
                        </a:rPr>
                        <a:t>Cancer</a:t>
                      </a:r>
                      <a:endParaRPr/>
                    </a:p>
                  </a:txBody>
                  <a:tcPr/>
                </a:tc>
                <a:extLst>
                  <a:ext uri="{0D108BD9-81ED-4DB2-BD59-A6C34878D82A}">
                    <a16:rowId xmlns:a16="http://schemas.microsoft.com/office/drawing/2014/main" val="10001"/>
                  </a:ext>
                </a:extLst>
              </a:tr>
              <a:tr h="304800">
                <a:tc>
                  <a:txBody>
                    <a:bodyPr/>
                    <a:lstStyle/>
                    <a:p>
                      <a:pPr>
                        <a:defRPr/>
                      </a:pPr>
                      <a:r>
                        <a:rPr>
                          <a:latin typeface="Aptos"/>
                        </a:rPr>
                        <a:t>D</a:t>
                      </a:r>
                      <a:endParaRPr/>
                    </a:p>
                  </a:txBody>
                  <a:tcPr/>
                </a:tc>
                <a:tc>
                  <a:txBody>
                    <a:bodyPr/>
                    <a:lstStyle/>
                    <a:p>
                      <a:pPr>
                        <a:defRPr/>
                      </a:pPr>
                      <a:r>
                        <a:rPr lang="en-US" sz="1400" b="0" i="0" u="none" strike="noStrike" cap="none" spc="0">
                          <a:solidFill>
                            <a:srgbClr val="000000"/>
                          </a:solidFill>
                          <a:latin typeface="Aptos"/>
                          <a:ea typeface="Arial"/>
                          <a:cs typeface="Arial"/>
                        </a:rPr>
                        <a:t>20-40</a:t>
                      </a:r>
                      <a:endParaRPr>
                        <a:latin typeface="Aptos"/>
                      </a:endParaRPr>
                    </a:p>
                  </a:txBody>
                  <a:tcPr/>
                </a:tc>
                <a:tc>
                  <a:txBody>
                    <a:bodyPr/>
                    <a:lstStyle/>
                    <a:p>
                      <a:pPr>
                        <a:defRPr/>
                      </a:pPr>
                      <a:r>
                        <a:rPr lang="en-US" sz="1400" b="0" i="0" u="none" strike="noStrike" cap="none" spc="0">
                          <a:solidFill>
                            <a:srgbClr val="000000"/>
                          </a:solidFill>
                          <a:latin typeface="Aptos"/>
                          <a:ea typeface="Arial"/>
                          <a:cs typeface="Arial"/>
                        </a:rPr>
                        <a:t>1234*</a:t>
                      </a:r>
                      <a:endParaRPr>
                        <a:latin typeface="Aptos"/>
                      </a:endParaRPr>
                    </a:p>
                  </a:txBody>
                  <a:tcPr/>
                </a:tc>
                <a:tc>
                  <a:txBody>
                    <a:bodyPr/>
                    <a:lstStyle/>
                    <a:p>
                      <a:pPr>
                        <a:defRPr/>
                      </a:pPr>
                      <a:r>
                        <a:rPr>
                          <a:latin typeface="Aptos"/>
                        </a:rPr>
                        <a:t>Flu</a:t>
                      </a:r>
                      <a:endParaRPr/>
                    </a:p>
                  </a:txBody>
                  <a:tcPr/>
                </a:tc>
                <a:extLst>
                  <a:ext uri="{0D108BD9-81ED-4DB2-BD59-A6C34878D82A}">
                    <a16:rowId xmlns:a16="http://schemas.microsoft.com/office/drawing/2014/main" val="10002"/>
                  </a:ext>
                </a:extLst>
              </a:tr>
              <a:tr h="304800">
                <a:tc>
                  <a:txBody>
                    <a:bodyPr/>
                    <a:lstStyle/>
                    <a:p>
                      <a:pPr>
                        <a:defRPr/>
                      </a:pPr>
                      <a:r>
                        <a:rPr>
                          <a:latin typeface="Aptos"/>
                        </a:rPr>
                        <a:t>F</a:t>
                      </a:r>
                      <a:endParaRPr/>
                    </a:p>
                  </a:txBody>
                  <a:tcPr/>
                </a:tc>
                <a:tc>
                  <a:txBody>
                    <a:bodyPr/>
                    <a:lstStyle/>
                    <a:p>
                      <a:pPr>
                        <a:defRPr/>
                      </a:pPr>
                      <a:r>
                        <a:rPr lang="en-US" sz="1400" b="0" i="0" u="none" strike="noStrike" cap="none" spc="0">
                          <a:solidFill>
                            <a:srgbClr val="000000"/>
                          </a:solidFill>
                          <a:latin typeface="Aptos"/>
                          <a:ea typeface="Arial"/>
                          <a:cs typeface="Arial"/>
                        </a:rPr>
                        <a:t>20-40</a:t>
                      </a:r>
                      <a:endParaRPr>
                        <a:latin typeface="Aptos"/>
                      </a:endParaRPr>
                    </a:p>
                  </a:txBody>
                  <a:tcPr/>
                </a:tc>
                <a:tc>
                  <a:txBody>
                    <a:bodyPr/>
                    <a:lstStyle/>
                    <a:p>
                      <a:pPr>
                        <a:defRPr/>
                      </a:pPr>
                      <a:r>
                        <a:rPr lang="en-US" sz="1400" b="0" i="0" u="none" strike="noStrike" cap="none" spc="0">
                          <a:solidFill>
                            <a:srgbClr val="000000"/>
                          </a:solidFill>
                          <a:latin typeface="Aptos"/>
                          <a:ea typeface="Arial"/>
                          <a:cs typeface="Arial"/>
                        </a:rPr>
                        <a:t>1234*</a:t>
                      </a:r>
                      <a:endParaRPr>
                        <a:latin typeface="Aptos"/>
                      </a:endParaRPr>
                    </a:p>
                  </a:txBody>
                  <a:tcPr/>
                </a:tc>
                <a:tc>
                  <a:txBody>
                    <a:bodyPr/>
                    <a:lstStyle/>
                    <a:p>
                      <a:pPr>
                        <a:defRPr/>
                      </a:pPr>
                      <a:r>
                        <a:rPr>
                          <a:latin typeface="Aptos"/>
                        </a:rPr>
                        <a:t>Cold</a:t>
                      </a:r>
                      <a:endParaRPr/>
                    </a:p>
                  </a:txBody>
                  <a:tcPr/>
                </a:tc>
                <a:extLst>
                  <a:ext uri="{0D108BD9-81ED-4DB2-BD59-A6C34878D82A}">
                    <a16:rowId xmlns:a16="http://schemas.microsoft.com/office/drawing/2014/main" val="10003"/>
                  </a:ext>
                </a:extLst>
              </a:tr>
              <a:tr h="304800">
                <a:tc>
                  <a:txBody>
                    <a:bodyPr/>
                    <a:lstStyle/>
                    <a:p>
                      <a:pPr>
                        <a:defRPr/>
                      </a:pPr>
                      <a:r>
                        <a:rPr>
                          <a:latin typeface="Aptos"/>
                        </a:rPr>
                        <a:t>A</a:t>
                      </a:r>
                      <a:endParaRPr/>
                    </a:p>
                  </a:txBody>
                  <a:tcPr/>
                </a:tc>
                <a:tc>
                  <a:txBody>
                    <a:bodyPr/>
                    <a:lstStyle/>
                    <a:p>
                      <a:pPr>
                        <a:defRPr/>
                      </a:pPr>
                      <a:r>
                        <a:rPr>
                          <a:latin typeface="Aptos"/>
                        </a:rPr>
                        <a:t>20-40</a:t>
                      </a:r>
                      <a:endParaRPr/>
                    </a:p>
                  </a:txBody>
                  <a:tcPr/>
                </a:tc>
                <a:tc>
                  <a:txBody>
                    <a:bodyPr/>
                    <a:lstStyle/>
                    <a:p>
                      <a:pPr>
                        <a:defRPr/>
                      </a:pPr>
                      <a:r>
                        <a:rPr>
                          <a:latin typeface="Aptos"/>
                        </a:rPr>
                        <a:t>1234*</a:t>
                      </a:r>
                      <a:endParaRPr/>
                    </a:p>
                  </a:txBody>
                  <a:tcPr/>
                </a:tc>
                <a:tc>
                  <a:txBody>
                    <a:bodyPr/>
                    <a:lstStyle/>
                    <a:p>
                      <a:pPr>
                        <a:defRPr/>
                      </a:pPr>
                      <a:r>
                        <a:rPr>
                          <a:latin typeface="Aptos"/>
                        </a:rPr>
                        <a:t>Flu</a:t>
                      </a:r>
                      <a:endParaRPr/>
                    </a:p>
                  </a:txBody>
                  <a:tcPr/>
                </a:tc>
                <a:extLst>
                  <a:ext uri="{0D108BD9-81ED-4DB2-BD59-A6C34878D82A}">
                    <a16:rowId xmlns:a16="http://schemas.microsoft.com/office/drawing/2014/main" val="10004"/>
                  </a:ext>
                </a:extLst>
              </a:tr>
              <a:tr h="304800">
                <a:tc>
                  <a:txBody>
                    <a:bodyPr/>
                    <a:lstStyle/>
                    <a:p>
                      <a:pPr>
                        <a:defRPr/>
                      </a:pPr>
                      <a:r>
                        <a:rPr>
                          <a:latin typeface="Aptos"/>
                        </a:rPr>
                        <a:t>B</a:t>
                      </a:r>
                      <a:endParaRPr/>
                    </a:p>
                  </a:txBody>
                  <a:tcPr/>
                </a:tc>
                <a:tc>
                  <a:txBody>
                    <a:bodyPr/>
                    <a:lstStyle/>
                    <a:p>
                      <a:pPr>
                        <a:defRPr/>
                      </a:pPr>
                      <a:r>
                        <a:rPr lang="en-US" sz="1400" b="0" i="0" u="none" strike="noStrike" cap="none" spc="0">
                          <a:solidFill>
                            <a:srgbClr val="000000"/>
                          </a:solidFill>
                          <a:latin typeface="Aptos"/>
                          <a:ea typeface="Arial"/>
                          <a:cs typeface="Arial"/>
                        </a:rPr>
                        <a:t>20-40</a:t>
                      </a:r>
                      <a:endParaRPr>
                        <a:latin typeface="Aptos"/>
                      </a:endParaRPr>
                    </a:p>
                  </a:txBody>
                  <a:tcPr/>
                </a:tc>
                <a:tc>
                  <a:txBody>
                    <a:bodyPr/>
                    <a:lstStyle/>
                    <a:p>
                      <a:pPr>
                        <a:defRPr/>
                      </a:pPr>
                      <a:r>
                        <a:rPr lang="en-US" sz="1400" b="0" i="0" u="none" strike="noStrike" cap="none" spc="0">
                          <a:solidFill>
                            <a:srgbClr val="000000"/>
                          </a:solidFill>
                          <a:latin typeface="Aptos"/>
                          <a:ea typeface="Arial"/>
                          <a:cs typeface="Arial"/>
                        </a:rPr>
                        <a:t>1234*</a:t>
                      </a:r>
                      <a:endParaRPr>
                        <a:latin typeface="Aptos"/>
                      </a:endParaRPr>
                    </a:p>
                  </a:txBody>
                  <a:tcPr/>
                </a:tc>
                <a:tc>
                  <a:txBody>
                    <a:bodyPr/>
                    <a:lstStyle/>
                    <a:p>
                      <a:pPr>
                        <a:defRPr/>
                      </a:pPr>
                      <a:r>
                        <a:rPr>
                          <a:latin typeface="Aptos"/>
                        </a:rPr>
                        <a:t>Cold</a:t>
                      </a:r>
                      <a:endParaRPr/>
                    </a:p>
                  </a:txBody>
                  <a:tcPr/>
                </a:tc>
                <a:extLst>
                  <a:ext uri="{0D108BD9-81ED-4DB2-BD59-A6C34878D82A}">
                    <a16:rowId xmlns:a16="http://schemas.microsoft.com/office/drawing/2014/main" val="10005"/>
                  </a:ext>
                </a:extLst>
              </a:tr>
              <a:tr h="304800">
                <a:tc>
                  <a:txBody>
                    <a:bodyPr/>
                    <a:lstStyle/>
                    <a:p>
                      <a:pPr>
                        <a:defRPr/>
                      </a:pPr>
                      <a:r>
                        <a:rPr>
                          <a:latin typeface="Aptos"/>
                        </a:rPr>
                        <a:t>E</a:t>
                      </a:r>
                      <a:endParaRPr/>
                    </a:p>
                  </a:txBody>
                  <a:tcPr/>
                </a:tc>
                <a:tc>
                  <a:txBody>
                    <a:bodyPr/>
                    <a:lstStyle/>
                    <a:p>
                      <a:pPr>
                        <a:defRPr/>
                      </a:pPr>
                      <a:r>
                        <a:rPr lang="en-US" sz="1400" b="0" i="0" u="none" strike="noStrike" cap="none" spc="0">
                          <a:solidFill>
                            <a:srgbClr val="000000"/>
                          </a:solidFill>
                          <a:latin typeface="Aptos"/>
                          <a:ea typeface="Arial"/>
                          <a:cs typeface="Arial"/>
                        </a:rPr>
                        <a:t>20-40</a:t>
                      </a:r>
                      <a:endParaRPr>
                        <a:latin typeface="Aptos"/>
                      </a:endParaRPr>
                    </a:p>
                  </a:txBody>
                  <a:tcPr/>
                </a:tc>
                <a:tc>
                  <a:txBody>
                    <a:bodyPr/>
                    <a:lstStyle/>
                    <a:p>
                      <a:pPr>
                        <a:defRPr/>
                      </a:pPr>
                      <a:r>
                        <a:rPr lang="en-US" sz="1400" b="0" i="0" u="none" strike="noStrike" cap="none" spc="0">
                          <a:solidFill>
                            <a:srgbClr val="000000"/>
                          </a:solidFill>
                          <a:latin typeface="Aptos"/>
                          <a:ea typeface="Arial"/>
                          <a:cs typeface="Arial"/>
                        </a:rPr>
                        <a:t>1234*</a:t>
                      </a:r>
                      <a:endParaRPr>
                        <a:latin typeface="Aptos"/>
                      </a:endParaRPr>
                    </a:p>
                  </a:txBody>
                  <a:tcPr/>
                </a:tc>
                <a:tc>
                  <a:txBody>
                    <a:bodyPr/>
                    <a:lstStyle/>
                    <a:p>
                      <a:pPr>
                        <a:defRPr/>
                      </a:pPr>
                      <a:r>
                        <a:rPr>
                          <a:latin typeface="Aptos"/>
                        </a:rPr>
                        <a:t>Cancer</a:t>
                      </a:r>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9" name="Google Shape;329;p36"/>
          <p:cNvSpPr txBox="1">
            <a:spLocks noGrp="1"/>
          </p:cNvSpPr>
          <p:nvPr>
            <p:ph type="title"/>
          </p:nvPr>
        </p:nvSpPr>
        <p:spPr bwMode="auto">
          <a:xfrm>
            <a:off x="1216475" y="1977150"/>
            <a:ext cx="5067600" cy="8418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defRPr/>
            </a:pPr>
            <a:r>
              <a:rPr lang="en-US" b="1">
                <a:latin typeface="Aptos"/>
                <a:ea typeface="Aptos"/>
                <a:cs typeface="Aptos"/>
              </a:rPr>
              <a:t>Implementation</a:t>
            </a:r>
            <a:endParaRPr b="1">
              <a:latin typeface="Aptos"/>
              <a:cs typeface="Aptos"/>
            </a:endParaRPr>
          </a:p>
        </p:txBody>
      </p:sp>
      <p:sp>
        <p:nvSpPr>
          <p:cNvPr id="330" name="Google Shape;330;p36"/>
          <p:cNvSpPr txBox="1">
            <a:spLocks noGrp="1"/>
          </p:cNvSpPr>
          <p:nvPr>
            <p:ph type="subTitle" idx="1"/>
          </p:nvPr>
        </p:nvSpPr>
        <p:spPr bwMode="auto">
          <a:xfrm>
            <a:off x="1216475" y="2730750"/>
            <a:ext cx="5067600" cy="643386"/>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en">
                <a:latin typeface="Aptos"/>
              </a:rPr>
              <a:t>Comparative analysis of MinGen Brute Force vs. Greedy Approach for k-Anonymization</a:t>
            </a:r>
            <a:endParaRPr>
              <a:latin typeface="Apto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latin typeface="Aptos"/>
              </a:rPr>
              <a:t>Implementation Overview</a:t>
            </a:r>
            <a:endParaRPr lang="en-US"/>
          </a:p>
        </p:txBody>
      </p:sp>
      <p:graphicFrame>
        <p:nvGraphicFramePr>
          <p:cNvPr id="6" name="Diagram 5"/>
          <p:cNvGraphicFramePr>
            <a:graphicFrameLocks/>
          </p:cNvGraphicFramePr>
          <p:nvPr/>
        </p:nvGraphicFramePr>
        <p:xfrm>
          <a:off x="1542723" y="1421238"/>
          <a:ext cx="6416911" cy="2837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27627" y="424828"/>
            <a:ext cx="7708500" cy="572700"/>
          </a:xfrm>
        </p:spPr>
        <p:txBody>
          <a:bodyPr/>
          <a:lstStyle/>
          <a:p>
            <a:pPr>
              <a:defRPr/>
            </a:pPr>
            <a:r>
              <a:rPr lang="en-US">
                <a:latin typeface="Aptos"/>
              </a:rPr>
              <a:t>MinGen Brute Force Workflow</a:t>
            </a:r>
            <a:endParaRPr/>
          </a:p>
        </p:txBody>
      </p:sp>
      <p:sp>
        <p:nvSpPr>
          <p:cNvPr id="3" name="TextBox 2"/>
          <p:cNvSpPr txBox="1"/>
          <p:nvPr/>
        </p:nvSpPr>
        <p:spPr bwMode="auto">
          <a:xfrm>
            <a:off x="527627" y="1041735"/>
            <a:ext cx="7708500" cy="738664"/>
          </a:xfrm>
          <a:prstGeom prst="rect">
            <a:avLst/>
          </a:prstGeom>
          <a:noFill/>
        </p:spPr>
        <p:txBody>
          <a:bodyPr wrap="square" rtlCol="0">
            <a:spAutoFit/>
          </a:bodyPr>
          <a:lstStyle/>
          <a:p>
            <a:pPr algn="just">
              <a:defRPr/>
            </a:pPr>
            <a:r>
              <a:rPr lang="en-US">
                <a:latin typeface="Aptos"/>
              </a:rPr>
              <a:t>The MinGen Brute Force algorithm tests all possible generalization combinations to achieve optimal k-anonymity, ensuring minimal information loss. It explores the entire search space without shortcuts.</a:t>
            </a:r>
            <a:endParaRPr/>
          </a:p>
        </p:txBody>
      </p:sp>
      <p:graphicFrame>
        <p:nvGraphicFramePr>
          <p:cNvPr id="8" name="Diagram 7"/>
          <p:cNvGraphicFramePr>
            <a:graphicFrameLocks/>
          </p:cNvGraphicFramePr>
          <p:nvPr/>
        </p:nvGraphicFramePr>
        <p:xfrm>
          <a:off x="527627" y="1824606"/>
          <a:ext cx="7899149" cy="2312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527627" y="469035"/>
            <a:ext cx="7708500" cy="572700"/>
          </a:xfrm>
        </p:spPr>
        <p:txBody>
          <a:bodyPr/>
          <a:lstStyle/>
          <a:p>
            <a:pPr>
              <a:defRPr/>
            </a:pPr>
            <a:r>
              <a:rPr lang="en-US">
                <a:latin typeface="Aptos"/>
              </a:rPr>
              <a:t>Greedy Approach Workflow</a:t>
            </a:r>
            <a:endParaRPr/>
          </a:p>
        </p:txBody>
      </p:sp>
      <p:sp>
        <p:nvSpPr>
          <p:cNvPr id="5" name="TextBox 4"/>
          <p:cNvSpPr txBox="1"/>
          <p:nvPr/>
        </p:nvSpPr>
        <p:spPr bwMode="auto">
          <a:xfrm>
            <a:off x="527627" y="1047150"/>
            <a:ext cx="7708500" cy="738664"/>
          </a:xfrm>
          <a:prstGeom prst="rect">
            <a:avLst/>
          </a:prstGeom>
          <a:noFill/>
        </p:spPr>
        <p:txBody>
          <a:bodyPr wrap="square" rtlCol="0">
            <a:spAutoFit/>
          </a:bodyPr>
          <a:lstStyle/>
          <a:p>
            <a:pPr algn="just">
              <a:defRPr/>
            </a:pPr>
            <a:r>
              <a:rPr lang="en-US">
                <a:latin typeface="Aptos"/>
              </a:rPr>
              <a:t>The greedy algorithm simplifies the process of achieving k-anonymity by iteratively selecting generalizations in a prioritized order, minimizing generalization loss. It stops as soon as a generalization satisfies k-anonymity and aims to minimize generalization loss along the way.</a:t>
            </a:r>
            <a:endParaRPr/>
          </a:p>
        </p:txBody>
      </p:sp>
      <p:graphicFrame>
        <p:nvGraphicFramePr>
          <p:cNvPr id="6" name="Diagram 5"/>
          <p:cNvGraphicFramePr>
            <a:graphicFrameLocks/>
          </p:cNvGraphicFramePr>
          <p:nvPr/>
        </p:nvGraphicFramePr>
        <p:xfrm>
          <a:off x="527627" y="2017647"/>
          <a:ext cx="7899149" cy="242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latin typeface="Aptos"/>
              </a:rPr>
              <a:t>Dataset – Employee Salary Data (Small)</a:t>
            </a:r>
            <a:endParaRPr/>
          </a:p>
        </p:txBody>
      </p:sp>
      <p:graphicFrame>
        <p:nvGraphicFramePr>
          <p:cNvPr id="3" name="Table 2"/>
          <p:cNvGraphicFramePr>
            <a:graphicFrameLocks noGrp="1"/>
          </p:cNvGraphicFramePr>
          <p:nvPr/>
        </p:nvGraphicFramePr>
        <p:xfrm>
          <a:off x="1520952" y="1088390"/>
          <a:ext cx="6102095" cy="3483965"/>
        </p:xfrm>
        <a:graphic>
          <a:graphicData uri="http://schemas.openxmlformats.org/drawingml/2006/table">
            <a:tbl>
              <a:tblPr firstRow="1" bandRow="1">
                <a:tableStyleId>{10DBD08F-4D54-40A7-9356-10ADED2E350D}</a:tableStyleId>
              </a:tblPr>
              <a:tblGrid>
                <a:gridCol w="1220419">
                  <a:extLst>
                    <a:ext uri="{9D8B030D-6E8A-4147-A177-3AD203B41FA5}">
                      <a16:colId xmlns:a16="http://schemas.microsoft.com/office/drawing/2014/main" val="20000"/>
                    </a:ext>
                  </a:extLst>
                </a:gridCol>
                <a:gridCol w="1220419">
                  <a:extLst>
                    <a:ext uri="{9D8B030D-6E8A-4147-A177-3AD203B41FA5}">
                      <a16:colId xmlns:a16="http://schemas.microsoft.com/office/drawing/2014/main" val="20001"/>
                    </a:ext>
                  </a:extLst>
                </a:gridCol>
                <a:gridCol w="1347826">
                  <a:extLst>
                    <a:ext uri="{9D8B030D-6E8A-4147-A177-3AD203B41FA5}">
                      <a16:colId xmlns:a16="http://schemas.microsoft.com/office/drawing/2014/main" val="20002"/>
                    </a:ext>
                  </a:extLst>
                </a:gridCol>
                <a:gridCol w="1093012">
                  <a:extLst>
                    <a:ext uri="{9D8B030D-6E8A-4147-A177-3AD203B41FA5}">
                      <a16:colId xmlns:a16="http://schemas.microsoft.com/office/drawing/2014/main" val="20003"/>
                    </a:ext>
                  </a:extLst>
                </a:gridCol>
                <a:gridCol w="1220419">
                  <a:extLst>
                    <a:ext uri="{9D8B030D-6E8A-4147-A177-3AD203B41FA5}">
                      <a16:colId xmlns:a16="http://schemas.microsoft.com/office/drawing/2014/main" val="20004"/>
                    </a:ext>
                  </a:extLst>
                </a:gridCol>
              </a:tblGrid>
              <a:tr h="310868">
                <a:tc>
                  <a:txBody>
                    <a:bodyPr/>
                    <a:lstStyle/>
                    <a:p>
                      <a:pPr algn="ctr">
                        <a:defRPr/>
                      </a:pPr>
                      <a:r>
                        <a:rPr lang="en-US" sz="1200" b="1" i="0" u="none" strike="noStrike">
                          <a:solidFill>
                            <a:srgbClr val="000000"/>
                          </a:solidFill>
                          <a:latin typeface="Aptos"/>
                        </a:rPr>
                        <a:t>Gender</a:t>
                      </a:r>
                      <a:endParaRPr/>
                    </a:p>
                  </a:txBody>
                  <a:tcPr marL="9525" marR="9525" marT="9525" marB="0" anchor="ctr"/>
                </a:tc>
                <a:tc>
                  <a:txBody>
                    <a:bodyPr/>
                    <a:lstStyle/>
                    <a:p>
                      <a:pPr algn="ctr">
                        <a:defRPr/>
                      </a:pPr>
                      <a:r>
                        <a:rPr lang="en-US" sz="1200" b="1" i="0" u="none" strike="noStrike">
                          <a:solidFill>
                            <a:srgbClr val="000000"/>
                          </a:solidFill>
                          <a:latin typeface="Aptos"/>
                        </a:rPr>
                        <a:t>Job Role</a:t>
                      </a:r>
                      <a:endParaRPr/>
                    </a:p>
                  </a:txBody>
                  <a:tcPr marL="9525" marR="9525" marT="9525" marB="0" anchor="ctr"/>
                </a:tc>
                <a:tc>
                  <a:txBody>
                    <a:bodyPr/>
                    <a:lstStyle/>
                    <a:p>
                      <a:pPr algn="ctr">
                        <a:defRPr/>
                      </a:pPr>
                      <a:r>
                        <a:rPr lang="en-US" sz="1200" b="1" i="0" u="none" strike="noStrike">
                          <a:solidFill>
                            <a:srgbClr val="000000"/>
                          </a:solidFill>
                          <a:latin typeface="Aptos"/>
                        </a:rPr>
                        <a:t>Years of Experience</a:t>
                      </a:r>
                      <a:endParaRPr/>
                    </a:p>
                  </a:txBody>
                  <a:tcPr marL="9525" marR="9525" marT="9525" marB="0" anchor="ctr"/>
                </a:tc>
                <a:tc>
                  <a:txBody>
                    <a:bodyPr/>
                    <a:lstStyle/>
                    <a:p>
                      <a:pPr algn="ctr">
                        <a:defRPr/>
                      </a:pPr>
                      <a:r>
                        <a:rPr lang="en-US" sz="1200" b="1" i="0" u="none" strike="noStrike">
                          <a:solidFill>
                            <a:srgbClr val="000000"/>
                          </a:solidFill>
                          <a:latin typeface="Aptos"/>
                        </a:rPr>
                        <a:t>Work Location</a:t>
                      </a:r>
                      <a:endParaRPr/>
                    </a:p>
                  </a:txBody>
                  <a:tcPr marL="9525" marR="9525" marT="9525" marB="0" anchor="ctr"/>
                </a:tc>
                <a:tc>
                  <a:txBody>
                    <a:bodyPr/>
                    <a:lstStyle/>
                    <a:p>
                      <a:pPr algn="ctr">
                        <a:defRPr/>
                      </a:pPr>
                      <a:r>
                        <a:rPr lang="en-US" sz="1200" b="1" i="0" u="none" strike="noStrike">
                          <a:solidFill>
                            <a:srgbClr val="000000"/>
                          </a:solidFill>
                          <a:latin typeface="Aptos"/>
                        </a:rPr>
                        <a:t>Salary</a:t>
                      </a:r>
                      <a:endParaRPr/>
                    </a:p>
                  </a:txBody>
                  <a:tcPr marL="9525" marR="9525" marT="9525" marB="0" anchor="ctr"/>
                </a:tc>
                <a:extLst>
                  <a:ext uri="{0D108BD9-81ED-4DB2-BD59-A6C34878D82A}">
                    <a16:rowId xmlns:a16="http://schemas.microsoft.com/office/drawing/2014/main" val="10000"/>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Software Engineer</a:t>
                      </a:r>
                      <a:endParaRPr/>
                    </a:p>
                  </a:txBody>
                  <a:tcPr marL="9525" marR="9525" marT="9525" marB="0" anchor="ctr"/>
                </a:tc>
                <a:tc>
                  <a:txBody>
                    <a:bodyPr/>
                    <a:lstStyle/>
                    <a:p>
                      <a:pPr algn="ctr">
                        <a:defRPr/>
                      </a:pPr>
                      <a:r>
                        <a:rPr lang="en-US" sz="1200" b="0" i="0" u="none" strike="noStrike">
                          <a:solidFill>
                            <a:srgbClr val="000000"/>
                          </a:solidFill>
                          <a:latin typeface="Aptos"/>
                        </a:rPr>
                        <a:t>4</a:t>
                      </a:r>
                      <a:endParaRPr/>
                    </a:p>
                  </a:txBody>
                  <a:tcPr marL="9525" marR="9525" marT="9525" marB="0" anchor="ctr"/>
                </a:tc>
                <a:tc>
                  <a:txBody>
                    <a:bodyPr/>
                    <a:lstStyle/>
                    <a:p>
                      <a:pPr algn="ctr">
                        <a:defRPr/>
                      </a:pPr>
                      <a:r>
                        <a:rPr lang="en-US" sz="1200" b="0" i="0" u="none" strike="noStrike">
                          <a:solidFill>
                            <a:srgbClr val="000000"/>
                          </a:solidFill>
                          <a:latin typeface="Aptos Narrow"/>
                        </a:rPr>
                        <a:t>Toronto</a:t>
                      </a:r>
                      <a:endParaRPr/>
                    </a:p>
                  </a:txBody>
                  <a:tcPr marL="9525" marR="9525" marT="9525" marB="0" anchor="ctr"/>
                </a:tc>
                <a:tc>
                  <a:txBody>
                    <a:bodyPr/>
                    <a:lstStyle/>
                    <a:p>
                      <a:pPr algn="ctr">
                        <a:defRPr/>
                      </a:pPr>
                      <a:r>
                        <a:rPr lang="en-US" sz="1200" b="0" i="0" u="none" strike="noStrike">
                          <a:solidFill>
                            <a:srgbClr val="000000"/>
                          </a:solidFill>
                          <a:latin typeface="Aptos"/>
                        </a:rPr>
                        <a:t>$85,000 </a:t>
                      </a:r>
                      <a:endParaRPr/>
                    </a:p>
                  </a:txBody>
                  <a:tcPr marL="9525" marR="9525" marT="9525" marB="0" anchor="ctr"/>
                </a:tc>
                <a:extLst>
                  <a:ext uri="{0D108BD9-81ED-4DB2-BD59-A6C34878D82A}">
                    <a16:rowId xmlns:a16="http://schemas.microsoft.com/office/drawing/2014/main" val="10001"/>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Developer</a:t>
                      </a:r>
                      <a:endParaRPr/>
                    </a:p>
                  </a:txBody>
                  <a:tcPr marL="9525" marR="9525" marT="9525" marB="0" anchor="ctr"/>
                </a:tc>
                <a:tc>
                  <a:txBody>
                    <a:bodyPr/>
                    <a:lstStyle/>
                    <a:p>
                      <a:pPr algn="ctr">
                        <a:defRPr/>
                      </a:pPr>
                      <a:r>
                        <a:rPr lang="en-US" sz="1200" b="0" i="0" u="none" strike="noStrike">
                          <a:solidFill>
                            <a:srgbClr val="000000"/>
                          </a:solidFill>
                          <a:latin typeface="Aptos"/>
                        </a:rPr>
                        <a:t>3</a:t>
                      </a:r>
                      <a:endParaRPr/>
                    </a:p>
                  </a:txBody>
                  <a:tcPr marL="9525" marR="9525" marT="9525" marB="0" anchor="ctr"/>
                </a:tc>
                <a:tc>
                  <a:txBody>
                    <a:bodyPr/>
                    <a:lstStyle/>
                    <a:p>
                      <a:pPr algn="ctr">
                        <a:defRPr/>
                      </a:pPr>
                      <a:r>
                        <a:rPr lang="en-US" sz="1200" b="0" i="0" u="none" strike="noStrike">
                          <a:solidFill>
                            <a:srgbClr val="000000"/>
                          </a:solidFill>
                          <a:latin typeface="Aptos Narrow"/>
                        </a:rPr>
                        <a:t>Vancouver</a:t>
                      </a:r>
                      <a:endParaRPr/>
                    </a:p>
                  </a:txBody>
                  <a:tcPr marL="9525" marR="9525" marT="9525" marB="0" anchor="ctr"/>
                </a:tc>
                <a:tc>
                  <a:txBody>
                    <a:bodyPr/>
                    <a:lstStyle/>
                    <a:p>
                      <a:pPr algn="ctr">
                        <a:defRPr/>
                      </a:pPr>
                      <a:r>
                        <a:rPr lang="en-US" sz="1200" b="0" i="0" u="none" strike="noStrike">
                          <a:solidFill>
                            <a:srgbClr val="000000"/>
                          </a:solidFill>
                          <a:latin typeface="Aptos"/>
                        </a:rPr>
                        <a:t>$60,000 </a:t>
                      </a:r>
                      <a:endParaRPr/>
                    </a:p>
                  </a:txBody>
                  <a:tcPr marL="9525" marR="9525" marT="9525" marB="0" anchor="ctr"/>
                </a:tc>
                <a:extLst>
                  <a:ext uri="{0D108BD9-81ED-4DB2-BD59-A6C34878D82A}">
                    <a16:rowId xmlns:a16="http://schemas.microsoft.com/office/drawing/2014/main" val="10002"/>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Sales Manager</a:t>
                      </a:r>
                      <a:endParaRPr/>
                    </a:p>
                  </a:txBody>
                  <a:tcPr marL="9525" marR="9525" marT="9525" marB="0" anchor="ctr"/>
                </a:tc>
                <a:tc>
                  <a:txBody>
                    <a:bodyPr/>
                    <a:lstStyle/>
                    <a:p>
                      <a:pPr algn="ctr">
                        <a:defRPr/>
                      </a:pPr>
                      <a:r>
                        <a:rPr lang="en-US" sz="1200" b="0" i="0" u="none" strike="noStrike">
                          <a:solidFill>
                            <a:srgbClr val="000000"/>
                          </a:solidFill>
                          <a:latin typeface="Aptos"/>
                        </a:rPr>
                        <a:t>8</a:t>
                      </a:r>
                      <a:endParaRPr/>
                    </a:p>
                  </a:txBody>
                  <a:tcPr marL="9525" marR="9525" marT="9525" marB="0" anchor="ctr"/>
                </a:tc>
                <a:tc>
                  <a:txBody>
                    <a:bodyPr/>
                    <a:lstStyle/>
                    <a:p>
                      <a:pPr algn="ctr">
                        <a:defRPr/>
                      </a:pPr>
                      <a:r>
                        <a:rPr lang="en-US" sz="1200" b="0" i="0" u="none" strike="noStrike">
                          <a:solidFill>
                            <a:srgbClr val="000000"/>
                          </a:solidFill>
                          <a:latin typeface="Aptos Narrow"/>
                        </a:rPr>
                        <a:t>Calgary</a:t>
                      </a:r>
                      <a:endParaRPr/>
                    </a:p>
                  </a:txBody>
                  <a:tcPr marL="9525" marR="9525" marT="9525" marB="0" anchor="ctr"/>
                </a:tc>
                <a:tc>
                  <a:txBody>
                    <a:bodyPr/>
                    <a:lstStyle/>
                    <a:p>
                      <a:pPr algn="ctr">
                        <a:defRPr/>
                      </a:pPr>
                      <a:r>
                        <a:rPr lang="en-US" sz="1200" b="0" i="0" u="none" strike="noStrike">
                          <a:solidFill>
                            <a:srgbClr val="000000"/>
                          </a:solidFill>
                          <a:latin typeface="Aptos"/>
                        </a:rPr>
                        <a:t>$75,000 </a:t>
                      </a:r>
                      <a:endParaRPr/>
                    </a:p>
                  </a:txBody>
                  <a:tcPr marL="9525" marR="9525" marT="9525" marB="0" anchor="ctr"/>
                </a:tc>
                <a:extLst>
                  <a:ext uri="{0D108BD9-81ED-4DB2-BD59-A6C34878D82A}">
                    <a16:rowId xmlns:a16="http://schemas.microsoft.com/office/drawing/2014/main" val="10003"/>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Financial Analyst</a:t>
                      </a:r>
                      <a:endParaRPr/>
                    </a:p>
                  </a:txBody>
                  <a:tcPr marL="9525" marR="9525" marT="9525" marB="0" anchor="ctr"/>
                </a:tc>
                <a:tc>
                  <a:txBody>
                    <a:bodyPr/>
                    <a:lstStyle/>
                    <a:p>
                      <a:pPr algn="ctr">
                        <a:defRPr/>
                      </a:pPr>
                      <a:r>
                        <a:rPr lang="en-US" sz="1200" b="0" i="0" u="none" strike="noStrike">
                          <a:solidFill>
                            <a:srgbClr val="000000"/>
                          </a:solidFill>
                          <a:latin typeface="Aptos"/>
                        </a:rPr>
                        <a:t>4</a:t>
                      </a:r>
                      <a:endParaRPr/>
                    </a:p>
                  </a:txBody>
                  <a:tcPr marL="9525" marR="9525" marT="9525" marB="0" anchor="ctr"/>
                </a:tc>
                <a:tc>
                  <a:txBody>
                    <a:bodyPr/>
                    <a:lstStyle/>
                    <a:p>
                      <a:pPr algn="ctr">
                        <a:defRPr/>
                      </a:pPr>
                      <a:r>
                        <a:rPr lang="en-US" sz="1200" b="0" i="0" u="none" strike="noStrike">
                          <a:solidFill>
                            <a:srgbClr val="000000"/>
                          </a:solidFill>
                          <a:latin typeface="Aptos Narrow"/>
                        </a:rPr>
                        <a:t>Montreal</a:t>
                      </a:r>
                      <a:endParaRPr/>
                    </a:p>
                  </a:txBody>
                  <a:tcPr marL="9525" marR="9525" marT="9525" marB="0" anchor="ctr"/>
                </a:tc>
                <a:tc>
                  <a:txBody>
                    <a:bodyPr/>
                    <a:lstStyle/>
                    <a:p>
                      <a:pPr algn="ctr">
                        <a:defRPr/>
                      </a:pPr>
                      <a:r>
                        <a:rPr lang="en-US" sz="1200" b="0" i="0" u="none" strike="noStrike">
                          <a:solidFill>
                            <a:srgbClr val="000000"/>
                          </a:solidFill>
                          <a:latin typeface="Aptos"/>
                        </a:rPr>
                        <a:t>$90,000 </a:t>
                      </a:r>
                      <a:endParaRPr/>
                    </a:p>
                  </a:txBody>
                  <a:tcPr marL="9525" marR="9525" marT="9525" marB="0" anchor="ctr"/>
                </a:tc>
                <a:extLst>
                  <a:ext uri="{0D108BD9-81ED-4DB2-BD59-A6C34878D82A}">
                    <a16:rowId xmlns:a16="http://schemas.microsoft.com/office/drawing/2014/main" val="10004"/>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IT Support</a:t>
                      </a:r>
                      <a:endParaRPr/>
                    </a:p>
                  </a:txBody>
                  <a:tcPr marL="9525" marR="9525" marT="9525" marB="0" anchor="ctr"/>
                </a:tc>
                <a:tc>
                  <a:txBody>
                    <a:bodyPr/>
                    <a:lstStyle/>
                    <a:p>
                      <a:pPr algn="ctr">
                        <a:defRPr/>
                      </a:pPr>
                      <a:r>
                        <a:rPr lang="en-US" sz="1200" b="0" i="0" u="none" strike="noStrike">
                          <a:solidFill>
                            <a:srgbClr val="000000"/>
                          </a:solidFill>
                          <a:latin typeface="Aptos"/>
                        </a:rPr>
                        <a:t>2</a:t>
                      </a:r>
                      <a:endParaRPr/>
                    </a:p>
                  </a:txBody>
                  <a:tcPr marL="9525" marR="9525" marT="9525" marB="0" anchor="ctr"/>
                </a:tc>
                <a:tc>
                  <a:txBody>
                    <a:bodyPr/>
                    <a:lstStyle/>
                    <a:p>
                      <a:pPr algn="ctr">
                        <a:defRPr/>
                      </a:pPr>
                      <a:r>
                        <a:rPr lang="en-US" sz="1200" b="0" i="0" u="none" strike="noStrike">
                          <a:solidFill>
                            <a:srgbClr val="000000"/>
                          </a:solidFill>
                          <a:latin typeface="Aptos Narrow"/>
                        </a:rPr>
                        <a:t>Ottawa</a:t>
                      </a:r>
                      <a:endParaRPr/>
                    </a:p>
                  </a:txBody>
                  <a:tcPr marL="9525" marR="9525" marT="9525" marB="0" anchor="ctr"/>
                </a:tc>
                <a:tc>
                  <a:txBody>
                    <a:bodyPr/>
                    <a:lstStyle/>
                    <a:p>
                      <a:pPr algn="ctr">
                        <a:defRPr/>
                      </a:pPr>
                      <a:r>
                        <a:rPr lang="en-US" sz="1200" b="0" i="0" u="none" strike="noStrike">
                          <a:solidFill>
                            <a:srgbClr val="000000"/>
                          </a:solidFill>
                          <a:latin typeface="Aptos"/>
                        </a:rPr>
                        <a:t>$50,000 </a:t>
                      </a:r>
                      <a:endParaRPr/>
                    </a:p>
                  </a:txBody>
                  <a:tcPr marL="9525" marR="9525" marT="9525" marB="0" anchor="ctr"/>
                </a:tc>
                <a:extLst>
                  <a:ext uri="{0D108BD9-81ED-4DB2-BD59-A6C34878D82A}">
                    <a16:rowId xmlns:a16="http://schemas.microsoft.com/office/drawing/2014/main" val="10005"/>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HR Manager</a:t>
                      </a:r>
                      <a:endParaRPr/>
                    </a:p>
                  </a:txBody>
                  <a:tcPr marL="9525" marR="9525" marT="9525" marB="0" anchor="ctr"/>
                </a:tc>
                <a:tc>
                  <a:txBody>
                    <a:bodyPr/>
                    <a:lstStyle/>
                    <a:p>
                      <a:pPr algn="ctr">
                        <a:defRPr/>
                      </a:pPr>
                      <a:r>
                        <a:rPr lang="en-US" sz="1200" b="0" i="0" u="none" strike="noStrike">
                          <a:solidFill>
                            <a:srgbClr val="000000"/>
                          </a:solidFill>
                          <a:latin typeface="Aptos"/>
                        </a:rPr>
                        <a:t>5</a:t>
                      </a:r>
                      <a:endParaRPr/>
                    </a:p>
                  </a:txBody>
                  <a:tcPr marL="9525" marR="9525" marT="9525" marB="0" anchor="ctr"/>
                </a:tc>
                <a:tc>
                  <a:txBody>
                    <a:bodyPr/>
                    <a:lstStyle/>
                    <a:p>
                      <a:pPr algn="ctr">
                        <a:defRPr/>
                      </a:pPr>
                      <a:r>
                        <a:rPr lang="en-US" sz="1200" b="0" i="0" u="none" strike="noStrike">
                          <a:solidFill>
                            <a:srgbClr val="000000"/>
                          </a:solidFill>
                          <a:latin typeface="Aptos Narrow"/>
                        </a:rPr>
                        <a:t>Fredericton</a:t>
                      </a:r>
                      <a:endParaRPr/>
                    </a:p>
                  </a:txBody>
                  <a:tcPr marL="9525" marR="9525" marT="9525" marB="0" anchor="ctr"/>
                </a:tc>
                <a:tc>
                  <a:txBody>
                    <a:bodyPr/>
                    <a:lstStyle/>
                    <a:p>
                      <a:pPr algn="ctr">
                        <a:defRPr/>
                      </a:pPr>
                      <a:r>
                        <a:rPr lang="en-US" sz="1200" b="0" i="0" u="none" strike="noStrike">
                          <a:solidFill>
                            <a:srgbClr val="000000"/>
                          </a:solidFill>
                          <a:latin typeface="Aptos"/>
                        </a:rPr>
                        <a:t>$80,000 </a:t>
                      </a:r>
                      <a:endParaRPr/>
                    </a:p>
                  </a:txBody>
                  <a:tcPr marL="9525" marR="9525" marT="9525" marB="0" anchor="ctr"/>
                </a:tc>
                <a:extLst>
                  <a:ext uri="{0D108BD9-81ED-4DB2-BD59-A6C34878D82A}">
                    <a16:rowId xmlns:a16="http://schemas.microsoft.com/office/drawing/2014/main" val="10006"/>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Sales Executive</a:t>
                      </a:r>
                      <a:endParaRPr/>
                    </a:p>
                  </a:txBody>
                  <a:tcPr marL="9525" marR="9525" marT="9525" marB="0" anchor="ctr"/>
                </a:tc>
                <a:tc>
                  <a:txBody>
                    <a:bodyPr/>
                    <a:lstStyle/>
                    <a:p>
                      <a:pPr algn="ctr">
                        <a:defRPr/>
                      </a:pPr>
                      <a:r>
                        <a:rPr lang="en-US" sz="1200" b="0" i="0" u="none" strike="noStrike">
                          <a:solidFill>
                            <a:srgbClr val="000000"/>
                          </a:solidFill>
                          <a:latin typeface="Aptos"/>
                        </a:rPr>
                        <a:t>7</a:t>
                      </a:r>
                      <a:endParaRPr/>
                    </a:p>
                  </a:txBody>
                  <a:tcPr marL="9525" marR="9525" marT="9525" marB="0" anchor="ctr"/>
                </a:tc>
                <a:tc>
                  <a:txBody>
                    <a:bodyPr/>
                    <a:lstStyle/>
                    <a:p>
                      <a:pPr algn="ctr">
                        <a:defRPr/>
                      </a:pPr>
                      <a:r>
                        <a:rPr lang="en-US" sz="1200" b="0" i="0" u="none" strike="noStrike">
                          <a:solidFill>
                            <a:srgbClr val="000000"/>
                          </a:solidFill>
                          <a:latin typeface="Aptos Narrow"/>
                        </a:rPr>
                        <a:t>Calgary</a:t>
                      </a:r>
                      <a:endParaRPr/>
                    </a:p>
                  </a:txBody>
                  <a:tcPr marL="9525" marR="9525" marT="9525" marB="0" anchor="ctr"/>
                </a:tc>
                <a:tc>
                  <a:txBody>
                    <a:bodyPr/>
                    <a:lstStyle/>
                    <a:p>
                      <a:pPr algn="ctr">
                        <a:defRPr/>
                      </a:pPr>
                      <a:r>
                        <a:rPr lang="en-US" sz="1200" b="0" i="0" u="none" strike="noStrike">
                          <a:solidFill>
                            <a:srgbClr val="000000"/>
                          </a:solidFill>
                          <a:latin typeface="Aptos"/>
                        </a:rPr>
                        <a:t>$70,000 </a:t>
                      </a:r>
                      <a:endParaRPr/>
                    </a:p>
                  </a:txBody>
                  <a:tcPr marL="9525" marR="9525" marT="9525" marB="0" anchor="ctr"/>
                </a:tc>
                <a:extLst>
                  <a:ext uri="{0D108BD9-81ED-4DB2-BD59-A6C34878D82A}">
                    <a16:rowId xmlns:a16="http://schemas.microsoft.com/office/drawing/2014/main" val="10007"/>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Accountant</a:t>
                      </a:r>
                      <a:endParaRPr/>
                    </a:p>
                  </a:txBody>
                  <a:tcPr marL="9525" marR="9525" marT="9525" marB="0" anchor="ctr"/>
                </a:tc>
                <a:tc>
                  <a:txBody>
                    <a:bodyPr/>
                    <a:lstStyle/>
                    <a:p>
                      <a:pPr algn="ctr">
                        <a:defRPr/>
                      </a:pPr>
                      <a:r>
                        <a:rPr lang="en-US" sz="1200" b="0" i="0" u="none" strike="noStrike">
                          <a:solidFill>
                            <a:srgbClr val="000000"/>
                          </a:solidFill>
                          <a:latin typeface="Aptos"/>
                        </a:rPr>
                        <a:t>9</a:t>
                      </a:r>
                      <a:endParaRPr/>
                    </a:p>
                  </a:txBody>
                  <a:tcPr marL="9525" marR="9525" marT="9525" marB="0" anchor="ctr"/>
                </a:tc>
                <a:tc>
                  <a:txBody>
                    <a:bodyPr/>
                    <a:lstStyle/>
                    <a:p>
                      <a:pPr algn="ctr">
                        <a:defRPr/>
                      </a:pPr>
                      <a:r>
                        <a:rPr lang="en-US" sz="1200" b="0" i="0" u="none" strike="noStrike">
                          <a:solidFill>
                            <a:srgbClr val="000000"/>
                          </a:solidFill>
                          <a:latin typeface="Aptos Narrow"/>
                        </a:rPr>
                        <a:t>Edmonton</a:t>
                      </a:r>
                      <a:endParaRPr/>
                    </a:p>
                  </a:txBody>
                  <a:tcPr marL="9525" marR="9525" marT="9525" marB="0" anchor="ctr"/>
                </a:tc>
                <a:tc>
                  <a:txBody>
                    <a:bodyPr/>
                    <a:lstStyle/>
                    <a:p>
                      <a:pPr algn="ctr">
                        <a:defRPr/>
                      </a:pPr>
                      <a:r>
                        <a:rPr lang="en-US" sz="1200" b="0" i="0" u="none" strike="noStrike">
                          <a:solidFill>
                            <a:srgbClr val="000000"/>
                          </a:solidFill>
                          <a:latin typeface="Aptos"/>
                        </a:rPr>
                        <a:t>$95,000 </a:t>
                      </a:r>
                      <a:endParaRPr/>
                    </a:p>
                  </a:txBody>
                  <a:tcPr marL="9525" marR="9525" marT="9525" marB="0" anchor="ctr"/>
                </a:tc>
                <a:extLst>
                  <a:ext uri="{0D108BD9-81ED-4DB2-BD59-A6C34878D82A}">
                    <a16:rowId xmlns:a16="http://schemas.microsoft.com/office/drawing/2014/main" val="10008"/>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Data Scientist</a:t>
                      </a:r>
                      <a:endParaRPr/>
                    </a:p>
                  </a:txBody>
                  <a:tcPr marL="9525" marR="9525" marT="9525" marB="0" anchor="ctr"/>
                </a:tc>
                <a:tc>
                  <a:txBody>
                    <a:bodyPr/>
                    <a:lstStyle/>
                    <a:p>
                      <a:pPr algn="ctr">
                        <a:defRPr/>
                      </a:pPr>
                      <a:r>
                        <a:rPr lang="en-US" sz="1200" b="0" i="0" u="none" strike="noStrike">
                          <a:solidFill>
                            <a:srgbClr val="000000"/>
                          </a:solidFill>
                          <a:latin typeface="Aptos"/>
                        </a:rPr>
                        <a:t>3</a:t>
                      </a:r>
                      <a:endParaRPr/>
                    </a:p>
                  </a:txBody>
                  <a:tcPr marL="9525" marR="9525" marT="9525" marB="0" anchor="ctr"/>
                </a:tc>
                <a:tc>
                  <a:txBody>
                    <a:bodyPr/>
                    <a:lstStyle/>
                    <a:p>
                      <a:pPr algn="ctr">
                        <a:defRPr/>
                      </a:pPr>
                      <a:r>
                        <a:rPr lang="en-US" sz="1200" b="0" i="0" u="none" strike="noStrike">
                          <a:solidFill>
                            <a:srgbClr val="000000"/>
                          </a:solidFill>
                          <a:latin typeface="Aptos Narrow"/>
                        </a:rPr>
                        <a:t>Winnipeg</a:t>
                      </a:r>
                      <a:endParaRPr/>
                    </a:p>
                  </a:txBody>
                  <a:tcPr marL="9525" marR="9525" marT="9525" marB="0" anchor="ctr"/>
                </a:tc>
                <a:tc>
                  <a:txBody>
                    <a:bodyPr/>
                    <a:lstStyle/>
                    <a:p>
                      <a:pPr algn="ctr">
                        <a:defRPr/>
                      </a:pPr>
                      <a:r>
                        <a:rPr lang="en-US" sz="1200" b="0" i="0" u="none" strike="noStrike">
                          <a:solidFill>
                            <a:srgbClr val="000000"/>
                          </a:solidFill>
                          <a:latin typeface="Aptos"/>
                        </a:rPr>
                        <a:t>$88,000 </a:t>
                      </a:r>
                      <a:endParaRPr/>
                    </a:p>
                  </a:txBody>
                  <a:tcPr marL="9525" marR="9525" marT="9525" marB="0" anchor="ctr"/>
                </a:tc>
                <a:extLst>
                  <a:ext uri="{0D108BD9-81ED-4DB2-BD59-A6C34878D82A}">
                    <a16:rowId xmlns:a16="http://schemas.microsoft.com/office/drawing/2014/main" val="10009"/>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Sales Assistant</a:t>
                      </a:r>
                      <a:endParaRPr/>
                    </a:p>
                  </a:txBody>
                  <a:tcPr marL="9525" marR="9525" marT="9525" marB="0" anchor="ctr"/>
                </a:tc>
                <a:tc>
                  <a:txBody>
                    <a:bodyPr/>
                    <a:lstStyle/>
                    <a:p>
                      <a:pPr algn="ctr">
                        <a:defRPr/>
                      </a:pPr>
                      <a:r>
                        <a:rPr lang="en-US" sz="1200" b="0" i="0" u="none" strike="noStrike">
                          <a:solidFill>
                            <a:srgbClr val="000000"/>
                          </a:solidFill>
                          <a:latin typeface="Aptos"/>
                        </a:rPr>
                        <a:t>1</a:t>
                      </a:r>
                      <a:endParaRPr/>
                    </a:p>
                  </a:txBody>
                  <a:tcPr marL="9525" marR="9525" marT="9525" marB="0" anchor="ctr"/>
                </a:tc>
                <a:tc>
                  <a:txBody>
                    <a:bodyPr/>
                    <a:lstStyle/>
                    <a:p>
                      <a:pPr algn="ctr">
                        <a:defRPr/>
                      </a:pPr>
                      <a:r>
                        <a:rPr lang="en-US" sz="1200" b="0" i="0" u="none" strike="noStrike">
                          <a:solidFill>
                            <a:srgbClr val="000000"/>
                          </a:solidFill>
                          <a:latin typeface="Aptos Narrow"/>
                        </a:rPr>
                        <a:t>Quebec City</a:t>
                      </a:r>
                      <a:endParaRPr/>
                    </a:p>
                  </a:txBody>
                  <a:tcPr marL="9525" marR="9525" marT="9525" marB="0" anchor="ctr"/>
                </a:tc>
                <a:tc>
                  <a:txBody>
                    <a:bodyPr/>
                    <a:lstStyle/>
                    <a:p>
                      <a:pPr algn="ctr">
                        <a:defRPr/>
                      </a:pPr>
                      <a:r>
                        <a:rPr lang="en-US" sz="1200" b="0" i="0" u="none" strike="noStrike">
                          <a:solidFill>
                            <a:srgbClr val="000000"/>
                          </a:solidFill>
                          <a:latin typeface="Aptos"/>
                        </a:rPr>
                        <a:t>$55,000 </a:t>
                      </a:r>
                      <a:endParaRP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1323702" y="1447888"/>
            <a:ext cx="5747657" cy="2247723"/>
          </a:xfrm>
        </p:spPr>
        <p:txBody>
          <a:bodyPr/>
          <a:lstStyle/>
          <a:p>
            <a:pPr>
              <a:defRPr/>
            </a:pPr>
            <a:r>
              <a:rPr lang="en-US" b="1">
                <a:latin typeface="Aptos"/>
              </a:rPr>
              <a:t>Generalizations used for both algorithm:</a:t>
            </a:r>
            <a:endParaRPr/>
          </a:p>
          <a:p>
            <a:pPr marL="425450" indent="-285750">
              <a:buFont typeface="Arial"/>
              <a:buChar char="•"/>
              <a:defRPr/>
            </a:pPr>
            <a:r>
              <a:rPr lang="en-US" b="1">
                <a:latin typeface="Aptos"/>
              </a:rPr>
              <a:t>Gender</a:t>
            </a:r>
            <a:r>
              <a:rPr lang="en-US">
                <a:latin typeface="Aptos"/>
              </a:rPr>
              <a:t>: Generalized to “M/F” for all records.</a:t>
            </a:r>
            <a:endParaRPr/>
          </a:p>
          <a:p>
            <a:pPr marL="425450" indent="-285750">
              <a:buFont typeface="Arial"/>
              <a:buChar char="•"/>
              <a:defRPr/>
            </a:pPr>
            <a:r>
              <a:rPr lang="en-US" b="1">
                <a:latin typeface="Aptos"/>
              </a:rPr>
              <a:t>Job Role</a:t>
            </a:r>
            <a:r>
              <a:rPr lang="en-US">
                <a:latin typeface="Aptos"/>
              </a:rPr>
              <a:t>: Grouped into Technical and Non-Technical categories.</a:t>
            </a:r>
            <a:endParaRPr/>
          </a:p>
          <a:p>
            <a:pPr marL="425450" indent="-285750">
              <a:buFont typeface="Arial"/>
              <a:buChar char="•"/>
              <a:defRPr/>
            </a:pPr>
            <a:r>
              <a:rPr lang="en-US" b="1">
                <a:latin typeface="Aptos"/>
              </a:rPr>
              <a:t>Years of Experience</a:t>
            </a:r>
            <a:r>
              <a:rPr lang="en-US">
                <a:latin typeface="Aptos"/>
              </a:rPr>
              <a:t>: Categorized into “0-5” and “6-10”.</a:t>
            </a:r>
            <a:endParaRPr/>
          </a:p>
          <a:p>
            <a:pPr marL="425450" indent="-285750">
              <a:buFont typeface="Arial"/>
              <a:buChar char="•"/>
              <a:defRPr/>
            </a:pPr>
            <a:r>
              <a:rPr lang="en-US" b="1">
                <a:latin typeface="Aptos"/>
              </a:rPr>
              <a:t>Work Location</a:t>
            </a:r>
            <a:r>
              <a:rPr lang="en-US">
                <a:latin typeface="Aptos"/>
              </a:rPr>
              <a:t>: Generalized into "Western Canada" and “Eastern Canada” regions.</a:t>
            </a:r>
            <a:endParaRPr/>
          </a:p>
          <a:p>
            <a:pPr marL="139700" indent="0">
              <a:defRPr/>
            </a:pPr>
            <a:endParaRPr lang="en-US">
              <a:latin typeface="Aptos"/>
            </a:endParaRPr>
          </a:p>
        </p:txBody>
      </p:sp>
      <p:sp>
        <p:nvSpPr>
          <p:cNvPr id="11" name="Title 1"/>
          <p:cNvSpPr txBox="1"/>
          <p:nvPr/>
        </p:nvSpPr>
        <p:spPr bwMode="auto">
          <a:xfrm>
            <a:off x="346478" y="437501"/>
            <a:ext cx="8451961" cy="572700"/>
          </a:xfrm>
          <a:prstGeom prst="rect">
            <a:avLst/>
          </a:prstGeom>
          <a:noFill/>
          <a:ln>
            <a:noFill/>
          </a:ln>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dk1"/>
              </a:buClr>
              <a:buSzPts val="2800"/>
              <a:buFont typeface="Figtree Black"/>
              <a:buNone/>
              <a:defRPr sz="2800" b="0" i="0" u="none" strike="noStrike" cap="none">
                <a:solidFill>
                  <a:schemeClr val="dk1"/>
                </a:solidFill>
                <a:latin typeface="Figtree Black"/>
                <a:ea typeface="Figtree Black"/>
                <a:cs typeface="Figtree Black"/>
              </a:defRPr>
            </a:lvl1pPr>
            <a:lvl2pPr marR="0" lvl="1"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2pPr>
            <a:lvl3pPr marR="0" lvl="2"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3pPr>
            <a:lvl4pPr marR="0" lvl="3"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4pPr>
            <a:lvl5pPr marR="0" lvl="4"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5pPr>
            <a:lvl6pPr marR="0" lvl="5"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6pPr>
            <a:lvl7pPr marR="0" lvl="6"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7pPr>
            <a:lvl8pPr marR="0" lvl="7"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8pPr>
            <a:lvl9pPr marR="0" lvl="8"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9pPr>
          </a:lstStyle>
          <a:p>
            <a:pPr>
              <a:defRPr/>
            </a:pPr>
            <a:r>
              <a:rPr lang="en-US" sz="2200">
                <a:latin typeface="Aptos"/>
              </a:rPr>
              <a:t>MinGen Brute Force vs. Greedy Approach Output (small dataset)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4740546" y="1663903"/>
            <a:ext cx="4118973" cy="2660103"/>
          </a:xfrm>
        </p:spPr>
        <p:txBody>
          <a:bodyPr/>
          <a:lstStyle/>
          <a:p>
            <a:pPr marL="139700" marR="0" lvl="0" indent="0" algn="l" defTabSz="914400">
              <a:lnSpc>
                <a:spcPct val="114999"/>
              </a:lnSpc>
              <a:spcBef>
                <a:spcPts val="0"/>
              </a:spcBef>
              <a:spcAft>
                <a:spcPts val="0"/>
              </a:spcAft>
              <a:buClr>
                <a:srgbClr val="000000"/>
              </a:buClr>
              <a:buSzPts val="1200"/>
              <a:buFont typeface="Hanken Grotesk"/>
              <a:buNone/>
              <a:defRPr/>
            </a:pPr>
            <a:r>
              <a:rPr lang="en-US" b="0" i="0" u="none" strike="noStrike" cap="none" spc="0">
                <a:ln>
                  <a:noFill/>
                </a:ln>
                <a:solidFill>
                  <a:srgbClr val="000000"/>
                </a:solidFill>
                <a:latin typeface="Aptos"/>
              </a:rPr>
              <a:t>   For k=3</a:t>
            </a:r>
            <a:endParaRPr/>
          </a:p>
        </p:txBody>
      </p:sp>
      <p:sp>
        <p:nvSpPr>
          <p:cNvPr id="4" name="Subtitle 3"/>
          <p:cNvSpPr>
            <a:spLocks noGrp="1"/>
          </p:cNvSpPr>
          <p:nvPr>
            <p:ph type="subTitle" idx="2"/>
          </p:nvPr>
        </p:nvSpPr>
        <p:spPr bwMode="auto">
          <a:xfrm>
            <a:off x="441908" y="1660356"/>
            <a:ext cx="4118973" cy="2736300"/>
          </a:xfrm>
        </p:spPr>
        <p:txBody>
          <a:bodyPr/>
          <a:lstStyle/>
          <a:p>
            <a:pPr marL="139700" indent="0">
              <a:buNone/>
              <a:defRPr/>
            </a:pPr>
            <a:r>
              <a:rPr lang="en-US">
                <a:latin typeface="Aptos"/>
              </a:rPr>
              <a:t>For k=3</a:t>
            </a:r>
            <a:endParaRPr/>
          </a:p>
        </p:txBody>
      </p:sp>
      <p:sp>
        <p:nvSpPr>
          <p:cNvPr id="5" name="Subtitle 4"/>
          <p:cNvSpPr>
            <a:spLocks noGrp="1"/>
          </p:cNvSpPr>
          <p:nvPr>
            <p:ph type="subTitle" idx="3"/>
          </p:nvPr>
        </p:nvSpPr>
        <p:spPr bwMode="auto">
          <a:xfrm>
            <a:off x="441908" y="1375053"/>
            <a:ext cx="3772800" cy="361500"/>
          </a:xfrm>
        </p:spPr>
        <p:txBody>
          <a:bodyPr/>
          <a:lstStyle/>
          <a:p>
            <a:pPr>
              <a:defRPr/>
            </a:pPr>
            <a:r>
              <a:rPr lang="en-US" sz="1400">
                <a:latin typeface="Aptos"/>
              </a:rPr>
              <a:t>MinGen Brute Force k-anonymized dataset</a:t>
            </a:r>
            <a:endParaRPr/>
          </a:p>
        </p:txBody>
      </p:sp>
      <p:sp>
        <p:nvSpPr>
          <p:cNvPr id="7" name="Title 1"/>
          <p:cNvSpPr txBox="1">
            <a:spLocks noGrp="1"/>
          </p:cNvSpPr>
          <p:nvPr>
            <p:ph type="title"/>
          </p:nvPr>
        </p:nvSpPr>
        <p:spPr bwMode="auto">
          <a:xfrm>
            <a:off x="441908" y="384297"/>
            <a:ext cx="8101783" cy="572700"/>
          </a:xfrm>
          <a:prstGeom prst="rect">
            <a:avLst/>
          </a:prstGeom>
          <a:noFill/>
          <a:ln>
            <a:noFill/>
          </a:ln>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dk1"/>
              </a:buClr>
              <a:buSzPts val="2800"/>
              <a:buFont typeface="Figtree Black"/>
              <a:buNone/>
              <a:defRPr sz="2800" b="0" i="0" u="none" strike="noStrike" cap="none">
                <a:solidFill>
                  <a:schemeClr val="dk1"/>
                </a:solidFill>
                <a:latin typeface="Figtree Black"/>
                <a:ea typeface="Figtree Black"/>
                <a:cs typeface="Figtree Black"/>
              </a:defRPr>
            </a:lvl1pPr>
            <a:lvl2pPr marR="0" lvl="1"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2pPr>
            <a:lvl3pPr marR="0" lvl="2"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3pPr>
            <a:lvl4pPr marR="0" lvl="3"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4pPr>
            <a:lvl5pPr marR="0" lvl="4"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5pPr>
            <a:lvl6pPr marR="0" lvl="5"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6pPr>
            <a:lvl7pPr marR="0" lvl="6"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7pPr>
            <a:lvl8pPr marR="0" lvl="7"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8pPr>
            <a:lvl9pPr marR="0" lvl="8"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9pPr>
          </a:lstStyle>
          <a:p>
            <a:pPr>
              <a:defRPr/>
            </a:pPr>
            <a:r>
              <a:rPr lang="en-US" sz="2200">
                <a:latin typeface="Aptos"/>
              </a:rPr>
              <a:t>MinGen Brute Force vs. Greedy Approach Output (small dataset)</a:t>
            </a:r>
            <a:endParaRPr/>
          </a:p>
        </p:txBody>
      </p:sp>
      <p:sp>
        <p:nvSpPr>
          <p:cNvPr id="10" name="Subtitle 4"/>
          <p:cNvSpPr>
            <a:spLocks noGrp="1"/>
          </p:cNvSpPr>
          <p:nvPr>
            <p:ph type="subTitle" idx="4"/>
          </p:nvPr>
        </p:nvSpPr>
        <p:spPr bwMode="auto">
          <a:xfrm>
            <a:off x="4843463" y="1374775"/>
            <a:ext cx="3771900" cy="361950"/>
          </a:xfrm>
        </p:spPr>
        <p:txBody>
          <a:bodyPr/>
          <a:lstStyle/>
          <a:p>
            <a:pPr>
              <a:defRPr/>
            </a:pPr>
            <a:r>
              <a:rPr lang="en-US" sz="1400">
                <a:latin typeface="Aptos"/>
              </a:rPr>
              <a:t>Greedy Approach k-anonymized dataset</a:t>
            </a:r>
            <a:endParaRPr/>
          </a:p>
        </p:txBody>
      </p:sp>
      <p:pic>
        <p:nvPicPr>
          <p:cNvPr id="20" name="Picture 19" descr="A screenshot of a computer&#10;&#10;Description automatically generated"/>
          <p:cNvPicPr>
            <a:picLocks noChangeAspect="1"/>
          </p:cNvPicPr>
          <p:nvPr/>
        </p:nvPicPr>
        <p:blipFill>
          <a:blip r:embed="rId3"/>
          <a:stretch/>
        </p:blipFill>
        <p:spPr bwMode="auto">
          <a:xfrm>
            <a:off x="464148" y="2056524"/>
            <a:ext cx="4118973" cy="1943964"/>
          </a:xfrm>
          <a:prstGeom prst="rect">
            <a:avLst/>
          </a:prstGeom>
        </p:spPr>
      </p:pic>
      <p:pic>
        <p:nvPicPr>
          <p:cNvPr id="22" name="Picture 21" descr="A screenshot of a computer&#10;&#10;Description automatically generated"/>
          <p:cNvPicPr>
            <a:picLocks noChangeAspect="1"/>
          </p:cNvPicPr>
          <p:nvPr/>
        </p:nvPicPr>
        <p:blipFill>
          <a:blip r:embed="rId4"/>
          <a:stretch/>
        </p:blipFill>
        <p:spPr bwMode="auto">
          <a:xfrm>
            <a:off x="4740546" y="2056524"/>
            <a:ext cx="4118973" cy="1943964"/>
          </a:xfrm>
          <a:prstGeom prst="rect">
            <a:avLst/>
          </a:prstGeom>
        </p:spPr>
      </p:pic>
      <p:sp>
        <p:nvSpPr>
          <p:cNvPr id="2130377747" name="Rectangle 2130377746"/>
          <p:cNvSpPr/>
          <p:nvPr/>
        </p:nvSpPr>
        <p:spPr bwMode="auto">
          <a:xfrm>
            <a:off x="439270" y="2018020"/>
            <a:ext cx="2076978" cy="357187"/>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
        <p:nvSpPr>
          <p:cNvPr id="507764816" name="Rectangle 507764815"/>
          <p:cNvSpPr/>
          <p:nvPr/>
        </p:nvSpPr>
        <p:spPr bwMode="auto">
          <a:xfrm>
            <a:off x="4740544" y="1991826"/>
            <a:ext cx="2076978" cy="357186"/>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4740546" y="1663903"/>
            <a:ext cx="4118973" cy="2660103"/>
          </a:xfrm>
        </p:spPr>
        <p:txBody>
          <a:bodyPr/>
          <a:lstStyle/>
          <a:p>
            <a:pPr marL="139700" marR="0" lvl="0" indent="0" algn="l" defTabSz="914400">
              <a:lnSpc>
                <a:spcPct val="114999"/>
              </a:lnSpc>
              <a:spcBef>
                <a:spcPts val="0"/>
              </a:spcBef>
              <a:spcAft>
                <a:spcPts val="0"/>
              </a:spcAft>
              <a:buClr>
                <a:srgbClr val="000000"/>
              </a:buClr>
              <a:buSzPts val="1200"/>
              <a:buFont typeface="Hanken Grotesk"/>
              <a:buNone/>
              <a:defRPr/>
            </a:pPr>
            <a:r>
              <a:rPr lang="en-US" b="0" i="0" u="none" strike="noStrike" cap="none" spc="0">
                <a:ln>
                  <a:noFill/>
                </a:ln>
                <a:solidFill>
                  <a:srgbClr val="000000"/>
                </a:solidFill>
                <a:latin typeface="Aptos"/>
              </a:rPr>
              <a:t>   For k=4</a:t>
            </a:r>
            <a:endParaRPr/>
          </a:p>
        </p:txBody>
      </p:sp>
      <p:sp>
        <p:nvSpPr>
          <p:cNvPr id="4" name="Subtitle 3"/>
          <p:cNvSpPr>
            <a:spLocks noGrp="1"/>
          </p:cNvSpPr>
          <p:nvPr>
            <p:ph type="subTitle" idx="2"/>
          </p:nvPr>
        </p:nvSpPr>
        <p:spPr bwMode="auto">
          <a:xfrm>
            <a:off x="441908" y="1660356"/>
            <a:ext cx="4118973" cy="2736300"/>
          </a:xfrm>
        </p:spPr>
        <p:txBody>
          <a:bodyPr/>
          <a:lstStyle/>
          <a:p>
            <a:pPr marL="139700" indent="0">
              <a:buNone/>
              <a:defRPr/>
            </a:pPr>
            <a:r>
              <a:rPr lang="en-US">
                <a:latin typeface="Aptos"/>
              </a:rPr>
              <a:t>For k=4</a:t>
            </a:r>
            <a:endParaRPr/>
          </a:p>
        </p:txBody>
      </p:sp>
      <p:sp>
        <p:nvSpPr>
          <p:cNvPr id="5" name="Subtitle 4"/>
          <p:cNvSpPr>
            <a:spLocks noGrp="1"/>
          </p:cNvSpPr>
          <p:nvPr>
            <p:ph type="subTitle" idx="3"/>
          </p:nvPr>
        </p:nvSpPr>
        <p:spPr bwMode="auto">
          <a:xfrm>
            <a:off x="441908" y="1375053"/>
            <a:ext cx="3772800" cy="361500"/>
          </a:xfrm>
        </p:spPr>
        <p:txBody>
          <a:bodyPr/>
          <a:lstStyle/>
          <a:p>
            <a:pPr>
              <a:defRPr/>
            </a:pPr>
            <a:r>
              <a:rPr lang="en-US" sz="1400">
                <a:latin typeface="Aptos"/>
              </a:rPr>
              <a:t>MinGen Brute Force k-anonymized dataset</a:t>
            </a:r>
            <a:endParaRPr/>
          </a:p>
        </p:txBody>
      </p:sp>
      <p:sp>
        <p:nvSpPr>
          <p:cNvPr id="7" name="Title 1"/>
          <p:cNvSpPr txBox="1">
            <a:spLocks noGrp="1"/>
          </p:cNvSpPr>
          <p:nvPr>
            <p:ph type="title"/>
          </p:nvPr>
        </p:nvSpPr>
        <p:spPr bwMode="auto">
          <a:xfrm>
            <a:off x="441908" y="384297"/>
            <a:ext cx="8101783" cy="572700"/>
          </a:xfrm>
          <a:prstGeom prst="rect">
            <a:avLst/>
          </a:prstGeom>
          <a:noFill/>
          <a:ln>
            <a:noFill/>
          </a:ln>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dk1"/>
              </a:buClr>
              <a:buSzPts val="2800"/>
              <a:buFont typeface="Figtree Black"/>
              <a:buNone/>
              <a:defRPr sz="2800" b="0" i="0" u="none" strike="noStrike" cap="none">
                <a:solidFill>
                  <a:schemeClr val="dk1"/>
                </a:solidFill>
                <a:latin typeface="Figtree Black"/>
                <a:ea typeface="Figtree Black"/>
                <a:cs typeface="Figtree Black"/>
              </a:defRPr>
            </a:lvl1pPr>
            <a:lvl2pPr marR="0" lvl="1"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2pPr>
            <a:lvl3pPr marR="0" lvl="2"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3pPr>
            <a:lvl4pPr marR="0" lvl="3"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4pPr>
            <a:lvl5pPr marR="0" lvl="4"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5pPr>
            <a:lvl6pPr marR="0" lvl="5"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6pPr>
            <a:lvl7pPr marR="0" lvl="6"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7pPr>
            <a:lvl8pPr marR="0" lvl="7"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8pPr>
            <a:lvl9pPr marR="0" lvl="8"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9pPr>
          </a:lstStyle>
          <a:p>
            <a:pPr>
              <a:defRPr/>
            </a:pPr>
            <a:r>
              <a:rPr lang="en-US" sz="2200">
                <a:latin typeface="Aptos"/>
              </a:rPr>
              <a:t>MinGen Brute Force vs. Greedy Approach Output (small dataset)</a:t>
            </a:r>
            <a:endParaRPr/>
          </a:p>
        </p:txBody>
      </p:sp>
      <p:sp>
        <p:nvSpPr>
          <p:cNvPr id="10" name="Subtitle 4"/>
          <p:cNvSpPr>
            <a:spLocks noGrp="1"/>
          </p:cNvSpPr>
          <p:nvPr>
            <p:ph type="subTitle" idx="4"/>
          </p:nvPr>
        </p:nvSpPr>
        <p:spPr bwMode="auto">
          <a:xfrm>
            <a:off x="4843463" y="1374775"/>
            <a:ext cx="3771900" cy="361950"/>
          </a:xfrm>
        </p:spPr>
        <p:txBody>
          <a:bodyPr/>
          <a:lstStyle/>
          <a:p>
            <a:pPr>
              <a:defRPr/>
            </a:pPr>
            <a:r>
              <a:rPr lang="en-US" sz="1400">
                <a:latin typeface="Aptos"/>
              </a:rPr>
              <a:t>Greedy Approach k-anonymized dataset</a:t>
            </a:r>
            <a:endParaRPr/>
          </a:p>
        </p:txBody>
      </p:sp>
      <p:pic>
        <p:nvPicPr>
          <p:cNvPr id="6" name="Picture 5" descr="A screenshot of a computer&#10;&#10;Description automatically generated"/>
          <p:cNvPicPr>
            <a:picLocks noChangeAspect="1"/>
          </p:cNvPicPr>
          <p:nvPr/>
        </p:nvPicPr>
        <p:blipFill>
          <a:blip r:embed="rId3"/>
          <a:stretch/>
        </p:blipFill>
        <p:spPr bwMode="auto">
          <a:xfrm>
            <a:off x="531740" y="2065926"/>
            <a:ext cx="4118973" cy="2001356"/>
          </a:xfrm>
          <a:prstGeom prst="rect">
            <a:avLst/>
          </a:prstGeom>
        </p:spPr>
      </p:pic>
      <p:pic>
        <p:nvPicPr>
          <p:cNvPr id="9" name="Picture 8" descr="A screenshot of a computer screen&#10;&#10;Description automatically generated"/>
          <p:cNvPicPr>
            <a:picLocks noChangeAspect="1"/>
          </p:cNvPicPr>
          <p:nvPr/>
        </p:nvPicPr>
        <p:blipFill>
          <a:blip r:embed="rId4"/>
          <a:stretch/>
        </p:blipFill>
        <p:spPr bwMode="auto">
          <a:xfrm>
            <a:off x="4731056" y="2075558"/>
            <a:ext cx="4128463" cy="1991723"/>
          </a:xfrm>
          <a:prstGeom prst="rect">
            <a:avLst/>
          </a:prstGeom>
        </p:spPr>
      </p:pic>
      <p:sp>
        <p:nvSpPr>
          <p:cNvPr id="1295510227" name="Rectangle 1295510226"/>
          <p:cNvSpPr/>
          <p:nvPr/>
        </p:nvSpPr>
        <p:spPr bwMode="auto">
          <a:xfrm>
            <a:off x="571561" y="2084165"/>
            <a:ext cx="2076978" cy="357186"/>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
        <p:nvSpPr>
          <p:cNvPr id="1809342592" name="Rectangle 1809342591"/>
          <p:cNvSpPr/>
          <p:nvPr/>
        </p:nvSpPr>
        <p:spPr bwMode="auto">
          <a:xfrm>
            <a:off x="4738749" y="2018019"/>
            <a:ext cx="2076978" cy="357186"/>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latin typeface="Aptos"/>
              </a:rPr>
              <a:t>Dataset – Employee Salary Data (Large)</a:t>
            </a:r>
            <a:endParaRPr/>
          </a:p>
        </p:txBody>
      </p:sp>
      <p:graphicFrame>
        <p:nvGraphicFramePr>
          <p:cNvPr id="3" name="Table 2"/>
          <p:cNvGraphicFramePr>
            <a:graphicFrameLocks noGrp="1"/>
          </p:cNvGraphicFramePr>
          <p:nvPr/>
        </p:nvGraphicFramePr>
        <p:xfrm>
          <a:off x="1520952" y="1088390"/>
          <a:ext cx="6102095" cy="3483965"/>
        </p:xfrm>
        <a:graphic>
          <a:graphicData uri="http://schemas.openxmlformats.org/drawingml/2006/table">
            <a:tbl>
              <a:tblPr firstRow="1" bandRow="1">
                <a:tableStyleId>{10DBD08F-4D54-40A7-9356-10ADED2E350D}</a:tableStyleId>
              </a:tblPr>
              <a:tblGrid>
                <a:gridCol w="1220419">
                  <a:extLst>
                    <a:ext uri="{9D8B030D-6E8A-4147-A177-3AD203B41FA5}">
                      <a16:colId xmlns:a16="http://schemas.microsoft.com/office/drawing/2014/main" val="20000"/>
                    </a:ext>
                  </a:extLst>
                </a:gridCol>
                <a:gridCol w="1220419">
                  <a:extLst>
                    <a:ext uri="{9D8B030D-6E8A-4147-A177-3AD203B41FA5}">
                      <a16:colId xmlns:a16="http://schemas.microsoft.com/office/drawing/2014/main" val="20001"/>
                    </a:ext>
                  </a:extLst>
                </a:gridCol>
                <a:gridCol w="1347826">
                  <a:extLst>
                    <a:ext uri="{9D8B030D-6E8A-4147-A177-3AD203B41FA5}">
                      <a16:colId xmlns:a16="http://schemas.microsoft.com/office/drawing/2014/main" val="20002"/>
                    </a:ext>
                  </a:extLst>
                </a:gridCol>
                <a:gridCol w="1093012">
                  <a:extLst>
                    <a:ext uri="{9D8B030D-6E8A-4147-A177-3AD203B41FA5}">
                      <a16:colId xmlns:a16="http://schemas.microsoft.com/office/drawing/2014/main" val="20003"/>
                    </a:ext>
                  </a:extLst>
                </a:gridCol>
                <a:gridCol w="1220419">
                  <a:extLst>
                    <a:ext uri="{9D8B030D-6E8A-4147-A177-3AD203B41FA5}">
                      <a16:colId xmlns:a16="http://schemas.microsoft.com/office/drawing/2014/main" val="20004"/>
                    </a:ext>
                  </a:extLst>
                </a:gridCol>
              </a:tblGrid>
              <a:tr h="310868">
                <a:tc>
                  <a:txBody>
                    <a:bodyPr/>
                    <a:lstStyle/>
                    <a:p>
                      <a:pPr algn="ctr">
                        <a:defRPr/>
                      </a:pPr>
                      <a:r>
                        <a:rPr lang="en-US" sz="1200" b="1" i="0" u="none" strike="noStrike">
                          <a:solidFill>
                            <a:srgbClr val="000000"/>
                          </a:solidFill>
                          <a:latin typeface="Aptos"/>
                        </a:rPr>
                        <a:t>Gender</a:t>
                      </a:r>
                      <a:endParaRPr/>
                    </a:p>
                  </a:txBody>
                  <a:tcPr marL="9525" marR="9525" marT="9525" marB="0" anchor="ctr"/>
                </a:tc>
                <a:tc>
                  <a:txBody>
                    <a:bodyPr/>
                    <a:lstStyle/>
                    <a:p>
                      <a:pPr algn="ctr">
                        <a:defRPr/>
                      </a:pPr>
                      <a:r>
                        <a:rPr lang="en-US" sz="1200" b="1" i="0" u="none" strike="noStrike">
                          <a:solidFill>
                            <a:srgbClr val="000000"/>
                          </a:solidFill>
                          <a:latin typeface="Aptos"/>
                        </a:rPr>
                        <a:t>Job Role</a:t>
                      </a:r>
                      <a:endParaRPr/>
                    </a:p>
                  </a:txBody>
                  <a:tcPr marL="9525" marR="9525" marT="9525" marB="0" anchor="ctr"/>
                </a:tc>
                <a:tc>
                  <a:txBody>
                    <a:bodyPr/>
                    <a:lstStyle/>
                    <a:p>
                      <a:pPr algn="ctr">
                        <a:defRPr/>
                      </a:pPr>
                      <a:r>
                        <a:rPr lang="en-US" sz="1200" b="1" i="0" u="none" strike="noStrike">
                          <a:solidFill>
                            <a:srgbClr val="000000"/>
                          </a:solidFill>
                          <a:latin typeface="Aptos"/>
                        </a:rPr>
                        <a:t>Years of Experience</a:t>
                      </a:r>
                      <a:endParaRPr/>
                    </a:p>
                  </a:txBody>
                  <a:tcPr marL="9525" marR="9525" marT="9525" marB="0" anchor="ctr"/>
                </a:tc>
                <a:tc>
                  <a:txBody>
                    <a:bodyPr/>
                    <a:lstStyle/>
                    <a:p>
                      <a:pPr algn="ctr">
                        <a:defRPr/>
                      </a:pPr>
                      <a:r>
                        <a:rPr lang="en-US" sz="1200" b="1" i="0" u="none" strike="noStrike">
                          <a:solidFill>
                            <a:srgbClr val="000000"/>
                          </a:solidFill>
                          <a:latin typeface="Aptos"/>
                        </a:rPr>
                        <a:t>Work Location</a:t>
                      </a:r>
                      <a:endParaRPr/>
                    </a:p>
                  </a:txBody>
                  <a:tcPr marL="9525" marR="9525" marT="9525" marB="0" anchor="ctr"/>
                </a:tc>
                <a:tc>
                  <a:txBody>
                    <a:bodyPr/>
                    <a:lstStyle/>
                    <a:p>
                      <a:pPr algn="ctr">
                        <a:defRPr/>
                      </a:pPr>
                      <a:r>
                        <a:rPr lang="en-US" sz="1200" b="1" i="0" u="none" strike="noStrike">
                          <a:solidFill>
                            <a:srgbClr val="000000"/>
                          </a:solidFill>
                          <a:latin typeface="Aptos"/>
                        </a:rPr>
                        <a:t>Salary</a:t>
                      </a:r>
                      <a:endParaRPr/>
                    </a:p>
                  </a:txBody>
                  <a:tcPr marL="9525" marR="9525" marT="9525" marB="0" anchor="ctr"/>
                </a:tc>
                <a:extLst>
                  <a:ext uri="{0D108BD9-81ED-4DB2-BD59-A6C34878D82A}">
                    <a16:rowId xmlns:a16="http://schemas.microsoft.com/office/drawing/2014/main" val="10000"/>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Software Engineer</a:t>
                      </a:r>
                      <a:endParaRPr/>
                    </a:p>
                  </a:txBody>
                  <a:tcPr marL="9525" marR="9525" marT="9525" marB="0" anchor="ctr"/>
                </a:tc>
                <a:tc>
                  <a:txBody>
                    <a:bodyPr/>
                    <a:lstStyle/>
                    <a:p>
                      <a:pPr algn="ctr">
                        <a:defRPr/>
                      </a:pPr>
                      <a:r>
                        <a:rPr lang="en-US" sz="1200" b="0" i="0" u="none" strike="noStrike">
                          <a:solidFill>
                            <a:srgbClr val="000000"/>
                          </a:solidFill>
                          <a:latin typeface="Aptos"/>
                        </a:rPr>
                        <a:t>5</a:t>
                      </a:r>
                      <a:endParaRPr/>
                    </a:p>
                  </a:txBody>
                  <a:tcPr marL="9525" marR="9525" marT="9525" marB="0" anchor="ctr"/>
                </a:tc>
                <a:tc>
                  <a:txBody>
                    <a:bodyPr/>
                    <a:lstStyle/>
                    <a:p>
                      <a:pPr algn="ctr">
                        <a:defRPr/>
                      </a:pPr>
                      <a:r>
                        <a:rPr lang="en-US" sz="1200" b="0" i="0" u="none" strike="noStrike">
                          <a:solidFill>
                            <a:srgbClr val="000000"/>
                          </a:solidFill>
                          <a:latin typeface="Aptos"/>
                        </a:rPr>
                        <a:t>Toronto</a:t>
                      </a:r>
                      <a:endParaRPr/>
                    </a:p>
                  </a:txBody>
                  <a:tcPr marL="9525" marR="9525" marT="9525" marB="0" anchor="ctr"/>
                </a:tc>
                <a:tc>
                  <a:txBody>
                    <a:bodyPr/>
                    <a:lstStyle/>
                    <a:p>
                      <a:pPr algn="ctr">
                        <a:defRPr/>
                      </a:pPr>
                      <a:r>
                        <a:rPr lang="en-US" sz="1200" b="0" i="0" u="none" strike="noStrike">
                          <a:solidFill>
                            <a:srgbClr val="000000"/>
                          </a:solidFill>
                          <a:latin typeface="Aptos"/>
                        </a:rPr>
                        <a:t>$85,000 </a:t>
                      </a:r>
                      <a:endParaRPr/>
                    </a:p>
                  </a:txBody>
                  <a:tcPr marL="9525" marR="9525" marT="9525" marB="0" anchor="ctr"/>
                </a:tc>
                <a:extLst>
                  <a:ext uri="{0D108BD9-81ED-4DB2-BD59-A6C34878D82A}">
                    <a16:rowId xmlns:a16="http://schemas.microsoft.com/office/drawing/2014/main" val="10001"/>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HR Specialist</a:t>
                      </a:r>
                      <a:endParaRPr/>
                    </a:p>
                  </a:txBody>
                  <a:tcPr marL="9525" marR="9525" marT="9525" marB="0" anchor="ctr"/>
                </a:tc>
                <a:tc>
                  <a:txBody>
                    <a:bodyPr/>
                    <a:lstStyle/>
                    <a:p>
                      <a:pPr algn="ctr">
                        <a:defRPr/>
                      </a:pPr>
                      <a:r>
                        <a:rPr lang="en-US" sz="1200" b="0" i="0" u="none" strike="noStrike">
                          <a:solidFill>
                            <a:srgbClr val="000000"/>
                          </a:solidFill>
                          <a:latin typeface="Aptos"/>
                        </a:rPr>
                        <a:t>3</a:t>
                      </a:r>
                      <a:endParaRPr/>
                    </a:p>
                  </a:txBody>
                  <a:tcPr marL="9525" marR="9525" marT="9525" marB="0" anchor="ctr"/>
                </a:tc>
                <a:tc>
                  <a:txBody>
                    <a:bodyPr/>
                    <a:lstStyle/>
                    <a:p>
                      <a:pPr algn="ctr">
                        <a:defRPr/>
                      </a:pPr>
                      <a:r>
                        <a:rPr lang="en-US" sz="1200" b="0" i="0" u="none" strike="noStrike">
                          <a:solidFill>
                            <a:srgbClr val="000000"/>
                          </a:solidFill>
                          <a:latin typeface="Aptos"/>
                        </a:rPr>
                        <a:t>Vancouver</a:t>
                      </a:r>
                      <a:endParaRPr/>
                    </a:p>
                  </a:txBody>
                  <a:tcPr marL="9525" marR="9525" marT="9525" marB="0" anchor="ctr"/>
                </a:tc>
                <a:tc>
                  <a:txBody>
                    <a:bodyPr/>
                    <a:lstStyle/>
                    <a:p>
                      <a:pPr algn="ctr">
                        <a:defRPr/>
                      </a:pPr>
                      <a:r>
                        <a:rPr lang="en-US" sz="1200" b="0" i="0" u="none" strike="noStrike">
                          <a:solidFill>
                            <a:srgbClr val="000000"/>
                          </a:solidFill>
                          <a:latin typeface="Aptos"/>
                        </a:rPr>
                        <a:t>$60,000 </a:t>
                      </a:r>
                      <a:endParaRPr/>
                    </a:p>
                  </a:txBody>
                  <a:tcPr marL="9525" marR="9525" marT="9525" marB="0" anchor="ctr"/>
                </a:tc>
                <a:extLst>
                  <a:ext uri="{0D108BD9-81ED-4DB2-BD59-A6C34878D82A}">
                    <a16:rowId xmlns:a16="http://schemas.microsoft.com/office/drawing/2014/main" val="10002"/>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Sales Manager</a:t>
                      </a:r>
                      <a:endParaRPr/>
                    </a:p>
                  </a:txBody>
                  <a:tcPr marL="9525" marR="9525" marT="9525" marB="0" anchor="ctr"/>
                </a:tc>
                <a:tc>
                  <a:txBody>
                    <a:bodyPr/>
                    <a:lstStyle/>
                    <a:p>
                      <a:pPr algn="ctr">
                        <a:defRPr/>
                      </a:pPr>
                      <a:r>
                        <a:rPr lang="en-US" sz="1200" b="0" i="0" u="none" strike="noStrike">
                          <a:solidFill>
                            <a:srgbClr val="000000"/>
                          </a:solidFill>
                          <a:latin typeface="Aptos"/>
                        </a:rPr>
                        <a:t>8</a:t>
                      </a:r>
                      <a:endParaRPr/>
                    </a:p>
                  </a:txBody>
                  <a:tcPr marL="9525" marR="9525" marT="9525" marB="0" anchor="ctr"/>
                </a:tc>
                <a:tc>
                  <a:txBody>
                    <a:bodyPr/>
                    <a:lstStyle/>
                    <a:p>
                      <a:pPr algn="ctr">
                        <a:defRPr/>
                      </a:pPr>
                      <a:r>
                        <a:rPr lang="en-US" sz="1200" b="0" i="0" u="none" strike="noStrike">
                          <a:solidFill>
                            <a:srgbClr val="000000"/>
                          </a:solidFill>
                          <a:latin typeface="Aptos"/>
                        </a:rPr>
                        <a:t>Calgary</a:t>
                      </a:r>
                      <a:endParaRPr/>
                    </a:p>
                  </a:txBody>
                  <a:tcPr marL="9525" marR="9525" marT="9525" marB="0" anchor="ctr"/>
                </a:tc>
                <a:tc>
                  <a:txBody>
                    <a:bodyPr/>
                    <a:lstStyle/>
                    <a:p>
                      <a:pPr algn="ctr">
                        <a:defRPr/>
                      </a:pPr>
                      <a:r>
                        <a:rPr lang="en-US" sz="1200" b="0" i="0" u="none" strike="noStrike">
                          <a:solidFill>
                            <a:srgbClr val="000000"/>
                          </a:solidFill>
                          <a:latin typeface="Aptos"/>
                        </a:rPr>
                        <a:t>$75,000 </a:t>
                      </a:r>
                      <a:endParaRPr/>
                    </a:p>
                  </a:txBody>
                  <a:tcPr marL="9525" marR="9525" marT="9525" marB="0" anchor="ctr"/>
                </a:tc>
                <a:extLst>
                  <a:ext uri="{0D108BD9-81ED-4DB2-BD59-A6C34878D82A}">
                    <a16:rowId xmlns:a16="http://schemas.microsoft.com/office/drawing/2014/main" val="10003"/>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Financial Analyst</a:t>
                      </a:r>
                      <a:endParaRPr/>
                    </a:p>
                  </a:txBody>
                  <a:tcPr marL="9525" marR="9525" marT="9525" marB="0" anchor="ctr"/>
                </a:tc>
                <a:tc>
                  <a:txBody>
                    <a:bodyPr/>
                    <a:lstStyle/>
                    <a:p>
                      <a:pPr algn="ctr">
                        <a:defRPr/>
                      </a:pPr>
                      <a:r>
                        <a:rPr lang="en-US" sz="1200" b="0" i="0" u="none" strike="noStrike">
                          <a:solidFill>
                            <a:srgbClr val="000000"/>
                          </a:solidFill>
                          <a:latin typeface="Aptos"/>
                        </a:rPr>
                        <a:t>6</a:t>
                      </a:r>
                      <a:endParaRPr/>
                    </a:p>
                  </a:txBody>
                  <a:tcPr marL="9525" marR="9525" marT="9525" marB="0" anchor="ctr"/>
                </a:tc>
                <a:tc>
                  <a:txBody>
                    <a:bodyPr/>
                    <a:lstStyle/>
                    <a:p>
                      <a:pPr algn="ctr">
                        <a:defRPr/>
                      </a:pPr>
                      <a:r>
                        <a:rPr lang="en-US" sz="1200" b="0" i="0" u="none" strike="noStrike">
                          <a:solidFill>
                            <a:srgbClr val="000000"/>
                          </a:solidFill>
                          <a:latin typeface="Aptos"/>
                        </a:rPr>
                        <a:t>Montreal</a:t>
                      </a:r>
                      <a:endParaRPr/>
                    </a:p>
                  </a:txBody>
                  <a:tcPr marL="9525" marR="9525" marT="9525" marB="0" anchor="ctr"/>
                </a:tc>
                <a:tc>
                  <a:txBody>
                    <a:bodyPr/>
                    <a:lstStyle/>
                    <a:p>
                      <a:pPr algn="ctr">
                        <a:defRPr/>
                      </a:pPr>
                      <a:r>
                        <a:rPr lang="en-US" sz="1200" b="0" i="0" u="none" strike="noStrike">
                          <a:solidFill>
                            <a:srgbClr val="000000"/>
                          </a:solidFill>
                          <a:latin typeface="Aptos"/>
                        </a:rPr>
                        <a:t>$90,000 </a:t>
                      </a:r>
                      <a:endParaRPr/>
                    </a:p>
                  </a:txBody>
                  <a:tcPr marL="9525" marR="9525" marT="9525" marB="0" anchor="ctr"/>
                </a:tc>
                <a:extLst>
                  <a:ext uri="{0D108BD9-81ED-4DB2-BD59-A6C34878D82A}">
                    <a16:rowId xmlns:a16="http://schemas.microsoft.com/office/drawing/2014/main" val="10004"/>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IT Support</a:t>
                      </a:r>
                      <a:endParaRPr/>
                    </a:p>
                  </a:txBody>
                  <a:tcPr marL="9525" marR="9525" marT="9525" marB="0" anchor="ctr"/>
                </a:tc>
                <a:tc>
                  <a:txBody>
                    <a:bodyPr/>
                    <a:lstStyle/>
                    <a:p>
                      <a:pPr algn="ctr">
                        <a:defRPr/>
                      </a:pPr>
                      <a:r>
                        <a:rPr lang="en-US" sz="1200" b="0" i="0" u="none" strike="noStrike">
                          <a:solidFill>
                            <a:srgbClr val="000000"/>
                          </a:solidFill>
                          <a:latin typeface="Aptos"/>
                        </a:rPr>
                        <a:t>2</a:t>
                      </a:r>
                      <a:endParaRPr/>
                    </a:p>
                  </a:txBody>
                  <a:tcPr marL="9525" marR="9525" marT="9525" marB="0" anchor="ctr"/>
                </a:tc>
                <a:tc>
                  <a:txBody>
                    <a:bodyPr/>
                    <a:lstStyle/>
                    <a:p>
                      <a:pPr algn="ctr">
                        <a:defRPr/>
                      </a:pPr>
                      <a:r>
                        <a:rPr lang="en-US" sz="1200" b="0" i="0" u="none" strike="noStrike">
                          <a:solidFill>
                            <a:srgbClr val="000000"/>
                          </a:solidFill>
                          <a:latin typeface="Aptos"/>
                        </a:rPr>
                        <a:t>Ottawa</a:t>
                      </a:r>
                      <a:endParaRPr/>
                    </a:p>
                  </a:txBody>
                  <a:tcPr marL="9525" marR="9525" marT="9525" marB="0" anchor="ctr"/>
                </a:tc>
                <a:tc>
                  <a:txBody>
                    <a:bodyPr/>
                    <a:lstStyle/>
                    <a:p>
                      <a:pPr algn="ctr">
                        <a:defRPr/>
                      </a:pPr>
                      <a:r>
                        <a:rPr lang="en-US" sz="1200" b="0" i="0" u="none" strike="noStrike">
                          <a:solidFill>
                            <a:srgbClr val="000000"/>
                          </a:solidFill>
                          <a:latin typeface="Aptos"/>
                        </a:rPr>
                        <a:t>$50,000 </a:t>
                      </a:r>
                      <a:endParaRPr/>
                    </a:p>
                  </a:txBody>
                  <a:tcPr marL="9525" marR="9525" marT="9525" marB="0" anchor="ctr"/>
                </a:tc>
                <a:extLst>
                  <a:ext uri="{0D108BD9-81ED-4DB2-BD59-A6C34878D82A}">
                    <a16:rowId xmlns:a16="http://schemas.microsoft.com/office/drawing/2014/main" val="10005"/>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HR Manager</a:t>
                      </a:r>
                      <a:endParaRPr/>
                    </a:p>
                  </a:txBody>
                  <a:tcPr marL="9525" marR="9525" marT="9525" marB="0" anchor="ctr"/>
                </a:tc>
                <a:tc>
                  <a:txBody>
                    <a:bodyPr/>
                    <a:lstStyle/>
                    <a:p>
                      <a:pPr algn="ctr">
                        <a:defRPr/>
                      </a:pPr>
                      <a:r>
                        <a:rPr lang="en-US" sz="1200" b="0" i="0" u="none" strike="noStrike">
                          <a:solidFill>
                            <a:srgbClr val="000000"/>
                          </a:solidFill>
                          <a:latin typeface="Aptos"/>
                        </a:rPr>
                        <a:t>4</a:t>
                      </a:r>
                      <a:endParaRPr/>
                    </a:p>
                  </a:txBody>
                  <a:tcPr marL="9525" marR="9525" marT="9525" marB="0" anchor="ctr"/>
                </a:tc>
                <a:tc>
                  <a:txBody>
                    <a:bodyPr/>
                    <a:lstStyle/>
                    <a:p>
                      <a:pPr algn="ctr">
                        <a:defRPr/>
                      </a:pPr>
                      <a:r>
                        <a:rPr lang="en-US" sz="1200" b="0" i="0" u="none" strike="noStrike">
                          <a:solidFill>
                            <a:srgbClr val="000000"/>
                          </a:solidFill>
                          <a:latin typeface="Aptos"/>
                        </a:rPr>
                        <a:t>Toronto</a:t>
                      </a:r>
                      <a:endParaRPr/>
                    </a:p>
                  </a:txBody>
                  <a:tcPr marL="9525" marR="9525" marT="9525" marB="0" anchor="ctr"/>
                </a:tc>
                <a:tc>
                  <a:txBody>
                    <a:bodyPr/>
                    <a:lstStyle/>
                    <a:p>
                      <a:pPr algn="ctr">
                        <a:defRPr/>
                      </a:pPr>
                      <a:r>
                        <a:rPr lang="en-US" sz="1200" b="0" i="0" u="none" strike="noStrike">
                          <a:solidFill>
                            <a:srgbClr val="000000"/>
                          </a:solidFill>
                          <a:latin typeface="Aptos"/>
                        </a:rPr>
                        <a:t>$80,000 </a:t>
                      </a:r>
                      <a:endParaRPr/>
                    </a:p>
                  </a:txBody>
                  <a:tcPr marL="9525" marR="9525" marT="9525" marB="0" anchor="ctr"/>
                </a:tc>
                <a:extLst>
                  <a:ext uri="{0D108BD9-81ED-4DB2-BD59-A6C34878D82A}">
                    <a16:rowId xmlns:a16="http://schemas.microsoft.com/office/drawing/2014/main" val="10006"/>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Sales Executive</a:t>
                      </a:r>
                      <a:endParaRPr/>
                    </a:p>
                  </a:txBody>
                  <a:tcPr marL="9525" marR="9525" marT="9525" marB="0" anchor="ctr"/>
                </a:tc>
                <a:tc>
                  <a:txBody>
                    <a:bodyPr/>
                    <a:lstStyle/>
                    <a:p>
                      <a:pPr algn="ctr">
                        <a:defRPr/>
                      </a:pPr>
                      <a:r>
                        <a:rPr lang="en-US" sz="1200" b="0" i="0" u="none" strike="noStrike">
                          <a:solidFill>
                            <a:srgbClr val="000000"/>
                          </a:solidFill>
                          <a:latin typeface="Aptos"/>
                        </a:rPr>
                        <a:t>7</a:t>
                      </a:r>
                      <a:endParaRPr/>
                    </a:p>
                  </a:txBody>
                  <a:tcPr marL="9525" marR="9525" marT="9525" marB="0" anchor="ctr"/>
                </a:tc>
                <a:tc>
                  <a:txBody>
                    <a:bodyPr/>
                    <a:lstStyle/>
                    <a:p>
                      <a:pPr algn="ctr">
                        <a:defRPr/>
                      </a:pPr>
                      <a:r>
                        <a:rPr lang="en-US" sz="1200" b="0" i="0" u="none" strike="noStrike">
                          <a:solidFill>
                            <a:srgbClr val="000000"/>
                          </a:solidFill>
                          <a:latin typeface="Aptos"/>
                        </a:rPr>
                        <a:t>Edmonton</a:t>
                      </a:r>
                      <a:endParaRPr/>
                    </a:p>
                  </a:txBody>
                  <a:tcPr marL="9525" marR="9525" marT="9525" marB="0" anchor="ctr"/>
                </a:tc>
                <a:tc>
                  <a:txBody>
                    <a:bodyPr/>
                    <a:lstStyle/>
                    <a:p>
                      <a:pPr algn="ctr">
                        <a:defRPr/>
                      </a:pPr>
                      <a:r>
                        <a:rPr lang="en-US" sz="1200" b="0" i="0" u="none" strike="noStrike">
                          <a:solidFill>
                            <a:srgbClr val="000000"/>
                          </a:solidFill>
                          <a:latin typeface="Aptos"/>
                        </a:rPr>
                        <a:t>$70,000 </a:t>
                      </a:r>
                      <a:endParaRPr/>
                    </a:p>
                  </a:txBody>
                  <a:tcPr marL="9525" marR="9525" marT="9525" marB="0" anchor="ctr"/>
                </a:tc>
                <a:extLst>
                  <a:ext uri="{0D108BD9-81ED-4DB2-BD59-A6C34878D82A}">
                    <a16:rowId xmlns:a16="http://schemas.microsoft.com/office/drawing/2014/main" val="10007"/>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Accountant</a:t>
                      </a:r>
                      <a:endParaRPr/>
                    </a:p>
                  </a:txBody>
                  <a:tcPr marL="9525" marR="9525" marT="9525" marB="0" anchor="ctr"/>
                </a:tc>
                <a:tc>
                  <a:txBody>
                    <a:bodyPr/>
                    <a:lstStyle/>
                    <a:p>
                      <a:pPr algn="ctr">
                        <a:defRPr/>
                      </a:pPr>
                      <a:r>
                        <a:rPr lang="en-US" sz="1200" b="0" i="0" u="none" strike="noStrike">
                          <a:solidFill>
                            <a:srgbClr val="000000"/>
                          </a:solidFill>
                          <a:latin typeface="Aptos"/>
                        </a:rPr>
                        <a:t>10</a:t>
                      </a:r>
                      <a:endParaRPr/>
                    </a:p>
                  </a:txBody>
                  <a:tcPr marL="9525" marR="9525" marT="9525" marB="0" anchor="ctr"/>
                </a:tc>
                <a:tc>
                  <a:txBody>
                    <a:bodyPr/>
                    <a:lstStyle/>
                    <a:p>
                      <a:pPr algn="ctr">
                        <a:defRPr/>
                      </a:pPr>
                      <a:r>
                        <a:rPr lang="en-US" sz="1200" b="0" i="0" u="none" strike="noStrike">
                          <a:solidFill>
                            <a:srgbClr val="000000"/>
                          </a:solidFill>
                          <a:latin typeface="Aptos"/>
                        </a:rPr>
                        <a:t>Halifax</a:t>
                      </a:r>
                      <a:endParaRPr/>
                    </a:p>
                  </a:txBody>
                  <a:tcPr marL="9525" marR="9525" marT="9525" marB="0" anchor="ctr"/>
                </a:tc>
                <a:tc>
                  <a:txBody>
                    <a:bodyPr/>
                    <a:lstStyle/>
                    <a:p>
                      <a:pPr algn="ctr">
                        <a:defRPr/>
                      </a:pPr>
                      <a:r>
                        <a:rPr lang="en-US" sz="1200" b="0" i="0" u="none" strike="noStrike">
                          <a:solidFill>
                            <a:srgbClr val="000000"/>
                          </a:solidFill>
                          <a:latin typeface="Aptos"/>
                        </a:rPr>
                        <a:t>$95,000 </a:t>
                      </a:r>
                      <a:endParaRPr/>
                    </a:p>
                  </a:txBody>
                  <a:tcPr marL="9525" marR="9525" marT="9525" marB="0" anchor="ctr"/>
                </a:tc>
                <a:extLst>
                  <a:ext uri="{0D108BD9-81ED-4DB2-BD59-A6C34878D82A}">
                    <a16:rowId xmlns:a16="http://schemas.microsoft.com/office/drawing/2014/main" val="10008"/>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Data Scientist</a:t>
                      </a:r>
                      <a:endParaRPr/>
                    </a:p>
                  </a:txBody>
                  <a:tcPr marL="9525" marR="9525" marT="9525" marB="0" anchor="ctr"/>
                </a:tc>
                <a:tc>
                  <a:txBody>
                    <a:bodyPr/>
                    <a:lstStyle/>
                    <a:p>
                      <a:pPr algn="ctr">
                        <a:defRPr/>
                      </a:pPr>
                      <a:r>
                        <a:rPr lang="en-US" sz="1200" b="0" i="0" u="none" strike="noStrike">
                          <a:solidFill>
                            <a:srgbClr val="000000"/>
                          </a:solidFill>
                          <a:latin typeface="Aptos"/>
                        </a:rPr>
                        <a:t>3</a:t>
                      </a:r>
                      <a:endParaRPr/>
                    </a:p>
                  </a:txBody>
                  <a:tcPr marL="9525" marR="9525" marT="9525" marB="0" anchor="ctr"/>
                </a:tc>
                <a:tc>
                  <a:txBody>
                    <a:bodyPr/>
                    <a:lstStyle/>
                    <a:p>
                      <a:pPr algn="ctr">
                        <a:defRPr/>
                      </a:pPr>
                      <a:r>
                        <a:rPr lang="en-US" sz="1200" b="0" i="0" u="none" strike="noStrike">
                          <a:solidFill>
                            <a:srgbClr val="000000"/>
                          </a:solidFill>
                          <a:latin typeface="Aptos"/>
                        </a:rPr>
                        <a:t>Winnipeg</a:t>
                      </a:r>
                      <a:endParaRPr/>
                    </a:p>
                  </a:txBody>
                  <a:tcPr marL="9525" marR="9525" marT="9525" marB="0" anchor="ctr"/>
                </a:tc>
                <a:tc>
                  <a:txBody>
                    <a:bodyPr/>
                    <a:lstStyle/>
                    <a:p>
                      <a:pPr algn="ctr">
                        <a:defRPr/>
                      </a:pPr>
                      <a:r>
                        <a:rPr lang="en-US" sz="1200" b="0" i="0" u="none" strike="noStrike">
                          <a:solidFill>
                            <a:srgbClr val="000000"/>
                          </a:solidFill>
                          <a:latin typeface="Aptos"/>
                        </a:rPr>
                        <a:t>$88,000 </a:t>
                      </a:r>
                      <a:endParaRPr/>
                    </a:p>
                  </a:txBody>
                  <a:tcPr marL="9525" marR="9525" marT="9525" marB="0" anchor="ctr"/>
                </a:tc>
                <a:extLst>
                  <a:ext uri="{0D108BD9-81ED-4DB2-BD59-A6C34878D82A}">
                    <a16:rowId xmlns:a16="http://schemas.microsoft.com/office/drawing/2014/main" val="10009"/>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Sales Assistant</a:t>
                      </a:r>
                      <a:endParaRPr/>
                    </a:p>
                  </a:txBody>
                  <a:tcPr marL="9525" marR="9525" marT="9525" marB="0" anchor="ctr"/>
                </a:tc>
                <a:tc>
                  <a:txBody>
                    <a:bodyPr/>
                    <a:lstStyle/>
                    <a:p>
                      <a:pPr algn="ctr">
                        <a:defRPr/>
                      </a:pPr>
                      <a:r>
                        <a:rPr lang="en-US" sz="1200" b="0" i="0" u="none" strike="noStrike">
                          <a:solidFill>
                            <a:srgbClr val="000000"/>
                          </a:solidFill>
                          <a:latin typeface="Aptos"/>
                        </a:rPr>
                        <a:t>1</a:t>
                      </a:r>
                      <a:endParaRPr/>
                    </a:p>
                  </a:txBody>
                  <a:tcPr marL="9525" marR="9525" marT="9525" marB="0" anchor="ctr"/>
                </a:tc>
                <a:tc>
                  <a:txBody>
                    <a:bodyPr/>
                    <a:lstStyle/>
                    <a:p>
                      <a:pPr algn="ctr">
                        <a:defRPr/>
                      </a:pPr>
                      <a:r>
                        <a:rPr lang="en-US" sz="1200" b="0" i="0" u="none" strike="noStrike">
                          <a:solidFill>
                            <a:srgbClr val="000000"/>
                          </a:solidFill>
                          <a:latin typeface="Aptos"/>
                        </a:rPr>
                        <a:t>Quebec City</a:t>
                      </a:r>
                      <a:endParaRPr/>
                    </a:p>
                  </a:txBody>
                  <a:tcPr marL="9525" marR="9525" marT="9525" marB="0" anchor="ctr"/>
                </a:tc>
                <a:tc>
                  <a:txBody>
                    <a:bodyPr/>
                    <a:lstStyle/>
                    <a:p>
                      <a:pPr algn="ctr">
                        <a:defRPr/>
                      </a:pPr>
                      <a:r>
                        <a:rPr lang="en-US" sz="1200" b="0" i="0" u="none" strike="noStrike">
                          <a:solidFill>
                            <a:srgbClr val="000000"/>
                          </a:solidFill>
                          <a:latin typeface="Aptos"/>
                        </a:rPr>
                        <a:t>$55,000 </a:t>
                      </a:r>
                      <a:endParaRP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04385371" name="Google Shape;761;p56"/>
          <p:cNvSpPr txBox="1">
            <a:spLocks noGrp="1"/>
          </p:cNvSpPr>
          <p:nvPr>
            <p:ph type="title"/>
          </p:nvPr>
        </p:nvSpPr>
        <p:spPr bwMode="auto">
          <a:xfrm>
            <a:off x="722376" y="445024"/>
            <a:ext cx="77085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K-Anonymization Overview</a:t>
            </a:r>
            <a:endParaRPr>
              <a:latin typeface="Aptos"/>
              <a:cs typeface="Aptos"/>
            </a:endParaRPr>
          </a:p>
        </p:txBody>
      </p:sp>
      <p:sp>
        <p:nvSpPr>
          <p:cNvPr id="769775313" name="Google Shape;762;p56"/>
          <p:cNvSpPr txBox="1"/>
          <p:nvPr/>
        </p:nvSpPr>
        <p:spPr bwMode="auto">
          <a:xfrm>
            <a:off x="720000" y="1548349"/>
            <a:ext cx="7414405" cy="3060299"/>
          </a:xfrm>
          <a:prstGeom prst="rect">
            <a:avLst/>
          </a:prstGeom>
          <a:noFill/>
          <a:ln>
            <a:noFill/>
          </a:ln>
        </p:spPr>
        <p:txBody>
          <a:bodyPr spcFirstLastPara="1" wrap="square" lIns="91423" tIns="91423" rIns="91423" bIns="91423" anchor="t" anchorCtr="0">
            <a:noAutofit/>
          </a:bodyPr>
          <a:lstStyle/>
          <a:p>
            <a:pPr>
              <a:defRPr/>
            </a:pPr>
            <a:r>
              <a:rPr lang="en-US" sz="2000" b="1" i="0" u="none" strike="noStrike" cap="none" spc="0" dirty="0">
                <a:solidFill>
                  <a:schemeClr val="dk1"/>
                </a:solidFill>
                <a:latin typeface="Aptos"/>
                <a:ea typeface="Aptos"/>
                <a:cs typeface="Aptos"/>
              </a:rPr>
              <a:t>K-Anonymization </a:t>
            </a:r>
            <a:r>
              <a:rPr lang="en-US" sz="2000" b="0" i="0" u="none" strike="noStrike" cap="none" spc="0" dirty="0">
                <a:solidFill>
                  <a:schemeClr val="dk1"/>
                </a:solidFill>
                <a:latin typeface="Aptos"/>
                <a:ea typeface="Aptos"/>
                <a:cs typeface="Aptos"/>
              </a:rPr>
              <a:t>is a technique used to ensure privacy in datasets by modifying the data so that each record is indistinguishable from at least 𝑘−1 other records with respect to certain quasi-identifiers (e.g., age, gender, zip code). The goal is to protect sensitive information while still maintaining the utility of the data for analysis.</a:t>
            </a:r>
            <a:endParaRPr sz="2000" b="1" i="0" u="none" strike="noStrike" cap="none" spc="0" dirty="0">
              <a:solidFill>
                <a:schemeClr val="dk1"/>
              </a:solidFill>
              <a:latin typeface="Aptos"/>
              <a:cs typeface="Apto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latin typeface="Aptos"/>
              </a:rPr>
              <a:t>Dataset – Employee Salary Data (Large) contd..</a:t>
            </a:r>
            <a:endParaRPr/>
          </a:p>
        </p:txBody>
      </p:sp>
      <p:graphicFrame>
        <p:nvGraphicFramePr>
          <p:cNvPr id="3" name="Table 2"/>
          <p:cNvGraphicFramePr>
            <a:graphicFrameLocks noGrp="1"/>
          </p:cNvGraphicFramePr>
          <p:nvPr/>
        </p:nvGraphicFramePr>
        <p:xfrm>
          <a:off x="1520952" y="1088390"/>
          <a:ext cx="6102095" cy="3483965"/>
        </p:xfrm>
        <a:graphic>
          <a:graphicData uri="http://schemas.openxmlformats.org/drawingml/2006/table">
            <a:tbl>
              <a:tblPr firstRow="1" bandRow="1">
                <a:tableStyleId>{10DBD08F-4D54-40A7-9356-10ADED2E350D}</a:tableStyleId>
              </a:tblPr>
              <a:tblGrid>
                <a:gridCol w="1065494">
                  <a:extLst>
                    <a:ext uri="{9D8B030D-6E8A-4147-A177-3AD203B41FA5}">
                      <a16:colId xmlns:a16="http://schemas.microsoft.com/office/drawing/2014/main" val="20000"/>
                    </a:ext>
                  </a:extLst>
                </a:gridCol>
                <a:gridCol w="1463040">
                  <a:extLst>
                    <a:ext uri="{9D8B030D-6E8A-4147-A177-3AD203B41FA5}">
                      <a16:colId xmlns:a16="http://schemas.microsoft.com/office/drawing/2014/main" val="20001"/>
                    </a:ext>
                  </a:extLst>
                </a:gridCol>
                <a:gridCol w="1260130">
                  <a:extLst>
                    <a:ext uri="{9D8B030D-6E8A-4147-A177-3AD203B41FA5}">
                      <a16:colId xmlns:a16="http://schemas.microsoft.com/office/drawing/2014/main" val="20002"/>
                    </a:ext>
                  </a:extLst>
                </a:gridCol>
                <a:gridCol w="1093012">
                  <a:extLst>
                    <a:ext uri="{9D8B030D-6E8A-4147-A177-3AD203B41FA5}">
                      <a16:colId xmlns:a16="http://schemas.microsoft.com/office/drawing/2014/main" val="20003"/>
                    </a:ext>
                  </a:extLst>
                </a:gridCol>
                <a:gridCol w="1220419">
                  <a:extLst>
                    <a:ext uri="{9D8B030D-6E8A-4147-A177-3AD203B41FA5}">
                      <a16:colId xmlns:a16="http://schemas.microsoft.com/office/drawing/2014/main" val="20004"/>
                    </a:ext>
                  </a:extLst>
                </a:gridCol>
              </a:tblGrid>
              <a:tr h="310868">
                <a:tc>
                  <a:txBody>
                    <a:bodyPr/>
                    <a:lstStyle/>
                    <a:p>
                      <a:pPr algn="ctr">
                        <a:defRPr/>
                      </a:pPr>
                      <a:r>
                        <a:rPr lang="en-US" sz="1200" b="1" i="0" u="none" strike="noStrike">
                          <a:solidFill>
                            <a:srgbClr val="000000"/>
                          </a:solidFill>
                          <a:latin typeface="Aptos"/>
                        </a:rPr>
                        <a:t>Gender</a:t>
                      </a:r>
                      <a:endParaRPr/>
                    </a:p>
                  </a:txBody>
                  <a:tcPr marL="9525" marR="9525" marT="9525" marB="0" anchor="ctr"/>
                </a:tc>
                <a:tc>
                  <a:txBody>
                    <a:bodyPr/>
                    <a:lstStyle/>
                    <a:p>
                      <a:pPr algn="ctr">
                        <a:defRPr/>
                      </a:pPr>
                      <a:r>
                        <a:rPr lang="en-US" sz="1200" b="1" i="0" u="none" strike="noStrike">
                          <a:solidFill>
                            <a:srgbClr val="000000"/>
                          </a:solidFill>
                          <a:latin typeface="Aptos"/>
                        </a:rPr>
                        <a:t>Job Role</a:t>
                      </a:r>
                      <a:endParaRPr/>
                    </a:p>
                  </a:txBody>
                  <a:tcPr marL="9525" marR="9525" marT="9525" marB="0" anchor="ctr"/>
                </a:tc>
                <a:tc>
                  <a:txBody>
                    <a:bodyPr/>
                    <a:lstStyle/>
                    <a:p>
                      <a:pPr algn="ctr">
                        <a:defRPr/>
                      </a:pPr>
                      <a:r>
                        <a:rPr lang="en-US" sz="1200" b="1" i="0" u="none" strike="noStrike">
                          <a:solidFill>
                            <a:srgbClr val="000000"/>
                          </a:solidFill>
                          <a:latin typeface="Aptos"/>
                        </a:rPr>
                        <a:t>Years of Experience</a:t>
                      </a:r>
                      <a:endParaRPr/>
                    </a:p>
                  </a:txBody>
                  <a:tcPr marL="9525" marR="9525" marT="9525" marB="0" anchor="ctr"/>
                </a:tc>
                <a:tc>
                  <a:txBody>
                    <a:bodyPr/>
                    <a:lstStyle/>
                    <a:p>
                      <a:pPr algn="ctr">
                        <a:defRPr/>
                      </a:pPr>
                      <a:r>
                        <a:rPr lang="en-US" sz="1200" b="1" i="0" u="none" strike="noStrike">
                          <a:solidFill>
                            <a:srgbClr val="000000"/>
                          </a:solidFill>
                          <a:latin typeface="Aptos"/>
                        </a:rPr>
                        <a:t>Work Location</a:t>
                      </a:r>
                      <a:endParaRPr/>
                    </a:p>
                  </a:txBody>
                  <a:tcPr marL="9525" marR="9525" marT="9525" marB="0" anchor="ctr"/>
                </a:tc>
                <a:tc>
                  <a:txBody>
                    <a:bodyPr/>
                    <a:lstStyle/>
                    <a:p>
                      <a:pPr algn="ctr">
                        <a:defRPr/>
                      </a:pPr>
                      <a:r>
                        <a:rPr lang="en-US" sz="1200" b="1" i="0" u="none" strike="noStrike">
                          <a:solidFill>
                            <a:srgbClr val="000000"/>
                          </a:solidFill>
                          <a:latin typeface="Aptos"/>
                        </a:rPr>
                        <a:t>Salary</a:t>
                      </a:r>
                      <a:endParaRPr/>
                    </a:p>
                  </a:txBody>
                  <a:tcPr marL="9525" marR="9525" marT="9525" marB="0" anchor="ctr"/>
                </a:tc>
                <a:extLst>
                  <a:ext uri="{0D108BD9-81ED-4DB2-BD59-A6C34878D82A}">
                    <a16:rowId xmlns:a16="http://schemas.microsoft.com/office/drawing/2014/main" val="10000"/>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Marketing Manager</a:t>
                      </a:r>
                      <a:endParaRPr/>
                    </a:p>
                  </a:txBody>
                  <a:tcPr marL="9525" marR="9525" marT="9525" marB="0" anchor="ctr"/>
                </a:tc>
                <a:tc>
                  <a:txBody>
                    <a:bodyPr/>
                    <a:lstStyle/>
                    <a:p>
                      <a:pPr algn="ctr">
                        <a:defRPr/>
                      </a:pPr>
                      <a:r>
                        <a:rPr lang="en-US" sz="1200" b="0" i="0" u="none" strike="noStrike">
                          <a:solidFill>
                            <a:srgbClr val="000000"/>
                          </a:solidFill>
                          <a:latin typeface="Aptos"/>
                        </a:rPr>
                        <a:t>12</a:t>
                      </a:r>
                      <a:endParaRPr/>
                    </a:p>
                  </a:txBody>
                  <a:tcPr marL="9525" marR="9525" marT="9525" marB="0" anchor="ctr"/>
                </a:tc>
                <a:tc>
                  <a:txBody>
                    <a:bodyPr/>
                    <a:lstStyle/>
                    <a:p>
                      <a:pPr algn="ctr">
                        <a:defRPr/>
                      </a:pPr>
                      <a:r>
                        <a:rPr lang="en-US" sz="1200" b="0" i="0" u="none" strike="noStrike">
                          <a:solidFill>
                            <a:srgbClr val="000000"/>
                          </a:solidFill>
                          <a:latin typeface="Aptos"/>
                        </a:rPr>
                        <a:t>Fredericton</a:t>
                      </a:r>
                      <a:endParaRPr/>
                    </a:p>
                  </a:txBody>
                  <a:tcPr marL="9525" marR="9525" marT="9525" marB="0" anchor="ctr"/>
                </a:tc>
                <a:tc>
                  <a:txBody>
                    <a:bodyPr/>
                    <a:lstStyle/>
                    <a:p>
                      <a:pPr algn="ctr">
                        <a:defRPr/>
                      </a:pPr>
                      <a:r>
                        <a:rPr lang="en-US" sz="1200" b="0" i="0" u="none" strike="noStrike">
                          <a:solidFill>
                            <a:srgbClr val="000000"/>
                          </a:solidFill>
                          <a:latin typeface="Aptos"/>
                        </a:rPr>
                        <a:t>$110,000 </a:t>
                      </a:r>
                      <a:endParaRPr/>
                    </a:p>
                  </a:txBody>
                  <a:tcPr marL="9525" marR="9525" marT="9525" marB="0" anchor="ctr"/>
                </a:tc>
                <a:extLst>
                  <a:ext uri="{0D108BD9-81ED-4DB2-BD59-A6C34878D82A}">
                    <a16:rowId xmlns:a16="http://schemas.microsoft.com/office/drawing/2014/main" val="10001"/>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Project Manager</a:t>
                      </a:r>
                      <a:endParaRPr/>
                    </a:p>
                  </a:txBody>
                  <a:tcPr marL="9525" marR="9525" marT="9525" marB="0" anchor="ctr"/>
                </a:tc>
                <a:tc>
                  <a:txBody>
                    <a:bodyPr/>
                    <a:lstStyle/>
                    <a:p>
                      <a:pPr algn="ctr">
                        <a:defRPr/>
                      </a:pPr>
                      <a:r>
                        <a:rPr lang="en-US" sz="1200" b="0" i="0" u="none" strike="noStrike">
                          <a:solidFill>
                            <a:srgbClr val="000000"/>
                          </a:solidFill>
                          <a:latin typeface="Aptos"/>
                        </a:rPr>
                        <a:t>9</a:t>
                      </a:r>
                      <a:endParaRPr/>
                    </a:p>
                  </a:txBody>
                  <a:tcPr marL="9525" marR="9525" marT="9525" marB="0" anchor="ctr"/>
                </a:tc>
                <a:tc>
                  <a:txBody>
                    <a:bodyPr/>
                    <a:lstStyle/>
                    <a:p>
                      <a:pPr algn="ctr">
                        <a:defRPr/>
                      </a:pPr>
                      <a:r>
                        <a:rPr lang="en-US" sz="1200" b="0" i="0" u="none" strike="noStrike">
                          <a:solidFill>
                            <a:srgbClr val="000000"/>
                          </a:solidFill>
                          <a:latin typeface="Aptos"/>
                        </a:rPr>
                        <a:t>Calgary</a:t>
                      </a:r>
                      <a:endParaRPr/>
                    </a:p>
                  </a:txBody>
                  <a:tcPr marL="9525" marR="9525" marT="9525" marB="0" anchor="ctr"/>
                </a:tc>
                <a:tc>
                  <a:txBody>
                    <a:bodyPr/>
                    <a:lstStyle/>
                    <a:p>
                      <a:pPr algn="ctr">
                        <a:defRPr/>
                      </a:pPr>
                      <a:r>
                        <a:rPr lang="en-US" sz="1200" b="0" i="0" u="none" strike="noStrike">
                          <a:solidFill>
                            <a:srgbClr val="000000"/>
                          </a:solidFill>
                          <a:latin typeface="Aptos"/>
                        </a:rPr>
                        <a:t>$120,000 </a:t>
                      </a:r>
                      <a:endParaRPr/>
                    </a:p>
                  </a:txBody>
                  <a:tcPr marL="9525" marR="9525" marT="9525" marB="0" anchor="ctr"/>
                </a:tc>
                <a:extLst>
                  <a:ext uri="{0D108BD9-81ED-4DB2-BD59-A6C34878D82A}">
                    <a16:rowId xmlns:a16="http://schemas.microsoft.com/office/drawing/2014/main" val="10002"/>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Business Analyst</a:t>
                      </a:r>
                      <a:endParaRPr/>
                    </a:p>
                  </a:txBody>
                  <a:tcPr marL="9525" marR="9525" marT="9525" marB="0" anchor="ctr"/>
                </a:tc>
                <a:tc>
                  <a:txBody>
                    <a:bodyPr/>
                    <a:lstStyle/>
                    <a:p>
                      <a:pPr algn="ctr">
                        <a:defRPr/>
                      </a:pPr>
                      <a:r>
                        <a:rPr lang="en-US" sz="1200" b="0" i="0" u="none" strike="noStrike">
                          <a:solidFill>
                            <a:srgbClr val="000000"/>
                          </a:solidFill>
                          <a:latin typeface="Aptos"/>
                        </a:rPr>
                        <a:t>5</a:t>
                      </a:r>
                      <a:endParaRPr/>
                    </a:p>
                  </a:txBody>
                  <a:tcPr marL="9525" marR="9525" marT="9525" marB="0" anchor="ctr"/>
                </a:tc>
                <a:tc>
                  <a:txBody>
                    <a:bodyPr/>
                    <a:lstStyle/>
                    <a:p>
                      <a:pPr algn="ctr">
                        <a:defRPr/>
                      </a:pPr>
                      <a:r>
                        <a:rPr lang="en-US" sz="1200" b="0" i="0" u="none" strike="noStrike">
                          <a:solidFill>
                            <a:srgbClr val="000000"/>
                          </a:solidFill>
                          <a:latin typeface="Aptos"/>
                        </a:rPr>
                        <a:t>Toronto</a:t>
                      </a:r>
                      <a:endParaRPr/>
                    </a:p>
                  </a:txBody>
                  <a:tcPr marL="9525" marR="9525" marT="9525" marB="0" anchor="ctr"/>
                </a:tc>
                <a:tc>
                  <a:txBody>
                    <a:bodyPr/>
                    <a:lstStyle/>
                    <a:p>
                      <a:pPr algn="ctr">
                        <a:defRPr/>
                      </a:pPr>
                      <a:r>
                        <a:rPr lang="en-US" sz="1200" b="0" i="0" u="none" strike="noStrike">
                          <a:solidFill>
                            <a:srgbClr val="000000"/>
                          </a:solidFill>
                          <a:latin typeface="Aptos"/>
                        </a:rPr>
                        <a:t>$78,000 </a:t>
                      </a:r>
                      <a:endParaRPr/>
                    </a:p>
                  </a:txBody>
                  <a:tcPr marL="9525" marR="9525" marT="9525" marB="0" anchor="ctr"/>
                </a:tc>
                <a:extLst>
                  <a:ext uri="{0D108BD9-81ED-4DB2-BD59-A6C34878D82A}">
                    <a16:rowId xmlns:a16="http://schemas.microsoft.com/office/drawing/2014/main" val="10003"/>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Operations Manager</a:t>
                      </a:r>
                      <a:endParaRPr/>
                    </a:p>
                  </a:txBody>
                  <a:tcPr marL="9525" marR="9525" marT="9525" marB="0" anchor="ctr"/>
                </a:tc>
                <a:tc>
                  <a:txBody>
                    <a:bodyPr/>
                    <a:lstStyle/>
                    <a:p>
                      <a:pPr algn="ctr">
                        <a:defRPr/>
                      </a:pPr>
                      <a:r>
                        <a:rPr lang="en-US" sz="1200" b="0" i="0" u="none" strike="noStrike">
                          <a:solidFill>
                            <a:srgbClr val="000000"/>
                          </a:solidFill>
                          <a:latin typeface="Aptos"/>
                        </a:rPr>
                        <a:t>7</a:t>
                      </a:r>
                      <a:endParaRPr/>
                    </a:p>
                  </a:txBody>
                  <a:tcPr marL="9525" marR="9525" marT="9525" marB="0" anchor="ctr"/>
                </a:tc>
                <a:tc>
                  <a:txBody>
                    <a:bodyPr/>
                    <a:lstStyle/>
                    <a:p>
                      <a:pPr algn="ctr">
                        <a:defRPr/>
                      </a:pPr>
                      <a:r>
                        <a:rPr lang="en-US" sz="1200" b="0" i="0" u="none" strike="noStrike">
                          <a:solidFill>
                            <a:srgbClr val="000000"/>
                          </a:solidFill>
                          <a:latin typeface="Aptos"/>
                        </a:rPr>
                        <a:t>Montreal</a:t>
                      </a:r>
                      <a:endParaRPr/>
                    </a:p>
                  </a:txBody>
                  <a:tcPr marL="9525" marR="9525" marT="9525" marB="0" anchor="ctr"/>
                </a:tc>
                <a:tc>
                  <a:txBody>
                    <a:bodyPr/>
                    <a:lstStyle/>
                    <a:p>
                      <a:pPr algn="ctr">
                        <a:defRPr/>
                      </a:pPr>
                      <a:r>
                        <a:rPr lang="en-US" sz="1200" b="0" i="0" u="none" strike="noStrike">
                          <a:solidFill>
                            <a:srgbClr val="000000"/>
                          </a:solidFill>
                          <a:latin typeface="Aptos"/>
                        </a:rPr>
                        <a:t>$102,000 </a:t>
                      </a:r>
                      <a:endParaRPr/>
                    </a:p>
                  </a:txBody>
                  <a:tcPr marL="9525" marR="9525" marT="9525" marB="0" anchor="ctr"/>
                </a:tc>
                <a:extLst>
                  <a:ext uri="{0D108BD9-81ED-4DB2-BD59-A6C34878D82A}">
                    <a16:rowId xmlns:a16="http://schemas.microsoft.com/office/drawing/2014/main" val="10004"/>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UX Designer</a:t>
                      </a:r>
                      <a:endParaRPr/>
                    </a:p>
                  </a:txBody>
                  <a:tcPr marL="9525" marR="9525" marT="9525" marB="0" anchor="ctr"/>
                </a:tc>
                <a:tc>
                  <a:txBody>
                    <a:bodyPr/>
                    <a:lstStyle/>
                    <a:p>
                      <a:pPr algn="ctr">
                        <a:defRPr/>
                      </a:pPr>
                      <a:r>
                        <a:rPr lang="en-US" sz="1200" b="0" i="0" u="none" strike="noStrike">
                          <a:solidFill>
                            <a:srgbClr val="000000"/>
                          </a:solidFill>
                          <a:latin typeface="Aptos"/>
                        </a:rPr>
                        <a:t>4</a:t>
                      </a:r>
                      <a:endParaRPr/>
                    </a:p>
                  </a:txBody>
                  <a:tcPr marL="9525" marR="9525" marT="9525" marB="0" anchor="ctr"/>
                </a:tc>
                <a:tc>
                  <a:txBody>
                    <a:bodyPr/>
                    <a:lstStyle/>
                    <a:p>
                      <a:pPr algn="ctr">
                        <a:defRPr/>
                      </a:pPr>
                      <a:r>
                        <a:rPr lang="en-US" sz="1200" b="0" i="0" u="none" strike="noStrike">
                          <a:solidFill>
                            <a:srgbClr val="000000"/>
                          </a:solidFill>
                          <a:latin typeface="Aptos"/>
                        </a:rPr>
                        <a:t>Ottawa</a:t>
                      </a:r>
                      <a:endParaRPr/>
                    </a:p>
                  </a:txBody>
                  <a:tcPr marL="9525" marR="9525" marT="9525" marB="0" anchor="ctr"/>
                </a:tc>
                <a:tc>
                  <a:txBody>
                    <a:bodyPr/>
                    <a:lstStyle/>
                    <a:p>
                      <a:pPr algn="ctr">
                        <a:defRPr/>
                      </a:pPr>
                      <a:r>
                        <a:rPr lang="en-US" sz="1200" b="0" i="0" u="none" strike="noStrike">
                          <a:solidFill>
                            <a:srgbClr val="000000"/>
                          </a:solidFill>
                          <a:latin typeface="Aptos"/>
                        </a:rPr>
                        <a:t>$85,000 </a:t>
                      </a:r>
                      <a:endParaRPr/>
                    </a:p>
                  </a:txBody>
                  <a:tcPr marL="9525" marR="9525" marT="9525" marB="0" anchor="ctr"/>
                </a:tc>
                <a:extLst>
                  <a:ext uri="{0D108BD9-81ED-4DB2-BD59-A6C34878D82A}">
                    <a16:rowId xmlns:a16="http://schemas.microsoft.com/office/drawing/2014/main" val="10005"/>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DevOps Engineer</a:t>
                      </a:r>
                      <a:endParaRPr/>
                    </a:p>
                  </a:txBody>
                  <a:tcPr marL="9525" marR="9525" marT="9525" marB="0" anchor="ctr"/>
                </a:tc>
                <a:tc>
                  <a:txBody>
                    <a:bodyPr/>
                    <a:lstStyle/>
                    <a:p>
                      <a:pPr algn="ctr">
                        <a:defRPr/>
                      </a:pPr>
                      <a:r>
                        <a:rPr lang="en-US" sz="1200" b="0" i="0" u="none" strike="noStrike">
                          <a:solidFill>
                            <a:srgbClr val="000000"/>
                          </a:solidFill>
                          <a:latin typeface="Aptos"/>
                        </a:rPr>
                        <a:t>6</a:t>
                      </a:r>
                      <a:endParaRPr/>
                    </a:p>
                  </a:txBody>
                  <a:tcPr marL="9525" marR="9525" marT="9525" marB="0" anchor="ctr"/>
                </a:tc>
                <a:tc>
                  <a:txBody>
                    <a:bodyPr/>
                    <a:lstStyle/>
                    <a:p>
                      <a:pPr algn="ctr">
                        <a:defRPr/>
                      </a:pPr>
                      <a:r>
                        <a:rPr lang="en-US" sz="1200" b="0" i="0" u="none" strike="noStrike">
                          <a:solidFill>
                            <a:srgbClr val="000000"/>
                          </a:solidFill>
                          <a:latin typeface="Aptos"/>
                        </a:rPr>
                        <a:t>Edmonton</a:t>
                      </a:r>
                      <a:endParaRPr/>
                    </a:p>
                  </a:txBody>
                  <a:tcPr marL="9525" marR="9525" marT="9525" marB="0" anchor="ctr"/>
                </a:tc>
                <a:tc>
                  <a:txBody>
                    <a:bodyPr/>
                    <a:lstStyle/>
                    <a:p>
                      <a:pPr algn="ctr">
                        <a:defRPr/>
                      </a:pPr>
                      <a:r>
                        <a:rPr lang="en-US" sz="1200" b="0" i="0" u="none" strike="noStrike">
                          <a:solidFill>
                            <a:srgbClr val="000000"/>
                          </a:solidFill>
                          <a:latin typeface="Aptos"/>
                        </a:rPr>
                        <a:t>$92,000 </a:t>
                      </a:r>
                      <a:endParaRPr/>
                    </a:p>
                  </a:txBody>
                  <a:tcPr marL="9525" marR="9525" marT="9525" marB="0" anchor="ctr"/>
                </a:tc>
                <a:extLst>
                  <a:ext uri="{0D108BD9-81ED-4DB2-BD59-A6C34878D82A}">
                    <a16:rowId xmlns:a16="http://schemas.microsoft.com/office/drawing/2014/main" val="10006"/>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Administrative Asst</a:t>
                      </a:r>
                      <a:endParaRPr/>
                    </a:p>
                  </a:txBody>
                  <a:tcPr marL="9525" marR="9525" marT="9525" marB="0" anchor="ctr"/>
                </a:tc>
                <a:tc>
                  <a:txBody>
                    <a:bodyPr/>
                    <a:lstStyle/>
                    <a:p>
                      <a:pPr algn="ctr">
                        <a:defRPr/>
                      </a:pPr>
                      <a:r>
                        <a:rPr lang="en-US" sz="1200" b="0" i="0" u="none" strike="noStrike">
                          <a:solidFill>
                            <a:srgbClr val="000000"/>
                          </a:solidFill>
                          <a:latin typeface="Aptos"/>
                        </a:rPr>
                        <a:t>3</a:t>
                      </a:r>
                      <a:endParaRPr/>
                    </a:p>
                  </a:txBody>
                  <a:tcPr marL="9525" marR="9525" marT="9525" marB="0" anchor="ctr"/>
                </a:tc>
                <a:tc>
                  <a:txBody>
                    <a:bodyPr/>
                    <a:lstStyle/>
                    <a:p>
                      <a:pPr algn="ctr">
                        <a:defRPr/>
                      </a:pPr>
                      <a:r>
                        <a:rPr lang="en-US" sz="1200" b="0" i="0" u="none" strike="noStrike">
                          <a:solidFill>
                            <a:srgbClr val="000000"/>
                          </a:solidFill>
                          <a:latin typeface="Aptos"/>
                        </a:rPr>
                        <a:t>Winnipeg</a:t>
                      </a:r>
                      <a:endParaRPr/>
                    </a:p>
                  </a:txBody>
                  <a:tcPr marL="9525" marR="9525" marT="9525" marB="0" anchor="ctr"/>
                </a:tc>
                <a:tc>
                  <a:txBody>
                    <a:bodyPr/>
                    <a:lstStyle/>
                    <a:p>
                      <a:pPr algn="ctr">
                        <a:defRPr/>
                      </a:pPr>
                      <a:r>
                        <a:rPr lang="en-US" sz="1200" b="0" i="0" u="none" strike="noStrike">
                          <a:solidFill>
                            <a:srgbClr val="000000"/>
                          </a:solidFill>
                          <a:latin typeface="Aptos"/>
                        </a:rPr>
                        <a:t>$45,000 </a:t>
                      </a:r>
                      <a:endParaRPr/>
                    </a:p>
                  </a:txBody>
                  <a:tcPr marL="9525" marR="9525" marT="9525" marB="0" anchor="ctr"/>
                </a:tc>
                <a:extLst>
                  <a:ext uri="{0D108BD9-81ED-4DB2-BD59-A6C34878D82A}">
                    <a16:rowId xmlns:a16="http://schemas.microsoft.com/office/drawing/2014/main" val="10007"/>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IT Manager</a:t>
                      </a:r>
                      <a:endParaRPr/>
                    </a:p>
                  </a:txBody>
                  <a:tcPr marL="9525" marR="9525" marT="9525" marB="0" anchor="ctr"/>
                </a:tc>
                <a:tc>
                  <a:txBody>
                    <a:bodyPr/>
                    <a:lstStyle/>
                    <a:p>
                      <a:pPr algn="ctr">
                        <a:defRPr/>
                      </a:pPr>
                      <a:r>
                        <a:rPr lang="en-US" sz="1200" b="0" i="0" u="none" strike="noStrike">
                          <a:solidFill>
                            <a:srgbClr val="000000"/>
                          </a:solidFill>
                          <a:latin typeface="Aptos"/>
                        </a:rPr>
                        <a:t>11</a:t>
                      </a:r>
                      <a:endParaRPr/>
                    </a:p>
                  </a:txBody>
                  <a:tcPr marL="9525" marR="9525" marT="9525" marB="0" anchor="ctr"/>
                </a:tc>
                <a:tc>
                  <a:txBody>
                    <a:bodyPr/>
                    <a:lstStyle/>
                    <a:p>
                      <a:pPr algn="ctr">
                        <a:defRPr/>
                      </a:pPr>
                      <a:r>
                        <a:rPr lang="en-US" sz="1200" b="0" i="0" u="none" strike="noStrike">
                          <a:solidFill>
                            <a:srgbClr val="000000"/>
                          </a:solidFill>
                          <a:latin typeface="Aptos"/>
                        </a:rPr>
                        <a:t>Halifax</a:t>
                      </a:r>
                      <a:endParaRPr/>
                    </a:p>
                  </a:txBody>
                  <a:tcPr marL="9525" marR="9525" marT="9525" marB="0" anchor="ctr"/>
                </a:tc>
                <a:tc>
                  <a:txBody>
                    <a:bodyPr/>
                    <a:lstStyle/>
                    <a:p>
                      <a:pPr algn="ctr">
                        <a:defRPr/>
                      </a:pPr>
                      <a:r>
                        <a:rPr lang="en-US" sz="1200" b="0" i="0" u="none" strike="noStrike">
                          <a:solidFill>
                            <a:srgbClr val="000000"/>
                          </a:solidFill>
                          <a:latin typeface="Aptos"/>
                        </a:rPr>
                        <a:t>$115,000 </a:t>
                      </a:r>
                      <a:endParaRPr/>
                    </a:p>
                  </a:txBody>
                  <a:tcPr marL="9525" marR="9525" marT="9525" marB="0" anchor="ctr"/>
                </a:tc>
                <a:extLst>
                  <a:ext uri="{0D108BD9-81ED-4DB2-BD59-A6C34878D82A}">
                    <a16:rowId xmlns:a16="http://schemas.microsoft.com/office/drawing/2014/main" val="10008"/>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QA Engineer</a:t>
                      </a:r>
                      <a:endParaRPr/>
                    </a:p>
                  </a:txBody>
                  <a:tcPr marL="9525" marR="9525" marT="9525" marB="0" anchor="ctr"/>
                </a:tc>
                <a:tc>
                  <a:txBody>
                    <a:bodyPr/>
                    <a:lstStyle/>
                    <a:p>
                      <a:pPr algn="ctr">
                        <a:defRPr/>
                      </a:pPr>
                      <a:r>
                        <a:rPr lang="en-US" sz="1200" b="0" i="0" u="none" strike="noStrike">
                          <a:solidFill>
                            <a:srgbClr val="000000"/>
                          </a:solidFill>
                          <a:latin typeface="Aptos"/>
                        </a:rPr>
                        <a:t>5</a:t>
                      </a:r>
                      <a:endParaRPr/>
                    </a:p>
                  </a:txBody>
                  <a:tcPr marL="9525" marR="9525" marT="9525" marB="0" anchor="ctr"/>
                </a:tc>
                <a:tc>
                  <a:txBody>
                    <a:bodyPr/>
                    <a:lstStyle/>
                    <a:p>
                      <a:pPr algn="ctr">
                        <a:defRPr/>
                      </a:pPr>
                      <a:r>
                        <a:rPr lang="en-US" sz="1200" b="0" i="0" u="none" strike="noStrike">
                          <a:solidFill>
                            <a:srgbClr val="000000"/>
                          </a:solidFill>
                          <a:latin typeface="Aptos"/>
                        </a:rPr>
                        <a:t>Vancouver</a:t>
                      </a:r>
                      <a:endParaRPr/>
                    </a:p>
                  </a:txBody>
                  <a:tcPr marL="9525" marR="9525" marT="9525" marB="0" anchor="ctr"/>
                </a:tc>
                <a:tc>
                  <a:txBody>
                    <a:bodyPr/>
                    <a:lstStyle/>
                    <a:p>
                      <a:pPr algn="ctr">
                        <a:defRPr/>
                      </a:pPr>
                      <a:r>
                        <a:rPr lang="en-US" sz="1200" b="0" i="0" u="none" strike="noStrike">
                          <a:solidFill>
                            <a:srgbClr val="000000"/>
                          </a:solidFill>
                          <a:latin typeface="Aptos"/>
                        </a:rPr>
                        <a:t>$72,000 </a:t>
                      </a:r>
                      <a:endParaRPr/>
                    </a:p>
                  </a:txBody>
                  <a:tcPr marL="9525" marR="9525" marT="9525" marB="0" anchor="ctr"/>
                </a:tc>
                <a:extLst>
                  <a:ext uri="{0D108BD9-81ED-4DB2-BD59-A6C34878D82A}">
                    <a16:rowId xmlns:a16="http://schemas.microsoft.com/office/drawing/2014/main" val="10009"/>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Customer Service</a:t>
                      </a:r>
                      <a:endParaRPr/>
                    </a:p>
                  </a:txBody>
                  <a:tcPr marL="9525" marR="9525" marT="9525" marB="0" anchor="ctr"/>
                </a:tc>
                <a:tc>
                  <a:txBody>
                    <a:bodyPr/>
                    <a:lstStyle/>
                    <a:p>
                      <a:pPr algn="ctr">
                        <a:defRPr/>
                      </a:pPr>
                      <a:r>
                        <a:rPr lang="en-US" sz="1200" b="0" i="0" u="none" strike="noStrike">
                          <a:solidFill>
                            <a:srgbClr val="000000"/>
                          </a:solidFill>
                          <a:latin typeface="Aptos"/>
                        </a:rPr>
                        <a:t>2</a:t>
                      </a:r>
                      <a:endParaRPr/>
                    </a:p>
                  </a:txBody>
                  <a:tcPr marL="9525" marR="9525" marT="9525" marB="0" anchor="ctr"/>
                </a:tc>
                <a:tc>
                  <a:txBody>
                    <a:bodyPr/>
                    <a:lstStyle/>
                    <a:p>
                      <a:pPr algn="ctr">
                        <a:defRPr/>
                      </a:pPr>
                      <a:r>
                        <a:rPr lang="en-US" sz="1200" b="0" i="0" u="none" strike="noStrike">
                          <a:solidFill>
                            <a:srgbClr val="000000"/>
                          </a:solidFill>
                          <a:latin typeface="Aptos"/>
                        </a:rPr>
                        <a:t>Calgary</a:t>
                      </a:r>
                      <a:endParaRPr/>
                    </a:p>
                  </a:txBody>
                  <a:tcPr marL="9525" marR="9525" marT="9525" marB="0" anchor="ctr"/>
                </a:tc>
                <a:tc>
                  <a:txBody>
                    <a:bodyPr/>
                    <a:lstStyle/>
                    <a:p>
                      <a:pPr algn="ctr">
                        <a:defRPr/>
                      </a:pPr>
                      <a:r>
                        <a:rPr lang="en-US" sz="1200" b="0" i="0" u="none" strike="noStrike">
                          <a:solidFill>
                            <a:srgbClr val="000000"/>
                          </a:solidFill>
                          <a:latin typeface="Aptos"/>
                        </a:rPr>
                        <a:t>$48,000 </a:t>
                      </a:r>
                      <a:endParaRP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latin typeface="Aptos"/>
              </a:rPr>
              <a:t>Dataset – Employee Salary Data (Large) contd..</a:t>
            </a:r>
            <a:endParaRPr/>
          </a:p>
        </p:txBody>
      </p:sp>
      <p:graphicFrame>
        <p:nvGraphicFramePr>
          <p:cNvPr id="3" name="Table 2"/>
          <p:cNvGraphicFramePr>
            <a:graphicFrameLocks noGrp="1"/>
          </p:cNvGraphicFramePr>
          <p:nvPr/>
        </p:nvGraphicFramePr>
        <p:xfrm>
          <a:off x="1520952" y="1088390"/>
          <a:ext cx="6102095" cy="3483965"/>
        </p:xfrm>
        <a:graphic>
          <a:graphicData uri="http://schemas.openxmlformats.org/drawingml/2006/table">
            <a:tbl>
              <a:tblPr firstRow="1" bandRow="1">
                <a:tableStyleId>{10DBD08F-4D54-40A7-9356-10ADED2E350D}</a:tableStyleId>
              </a:tblPr>
              <a:tblGrid>
                <a:gridCol w="932537">
                  <a:extLst>
                    <a:ext uri="{9D8B030D-6E8A-4147-A177-3AD203B41FA5}">
                      <a16:colId xmlns:a16="http://schemas.microsoft.com/office/drawing/2014/main" val="20000"/>
                    </a:ext>
                  </a:extLst>
                </a:gridCol>
                <a:gridCol w="1508301">
                  <a:extLst>
                    <a:ext uri="{9D8B030D-6E8A-4147-A177-3AD203B41FA5}">
                      <a16:colId xmlns:a16="http://schemas.microsoft.com/office/drawing/2014/main" val="20001"/>
                    </a:ext>
                  </a:extLst>
                </a:gridCol>
                <a:gridCol w="1347826">
                  <a:extLst>
                    <a:ext uri="{9D8B030D-6E8A-4147-A177-3AD203B41FA5}">
                      <a16:colId xmlns:a16="http://schemas.microsoft.com/office/drawing/2014/main" val="20002"/>
                    </a:ext>
                  </a:extLst>
                </a:gridCol>
                <a:gridCol w="1093012">
                  <a:extLst>
                    <a:ext uri="{9D8B030D-6E8A-4147-A177-3AD203B41FA5}">
                      <a16:colId xmlns:a16="http://schemas.microsoft.com/office/drawing/2014/main" val="20003"/>
                    </a:ext>
                  </a:extLst>
                </a:gridCol>
                <a:gridCol w="1220419">
                  <a:extLst>
                    <a:ext uri="{9D8B030D-6E8A-4147-A177-3AD203B41FA5}">
                      <a16:colId xmlns:a16="http://schemas.microsoft.com/office/drawing/2014/main" val="20004"/>
                    </a:ext>
                  </a:extLst>
                </a:gridCol>
              </a:tblGrid>
              <a:tr h="310868">
                <a:tc>
                  <a:txBody>
                    <a:bodyPr/>
                    <a:lstStyle/>
                    <a:p>
                      <a:pPr algn="ctr">
                        <a:defRPr/>
                      </a:pPr>
                      <a:r>
                        <a:rPr lang="en-US" sz="1200" b="1" i="0" u="none" strike="noStrike">
                          <a:solidFill>
                            <a:srgbClr val="000000"/>
                          </a:solidFill>
                          <a:latin typeface="Aptos"/>
                        </a:rPr>
                        <a:t>Employee ID</a:t>
                      </a:r>
                      <a:endParaRPr/>
                    </a:p>
                  </a:txBody>
                  <a:tcPr marL="9525" marR="9525" marT="9525" marB="0" anchor="ctr"/>
                </a:tc>
                <a:tc>
                  <a:txBody>
                    <a:bodyPr/>
                    <a:lstStyle/>
                    <a:p>
                      <a:pPr algn="ctr">
                        <a:defRPr/>
                      </a:pPr>
                      <a:r>
                        <a:rPr lang="en-US" sz="1200" b="1" i="0" u="none" strike="noStrike">
                          <a:solidFill>
                            <a:srgbClr val="000000"/>
                          </a:solidFill>
                          <a:latin typeface="Aptos"/>
                        </a:rPr>
                        <a:t>Job Role</a:t>
                      </a:r>
                      <a:endParaRPr/>
                    </a:p>
                  </a:txBody>
                  <a:tcPr marL="9525" marR="9525" marT="9525" marB="0" anchor="ctr"/>
                </a:tc>
                <a:tc>
                  <a:txBody>
                    <a:bodyPr/>
                    <a:lstStyle/>
                    <a:p>
                      <a:pPr algn="ctr">
                        <a:defRPr/>
                      </a:pPr>
                      <a:r>
                        <a:rPr lang="en-US" sz="1200" b="1" i="0" u="none" strike="noStrike">
                          <a:solidFill>
                            <a:srgbClr val="000000"/>
                          </a:solidFill>
                          <a:latin typeface="Aptos"/>
                        </a:rPr>
                        <a:t>Years of Experience</a:t>
                      </a:r>
                      <a:endParaRPr/>
                    </a:p>
                  </a:txBody>
                  <a:tcPr marL="9525" marR="9525" marT="9525" marB="0" anchor="ctr"/>
                </a:tc>
                <a:tc>
                  <a:txBody>
                    <a:bodyPr/>
                    <a:lstStyle/>
                    <a:p>
                      <a:pPr algn="ctr">
                        <a:defRPr/>
                      </a:pPr>
                      <a:r>
                        <a:rPr lang="en-US" sz="1200" b="1" i="0" u="none" strike="noStrike">
                          <a:solidFill>
                            <a:srgbClr val="000000"/>
                          </a:solidFill>
                          <a:latin typeface="Aptos"/>
                        </a:rPr>
                        <a:t>Work Location</a:t>
                      </a:r>
                      <a:endParaRPr/>
                    </a:p>
                  </a:txBody>
                  <a:tcPr marL="9525" marR="9525" marT="9525" marB="0" anchor="ctr"/>
                </a:tc>
                <a:tc>
                  <a:txBody>
                    <a:bodyPr/>
                    <a:lstStyle/>
                    <a:p>
                      <a:pPr algn="ctr">
                        <a:defRPr/>
                      </a:pPr>
                      <a:r>
                        <a:rPr lang="en-US" sz="1200" b="1" i="0" u="none" strike="noStrike">
                          <a:solidFill>
                            <a:srgbClr val="000000"/>
                          </a:solidFill>
                          <a:latin typeface="Aptos"/>
                        </a:rPr>
                        <a:t>Salary</a:t>
                      </a:r>
                      <a:endParaRPr/>
                    </a:p>
                  </a:txBody>
                  <a:tcPr marL="9525" marR="9525" marT="9525" marB="0" anchor="ctr"/>
                </a:tc>
                <a:extLst>
                  <a:ext uri="{0D108BD9-81ED-4DB2-BD59-A6C34878D82A}">
                    <a16:rowId xmlns:a16="http://schemas.microsoft.com/office/drawing/2014/main" val="10000"/>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Digital Marketer</a:t>
                      </a:r>
                      <a:endParaRPr/>
                    </a:p>
                  </a:txBody>
                  <a:tcPr marL="9525" marR="9525" marT="9525" marB="0" anchor="ctr"/>
                </a:tc>
                <a:tc>
                  <a:txBody>
                    <a:bodyPr/>
                    <a:lstStyle/>
                    <a:p>
                      <a:pPr algn="ctr">
                        <a:defRPr/>
                      </a:pPr>
                      <a:r>
                        <a:rPr lang="en-US" sz="1200" b="0" i="0" u="none" strike="noStrike">
                          <a:solidFill>
                            <a:srgbClr val="000000"/>
                          </a:solidFill>
                          <a:latin typeface="Aptos"/>
                        </a:rPr>
                        <a:t>6</a:t>
                      </a:r>
                      <a:endParaRPr/>
                    </a:p>
                  </a:txBody>
                  <a:tcPr marL="9525" marR="9525" marT="9525" marB="0" anchor="ctr"/>
                </a:tc>
                <a:tc>
                  <a:txBody>
                    <a:bodyPr/>
                    <a:lstStyle/>
                    <a:p>
                      <a:pPr algn="ctr">
                        <a:defRPr/>
                      </a:pPr>
                      <a:r>
                        <a:rPr lang="en-US" sz="1200" b="0" i="0" u="none" strike="noStrike">
                          <a:solidFill>
                            <a:srgbClr val="000000"/>
                          </a:solidFill>
                          <a:latin typeface="Aptos"/>
                        </a:rPr>
                        <a:t>Montreal</a:t>
                      </a:r>
                      <a:endParaRPr/>
                    </a:p>
                  </a:txBody>
                  <a:tcPr marL="9525" marR="9525" marT="9525" marB="0" anchor="ctr"/>
                </a:tc>
                <a:tc>
                  <a:txBody>
                    <a:bodyPr/>
                    <a:lstStyle/>
                    <a:p>
                      <a:pPr algn="ctr">
                        <a:defRPr/>
                      </a:pPr>
                      <a:r>
                        <a:rPr lang="en-US" sz="1200" b="0" i="0" u="none" strike="noStrike">
                          <a:solidFill>
                            <a:srgbClr val="000000"/>
                          </a:solidFill>
                          <a:latin typeface="Aptos"/>
                        </a:rPr>
                        <a:t>$85,000 </a:t>
                      </a:r>
                      <a:endParaRPr/>
                    </a:p>
                  </a:txBody>
                  <a:tcPr marL="9525" marR="9525" marT="9525" marB="0" anchor="ctr"/>
                </a:tc>
                <a:extLst>
                  <a:ext uri="{0D108BD9-81ED-4DB2-BD59-A6C34878D82A}">
                    <a16:rowId xmlns:a16="http://schemas.microsoft.com/office/drawing/2014/main" val="10001"/>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Security Analyst</a:t>
                      </a:r>
                      <a:endParaRPr/>
                    </a:p>
                  </a:txBody>
                  <a:tcPr marL="9525" marR="9525" marT="9525" marB="0" anchor="ctr"/>
                </a:tc>
                <a:tc>
                  <a:txBody>
                    <a:bodyPr/>
                    <a:lstStyle/>
                    <a:p>
                      <a:pPr algn="ctr">
                        <a:defRPr/>
                      </a:pPr>
                      <a:r>
                        <a:rPr lang="en-US" sz="1200" b="0" i="0" u="none" strike="noStrike">
                          <a:solidFill>
                            <a:srgbClr val="000000"/>
                          </a:solidFill>
                          <a:latin typeface="Aptos"/>
                        </a:rPr>
                        <a:t>4</a:t>
                      </a:r>
                      <a:endParaRPr/>
                    </a:p>
                  </a:txBody>
                  <a:tcPr marL="9525" marR="9525" marT="9525" marB="0" anchor="ctr"/>
                </a:tc>
                <a:tc>
                  <a:txBody>
                    <a:bodyPr/>
                    <a:lstStyle/>
                    <a:p>
                      <a:pPr algn="ctr">
                        <a:defRPr/>
                      </a:pPr>
                      <a:r>
                        <a:rPr lang="en-US" sz="1200" b="0" i="0" u="none" strike="noStrike">
                          <a:solidFill>
                            <a:srgbClr val="000000"/>
                          </a:solidFill>
                          <a:latin typeface="Aptos"/>
                        </a:rPr>
                        <a:t>Ottawa</a:t>
                      </a:r>
                      <a:endParaRPr/>
                    </a:p>
                  </a:txBody>
                  <a:tcPr marL="9525" marR="9525" marT="9525" marB="0" anchor="ctr"/>
                </a:tc>
                <a:tc>
                  <a:txBody>
                    <a:bodyPr/>
                    <a:lstStyle/>
                    <a:p>
                      <a:pPr algn="ctr">
                        <a:defRPr/>
                      </a:pPr>
                      <a:r>
                        <a:rPr lang="en-US" sz="1200" b="0" i="0" u="none" strike="noStrike">
                          <a:solidFill>
                            <a:srgbClr val="000000"/>
                          </a:solidFill>
                          <a:latin typeface="Aptos"/>
                        </a:rPr>
                        <a:t>$79,000 </a:t>
                      </a:r>
                      <a:endParaRPr/>
                    </a:p>
                  </a:txBody>
                  <a:tcPr marL="9525" marR="9525" marT="9525" marB="0" anchor="ctr"/>
                </a:tc>
                <a:extLst>
                  <a:ext uri="{0D108BD9-81ED-4DB2-BD59-A6C34878D82A}">
                    <a16:rowId xmlns:a16="http://schemas.microsoft.com/office/drawing/2014/main" val="10002"/>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Software Developer</a:t>
                      </a:r>
                      <a:endParaRPr/>
                    </a:p>
                  </a:txBody>
                  <a:tcPr marL="9525" marR="9525" marT="9525" marB="0" anchor="ctr"/>
                </a:tc>
                <a:tc>
                  <a:txBody>
                    <a:bodyPr/>
                    <a:lstStyle/>
                    <a:p>
                      <a:pPr algn="ctr">
                        <a:defRPr/>
                      </a:pPr>
                      <a:r>
                        <a:rPr lang="en-US" sz="1200" b="0" i="0" u="none" strike="noStrike">
                          <a:solidFill>
                            <a:srgbClr val="000000"/>
                          </a:solidFill>
                          <a:latin typeface="Aptos"/>
                        </a:rPr>
                        <a:t>8</a:t>
                      </a:r>
                      <a:endParaRPr/>
                    </a:p>
                  </a:txBody>
                  <a:tcPr marL="9525" marR="9525" marT="9525" marB="0" anchor="ctr"/>
                </a:tc>
                <a:tc>
                  <a:txBody>
                    <a:bodyPr/>
                    <a:lstStyle/>
                    <a:p>
                      <a:pPr algn="ctr">
                        <a:defRPr/>
                      </a:pPr>
                      <a:r>
                        <a:rPr lang="en-US" sz="1200" b="0" i="0" u="none" strike="noStrike">
                          <a:solidFill>
                            <a:srgbClr val="000000"/>
                          </a:solidFill>
                          <a:latin typeface="Aptos"/>
                        </a:rPr>
                        <a:t>Toronto</a:t>
                      </a:r>
                      <a:endParaRPr/>
                    </a:p>
                  </a:txBody>
                  <a:tcPr marL="9525" marR="9525" marT="9525" marB="0" anchor="ctr"/>
                </a:tc>
                <a:tc>
                  <a:txBody>
                    <a:bodyPr/>
                    <a:lstStyle/>
                    <a:p>
                      <a:pPr algn="ctr">
                        <a:defRPr/>
                      </a:pPr>
                      <a:r>
                        <a:rPr lang="en-US" sz="1200" b="0" i="0" u="none" strike="noStrike">
                          <a:solidFill>
                            <a:srgbClr val="000000"/>
                          </a:solidFill>
                          <a:latin typeface="Aptos"/>
                        </a:rPr>
                        <a:t>$98,000 </a:t>
                      </a:r>
                      <a:endParaRPr/>
                    </a:p>
                  </a:txBody>
                  <a:tcPr marL="9525" marR="9525" marT="9525" marB="0" anchor="ctr"/>
                </a:tc>
                <a:extLst>
                  <a:ext uri="{0D108BD9-81ED-4DB2-BD59-A6C34878D82A}">
                    <a16:rowId xmlns:a16="http://schemas.microsoft.com/office/drawing/2014/main" val="10003"/>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Payroll Specialist</a:t>
                      </a:r>
                      <a:endParaRPr/>
                    </a:p>
                  </a:txBody>
                  <a:tcPr marL="9525" marR="9525" marT="9525" marB="0" anchor="ctr"/>
                </a:tc>
                <a:tc>
                  <a:txBody>
                    <a:bodyPr/>
                    <a:lstStyle/>
                    <a:p>
                      <a:pPr algn="ctr">
                        <a:defRPr/>
                      </a:pPr>
                      <a:r>
                        <a:rPr lang="en-US" sz="1200" b="0" i="0" u="none" strike="noStrike">
                          <a:solidFill>
                            <a:srgbClr val="000000"/>
                          </a:solidFill>
                          <a:latin typeface="Aptos"/>
                        </a:rPr>
                        <a:t>5</a:t>
                      </a:r>
                      <a:endParaRPr/>
                    </a:p>
                  </a:txBody>
                  <a:tcPr marL="9525" marR="9525" marT="9525" marB="0" anchor="ctr"/>
                </a:tc>
                <a:tc>
                  <a:txBody>
                    <a:bodyPr/>
                    <a:lstStyle/>
                    <a:p>
                      <a:pPr algn="ctr">
                        <a:defRPr/>
                      </a:pPr>
                      <a:r>
                        <a:rPr lang="en-US" sz="1200" b="0" i="0" u="none" strike="noStrike">
                          <a:solidFill>
                            <a:srgbClr val="000000"/>
                          </a:solidFill>
                          <a:latin typeface="Aptos"/>
                        </a:rPr>
                        <a:t>Quebec City</a:t>
                      </a:r>
                      <a:endParaRPr/>
                    </a:p>
                  </a:txBody>
                  <a:tcPr marL="9525" marR="9525" marT="9525" marB="0" anchor="ctr"/>
                </a:tc>
                <a:tc>
                  <a:txBody>
                    <a:bodyPr/>
                    <a:lstStyle/>
                    <a:p>
                      <a:pPr algn="ctr">
                        <a:defRPr/>
                      </a:pPr>
                      <a:r>
                        <a:rPr lang="en-US" sz="1200" b="0" i="0" u="none" strike="noStrike">
                          <a:solidFill>
                            <a:srgbClr val="000000"/>
                          </a:solidFill>
                          <a:latin typeface="Aptos"/>
                        </a:rPr>
                        <a:t>$76,000 </a:t>
                      </a:r>
                      <a:endParaRPr/>
                    </a:p>
                  </a:txBody>
                  <a:tcPr marL="9525" marR="9525" marT="9525" marB="0" anchor="ctr"/>
                </a:tc>
                <a:extLst>
                  <a:ext uri="{0D108BD9-81ED-4DB2-BD59-A6C34878D82A}">
                    <a16:rowId xmlns:a16="http://schemas.microsoft.com/office/drawing/2014/main" val="10004"/>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Cloud Engineer</a:t>
                      </a:r>
                      <a:endParaRPr/>
                    </a:p>
                  </a:txBody>
                  <a:tcPr marL="9525" marR="9525" marT="9525" marB="0" anchor="ctr"/>
                </a:tc>
                <a:tc>
                  <a:txBody>
                    <a:bodyPr/>
                    <a:lstStyle/>
                    <a:p>
                      <a:pPr algn="ctr">
                        <a:defRPr/>
                      </a:pPr>
                      <a:r>
                        <a:rPr lang="en-US" sz="1200" b="0" i="0" u="none" strike="noStrike">
                          <a:solidFill>
                            <a:srgbClr val="000000"/>
                          </a:solidFill>
                          <a:latin typeface="Aptos"/>
                        </a:rPr>
                        <a:t>7</a:t>
                      </a:r>
                      <a:endParaRPr/>
                    </a:p>
                  </a:txBody>
                  <a:tcPr marL="9525" marR="9525" marT="9525" marB="0" anchor="ctr"/>
                </a:tc>
                <a:tc>
                  <a:txBody>
                    <a:bodyPr/>
                    <a:lstStyle/>
                    <a:p>
                      <a:pPr algn="ctr">
                        <a:defRPr/>
                      </a:pPr>
                      <a:r>
                        <a:rPr lang="en-US" sz="1200" b="0" i="0" u="none" strike="noStrike">
                          <a:solidFill>
                            <a:srgbClr val="000000"/>
                          </a:solidFill>
                          <a:latin typeface="Aptos"/>
                        </a:rPr>
                        <a:t>Calgary</a:t>
                      </a:r>
                      <a:endParaRPr/>
                    </a:p>
                  </a:txBody>
                  <a:tcPr marL="9525" marR="9525" marT="9525" marB="0" anchor="ctr"/>
                </a:tc>
                <a:tc>
                  <a:txBody>
                    <a:bodyPr/>
                    <a:lstStyle/>
                    <a:p>
                      <a:pPr algn="ctr">
                        <a:defRPr/>
                      </a:pPr>
                      <a:r>
                        <a:rPr lang="en-US" sz="1200" b="0" i="0" u="none" strike="noStrike">
                          <a:solidFill>
                            <a:srgbClr val="000000"/>
                          </a:solidFill>
                          <a:latin typeface="Aptos"/>
                        </a:rPr>
                        <a:t>$105,000 </a:t>
                      </a:r>
                      <a:endParaRPr/>
                    </a:p>
                  </a:txBody>
                  <a:tcPr marL="9525" marR="9525" marT="9525" marB="0" anchor="ctr"/>
                </a:tc>
                <a:extLst>
                  <a:ext uri="{0D108BD9-81ED-4DB2-BD59-A6C34878D82A}">
                    <a16:rowId xmlns:a16="http://schemas.microsoft.com/office/drawing/2014/main" val="10005"/>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HR Coordinator</a:t>
                      </a:r>
                      <a:endParaRPr/>
                    </a:p>
                  </a:txBody>
                  <a:tcPr marL="9525" marR="9525" marT="9525" marB="0" anchor="ctr"/>
                </a:tc>
                <a:tc>
                  <a:txBody>
                    <a:bodyPr/>
                    <a:lstStyle/>
                    <a:p>
                      <a:pPr algn="ctr">
                        <a:defRPr/>
                      </a:pPr>
                      <a:r>
                        <a:rPr lang="en-US" sz="1200" b="0" i="0" u="none" strike="noStrike">
                          <a:solidFill>
                            <a:srgbClr val="000000"/>
                          </a:solidFill>
                          <a:latin typeface="Aptos"/>
                        </a:rPr>
                        <a:t>3</a:t>
                      </a:r>
                      <a:endParaRPr/>
                    </a:p>
                  </a:txBody>
                  <a:tcPr marL="9525" marR="9525" marT="9525" marB="0" anchor="ctr"/>
                </a:tc>
                <a:tc>
                  <a:txBody>
                    <a:bodyPr/>
                    <a:lstStyle/>
                    <a:p>
                      <a:pPr algn="ctr">
                        <a:defRPr/>
                      </a:pPr>
                      <a:r>
                        <a:rPr lang="en-US" sz="1200" b="0" i="0" u="none" strike="noStrike">
                          <a:solidFill>
                            <a:srgbClr val="000000"/>
                          </a:solidFill>
                          <a:latin typeface="Aptos"/>
                        </a:rPr>
                        <a:t>Edmonton</a:t>
                      </a:r>
                      <a:endParaRPr/>
                    </a:p>
                  </a:txBody>
                  <a:tcPr marL="9525" marR="9525" marT="9525" marB="0" anchor="ctr"/>
                </a:tc>
                <a:tc>
                  <a:txBody>
                    <a:bodyPr/>
                    <a:lstStyle/>
                    <a:p>
                      <a:pPr algn="ctr">
                        <a:defRPr/>
                      </a:pPr>
                      <a:r>
                        <a:rPr lang="en-US" sz="1200" b="0" i="0" u="none" strike="noStrike">
                          <a:solidFill>
                            <a:srgbClr val="000000"/>
                          </a:solidFill>
                          <a:latin typeface="Aptos"/>
                        </a:rPr>
                        <a:t>$58,000 </a:t>
                      </a:r>
                      <a:endParaRPr/>
                    </a:p>
                  </a:txBody>
                  <a:tcPr marL="9525" marR="9525" marT="9525" marB="0" anchor="ctr"/>
                </a:tc>
                <a:extLst>
                  <a:ext uri="{0D108BD9-81ED-4DB2-BD59-A6C34878D82A}">
                    <a16:rowId xmlns:a16="http://schemas.microsoft.com/office/drawing/2014/main" val="10006"/>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Account Executive</a:t>
                      </a:r>
                      <a:endParaRPr/>
                    </a:p>
                  </a:txBody>
                  <a:tcPr marL="9525" marR="9525" marT="9525" marB="0" anchor="ctr"/>
                </a:tc>
                <a:tc>
                  <a:txBody>
                    <a:bodyPr/>
                    <a:lstStyle/>
                    <a:p>
                      <a:pPr algn="ctr">
                        <a:defRPr/>
                      </a:pPr>
                      <a:r>
                        <a:rPr lang="en-US" sz="1200" b="0" i="0" u="none" strike="noStrike">
                          <a:solidFill>
                            <a:srgbClr val="000000"/>
                          </a:solidFill>
                          <a:latin typeface="Aptos"/>
                        </a:rPr>
                        <a:t>9</a:t>
                      </a:r>
                      <a:endParaRPr/>
                    </a:p>
                  </a:txBody>
                  <a:tcPr marL="9525" marR="9525" marT="9525" marB="0" anchor="ctr"/>
                </a:tc>
                <a:tc>
                  <a:txBody>
                    <a:bodyPr/>
                    <a:lstStyle/>
                    <a:p>
                      <a:pPr algn="ctr">
                        <a:defRPr/>
                      </a:pPr>
                      <a:r>
                        <a:rPr lang="en-US" sz="1200" b="0" i="0" u="none" strike="noStrike">
                          <a:solidFill>
                            <a:srgbClr val="000000"/>
                          </a:solidFill>
                          <a:latin typeface="Aptos"/>
                        </a:rPr>
                        <a:t>Winnipeg</a:t>
                      </a:r>
                      <a:endParaRPr/>
                    </a:p>
                  </a:txBody>
                  <a:tcPr marL="9525" marR="9525" marT="9525" marB="0" anchor="ctr"/>
                </a:tc>
                <a:tc>
                  <a:txBody>
                    <a:bodyPr/>
                    <a:lstStyle/>
                    <a:p>
                      <a:pPr algn="ctr">
                        <a:defRPr/>
                      </a:pPr>
                      <a:r>
                        <a:rPr lang="en-US" sz="1200" b="0" i="0" u="none" strike="noStrike">
                          <a:solidFill>
                            <a:srgbClr val="000000"/>
                          </a:solidFill>
                          <a:latin typeface="Aptos"/>
                        </a:rPr>
                        <a:t>$115,000 </a:t>
                      </a:r>
                      <a:endParaRPr/>
                    </a:p>
                  </a:txBody>
                  <a:tcPr marL="9525" marR="9525" marT="9525" marB="0" anchor="ctr"/>
                </a:tc>
                <a:extLst>
                  <a:ext uri="{0D108BD9-81ED-4DB2-BD59-A6C34878D82A}">
                    <a16:rowId xmlns:a16="http://schemas.microsoft.com/office/drawing/2014/main" val="10007"/>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Cybersecurity Eng.</a:t>
                      </a:r>
                      <a:endParaRPr/>
                    </a:p>
                  </a:txBody>
                  <a:tcPr marL="9525" marR="9525" marT="9525" marB="0" anchor="ctr"/>
                </a:tc>
                <a:tc>
                  <a:txBody>
                    <a:bodyPr/>
                    <a:lstStyle/>
                    <a:p>
                      <a:pPr algn="ctr">
                        <a:defRPr/>
                      </a:pPr>
                      <a:r>
                        <a:rPr lang="en-US" sz="1200" b="0" i="0" u="none" strike="noStrike">
                          <a:solidFill>
                            <a:srgbClr val="000000"/>
                          </a:solidFill>
                          <a:latin typeface="Aptos"/>
                        </a:rPr>
                        <a:t>6</a:t>
                      </a:r>
                      <a:endParaRPr/>
                    </a:p>
                  </a:txBody>
                  <a:tcPr marL="9525" marR="9525" marT="9525" marB="0" anchor="ctr"/>
                </a:tc>
                <a:tc>
                  <a:txBody>
                    <a:bodyPr/>
                    <a:lstStyle/>
                    <a:p>
                      <a:pPr algn="ctr">
                        <a:defRPr/>
                      </a:pPr>
                      <a:r>
                        <a:rPr lang="en-US" sz="1200" b="0" i="0" u="none" strike="noStrike">
                          <a:solidFill>
                            <a:srgbClr val="000000"/>
                          </a:solidFill>
                          <a:latin typeface="Aptos"/>
                        </a:rPr>
                        <a:t>Vancouver</a:t>
                      </a:r>
                      <a:endParaRPr/>
                    </a:p>
                  </a:txBody>
                  <a:tcPr marL="9525" marR="9525" marT="9525" marB="0" anchor="ctr"/>
                </a:tc>
                <a:tc>
                  <a:txBody>
                    <a:bodyPr/>
                    <a:lstStyle/>
                    <a:p>
                      <a:pPr algn="ctr">
                        <a:defRPr/>
                      </a:pPr>
                      <a:r>
                        <a:rPr lang="en-US" sz="1200" b="0" i="0" u="none" strike="noStrike">
                          <a:solidFill>
                            <a:srgbClr val="000000"/>
                          </a:solidFill>
                          <a:latin typeface="Aptos"/>
                        </a:rPr>
                        <a:t>$102,000 </a:t>
                      </a:r>
                      <a:endParaRPr/>
                    </a:p>
                  </a:txBody>
                  <a:tcPr marL="9525" marR="9525" marT="9525" marB="0" anchor="ctr"/>
                </a:tc>
                <a:extLst>
                  <a:ext uri="{0D108BD9-81ED-4DB2-BD59-A6C34878D82A}">
                    <a16:rowId xmlns:a16="http://schemas.microsoft.com/office/drawing/2014/main" val="10008"/>
                  </a:ext>
                </a:extLst>
              </a:tr>
              <a:tr h="310868">
                <a:tc>
                  <a:txBody>
                    <a:bodyPr/>
                    <a:lstStyle/>
                    <a:p>
                      <a:pPr algn="ctr">
                        <a:defRPr/>
                      </a:pPr>
                      <a:r>
                        <a:rPr lang="en-US" sz="1200" b="0" i="0" u="none" strike="noStrike">
                          <a:solidFill>
                            <a:srgbClr val="000000"/>
                          </a:solidFill>
                          <a:latin typeface="Aptos"/>
                        </a:rPr>
                        <a:t>Female</a:t>
                      </a:r>
                      <a:endParaRPr/>
                    </a:p>
                  </a:txBody>
                  <a:tcPr marL="9525" marR="9525" marT="9525" marB="0" anchor="ctr"/>
                </a:tc>
                <a:tc>
                  <a:txBody>
                    <a:bodyPr/>
                    <a:lstStyle/>
                    <a:p>
                      <a:pPr algn="ctr">
                        <a:defRPr/>
                      </a:pPr>
                      <a:r>
                        <a:rPr lang="en-US" sz="1200" b="0" i="0" u="none" strike="noStrike">
                          <a:solidFill>
                            <a:srgbClr val="000000"/>
                          </a:solidFill>
                          <a:latin typeface="Aptos"/>
                        </a:rPr>
                        <a:t>Social Media Mgr</a:t>
                      </a:r>
                      <a:endParaRPr/>
                    </a:p>
                  </a:txBody>
                  <a:tcPr marL="9525" marR="9525" marT="9525" marB="0" anchor="ctr"/>
                </a:tc>
                <a:tc>
                  <a:txBody>
                    <a:bodyPr/>
                    <a:lstStyle/>
                    <a:p>
                      <a:pPr algn="ctr">
                        <a:defRPr/>
                      </a:pPr>
                      <a:r>
                        <a:rPr lang="en-US" sz="1200" b="0" i="0" u="none" strike="noStrike">
                          <a:solidFill>
                            <a:srgbClr val="000000"/>
                          </a:solidFill>
                          <a:latin typeface="Aptos"/>
                        </a:rPr>
                        <a:t>4</a:t>
                      </a:r>
                      <a:endParaRPr/>
                    </a:p>
                  </a:txBody>
                  <a:tcPr marL="9525" marR="9525" marT="9525" marB="0" anchor="ctr"/>
                </a:tc>
                <a:tc>
                  <a:txBody>
                    <a:bodyPr/>
                    <a:lstStyle/>
                    <a:p>
                      <a:pPr algn="ctr">
                        <a:defRPr/>
                      </a:pPr>
                      <a:r>
                        <a:rPr lang="en-US" sz="1200" b="0" i="0" u="none" strike="noStrike">
                          <a:solidFill>
                            <a:srgbClr val="000000"/>
                          </a:solidFill>
                          <a:latin typeface="Aptos"/>
                        </a:rPr>
                        <a:t>Calgary</a:t>
                      </a:r>
                      <a:endParaRPr/>
                    </a:p>
                  </a:txBody>
                  <a:tcPr marL="9525" marR="9525" marT="9525" marB="0" anchor="ctr"/>
                </a:tc>
                <a:tc>
                  <a:txBody>
                    <a:bodyPr/>
                    <a:lstStyle/>
                    <a:p>
                      <a:pPr algn="ctr">
                        <a:defRPr/>
                      </a:pPr>
                      <a:r>
                        <a:rPr lang="en-US" sz="1200" b="0" i="0" u="none" strike="noStrike">
                          <a:solidFill>
                            <a:srgbClr val="000000"/>
                          </a:solidFill>
                          <a:latin typeface="Aptos"/>
                        </a:rPr>
                        <a:t>$69,000 </a:t>
                      </a:r>
                      <a:endParaRPr/>
                    </a:p>
                  </a:txBody>
                  <a:tcPr marL="9525" marR="9525" marT="9525" marB="0" anchor="ctr"/>
                </a:tc>
                <a:extLst>
                  <a:ext uri="{0D108BD9-81ED-4DB2-BD59-A6C34878D82A}">
                    <a16:rowId xmlns:a16="http://schemas.microsoft.com/office/drawing/2014/main" val="10009"/>
                  </a:ext>
                </a:extLst>
              </a:tr>
              <a:tr h="310868">
                <a:tc>
                  <a:txBody>
                    <a:bodyPr/>
                    <a:lstStyle/>
                    <a:p>
                      <a:pPr algn="ctr">
                        <a:defRPr/>
                      </a:pPr>
                      <a:r>
                        <a:rPr lang="en-US" sz="1200" b="0" i="0" u="none" strike="noStrike">
                          <a:solidFill>
                            <a:srgbClr val="000000"/>
                          </a:solidFill>
                          <a:latin typeface="Aptos"/>
                        </a:rPr>
                        <a:t>Male</a:t>
                      </a:r>
                      <a:endParaRPr/>
                    </a:p>
                  </a:txBody>
                  <a:tcPr marL="9525" marR="9525" marT="9525" marB="0" anchor="ctr"/>
                </a:tc>
                <a:tc>
                  <a:txBody>
                    <a:bodyPr/>
                    <a:lstStyle/>
                    <a:p>
                      <a:pPr algn="ctr">
                        <a:defRPr/>
                      </a:pPr>
                      <a:r>
                        <a:rPr lang="en-US" sz="1200" b="0" i="0" u="none" strike="noStrike">
                          <a:solidFill>
                            <a:srgbClr val="000000"/>
                          </a:solidFill>
                          <a:latin typeface="Aptos"/>
                        </a:rPr>
                        <a:t>Procurement Mgr</a:t>
                      </a:r>
                      <a:endParaRPr/>
                    </a:p>
                  </a:txBody>
                  <a:tcPr marL="9525" marR="9525" marT="9525" marB="0" anchor="ctr"/>
                </a:tc>
                <a:tc>
                  <a:txBody>
                    <a:bodyPr/>
                    <a:lstStyle/>
                    <a:p>
                      <a:pPr algn="ctr">
                        <a:defRPr/>
                      </a:pPr>
                      <a:r>
                        <a:rPr lang="en-US" sz="1200" b="0" i="0" u="none" strike="noStrike">
                          <a:solidFill>
                            <a:srgbClr val="000000"/>
                          </a:solidFill>
                          <a:latin typeface="Aptos"/>
                        </a:rPr>
                        <a:t>10</a:t>
                      </a:r>
                      <a:endParaRPr/>
                    </a:p>
                  </a:txBody>
                  <a:tcPr marL="9525" marR="9525" marT="9525" marB="0" anchor="ctr"/>
                </a:tc>
                <a:tc>
                  <a:txBody>
                    <a:bodyPr/>
                    <a:lstStyle/>
                    <a:p>
                      <a:pPr algn="ctr">
                        <a:defRPr/>
                      </a:pPr>
                      <a:r>
                        <a:rPr lang="en-US" sz="1200" b="0" i="0" u="none" strike="noStrike">
                          <a:solidFill>
                            <a:srgbClr val="000000"/>
                          </a:solidFill>
                          <a:latin typeface="Aptos"/>
                        </a:rPr>
                        <a:t>Montreal</a:t>
                      </a:r>
                      <a:endParaRPr/>
                    </a:p>
                  </a:txBody>
                  <a:tcPr marL="9525" marR="9525" marT="9525" marB="0" anchor="ctr"/>
                </a:tc>
                <a:tc>
                  <a:txBody>
                    <a:bodyPr/>
                    <a:lstStyle/>
                    <a:p>
                      <a:pPr algn="ctr">
                        <a:defRPr/>
                      </a:pPr>
                      <a:r>
                        <a:rPr lang="en-US" sz="1200" b="0" i="0" u="none" strike="noStrike">
                          <a:solidFill>
                            <a:srgbClr val="000000"/>
                          </a:solidFill>
                          <a:latin typeface="Aptos"/>
                        </a:rPr>
                        <a:t>$97,000 </a:t>
                      </a:r>
                      <a:endParaRPr/>
                    </a:p>
                  </a:txBody>
                  <a:tcPr marL="9525" marR="9525" marT="9525"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1323702" y="1447888"/>
            <a:ext cx="5747657" cy="2247723"/>
          </a:xfrm>
        </p:spPr>
        <p:txBody>
          <a:bodyPr/>
          <a:lstStyle/>
          <a:p>
            <a:pPr>
              <a:defRPr/>
            </a:pPr>
            <a:r>
              <a:rPr lang="en-US" b="1">
                <a:latin typeface="Aptos"/>
              </a:rPr>
              <a:t>Generalizations used for both algorithm:</a:t>
            </a:r>
            <a:endParaRPr/>
          </a:p>
          <a:p>
            <a:pPr marL="425450" indent="-285750">
              <a:buFont typeface="Arial"/>
              <a:buChar char="•"/>
              <a:defRPr/>
            </a:pPr>
            <a:r>
              <a:rPr lang="en-US" b="1">
                <a:latin typeface="Aptos"/>
              </a:rPr>
              <a:t>Gender</a:t>
            </a:r>
            <a:r>
              <a:rPr lang="en-US">
                <a:latin typeface="Aptos"/>
              </a:rPr>
              <a:t>: Generalized to “M/F” for all records.</a:t>
            </a:r>
            <a:endParaRPr/>
          </a:p>
          <a:p>
            <a:pPr marL="425450" indent="-285750">
              <a:buFont typeface="Arial"/>
              <a:buChar char="•"/>
              <a:defRPr/>
            </a:pPr>
            <a:r>
              <a:rPr lang="en-US" b="1">
                <a:latin typeface="Aptos"/>
              </a:rPr>
              <a:t>Job Role</a:t>
            </a:r>
            <a:r>
              <a:rPr lang="en-US">
                <a:latin typeface="Aptos"/>
              </a:rPr>
              <a:t>: Grouped into Technical and Non-Technical categories.</a:t>
            </a:r>
            <a:endParaRPr/>
          </a:p>
          <a:p>
            <a:pPr marL="425450" indent="-285750">
              <a:buFont typeface="Arial"/>
              <a:buChar char="•"/>
              <a:defRPr/>
            </a:pPr>
            <a:r>
              <a:rPr lang="en-US" b="1">
                <a:latin typeface="Aptos"/>
              </a:rPr>
              <a:t>Years of Experience</a:t>
            </a:r>
            <a:r>
              <a:rPr lang="en-US">
                <a:latin typeface="Aptos"/>
              </a:rPr>
              <a:t>: Categorized into “0-5” , “6-10” and “11-15”.</a:t>
            </a:r>
            <a:endParaRPr/>
          </a:p>
          <a:p>
            <a:pPr marL="425450" indent="-285750">
              <a:buFont typeface="Arial"/>
              <a:buChar char="•"/>
              <a:defRPr/>
            </a:pPr>
            <a:r>
              <a:rPr lang="en-US" b="1">
                <a:latin typeface="Aptos"/>
              </a:rPr>
              <a:t>Work Location</a:t>
            </a:r>
            <a:r>
              <a:rPr lang="en-US">
                <a:latin typeface="Aptos"/>
              </a:rPr>
              <a:t>: Generalized into "Western Canada" and “Eastern Canada” regions.</a:t>
            </a:r>
            <a:endParaRPr/>
          </a:p>
          <a:p>
            <a:pPr marL="139700" indent="0">
              <a:defRPr/>
            </a:pPr>
            <a:endParaRPr lang="en-US">
              <a:latin typeface="Aptos"/>
            </a:endParaRPr>
          </a:p>
        </p:txBody>
      </p:sp>
      <p:sp>
        <p:nvSpPr>
          <p:cNvPr id="11" name="Title 1"/>
          <p:cNvSpPr txBox="1"/>
          <p:nvPr/>
        </p:nvSpPr>
        <p:spPr bwMode="auto">
          <a:xfrm>
            <a:off x="346478" y="437501"/>
            <a:ext cx="8451961" cy="572700"/>
          </a:xfrm>
          <a:prstGeom prst="rect">
            <a:avLst/>
          </a:prstGeom>
          <a:noFill/>
          <a:ln>
            <a:noFill/>
          </a:ln>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dk1"/>
              </a:buClr>
              <a:buSzPts val="2800"/>
              <a:buFont typeface="Figtree Black"/>
              <a:buNone/>
              <a:defRPr sz="2800" b="0" i="0" u="none" strike="noStrike" cap="none">
                <a:solidFill>
                  <a:schemeClr val="dk1"/>
                </a:solidFill>
                <a:latin typeface="Figtree Black"/>
                <a:ea typeface="Figtree Black"/>
                <a:cs typeface="Figtree Black"/>
              </a:defRPr>
            </a:lvl1pPr>
            <a:lvl2pPr marR="0" lvl="1"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2pPr>
            <a:lvl3pPr marR="0" lvl="2"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3pPr>
            <a:lvl4pPr marR="0" lvl="3"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4pPr>
            <a:lvl5pPr marR="0" lvl="4"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5pPr>
            <a:lvl6pPr marR="0" lvl="5"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6pPr>
            <a:lvl7pPr marR="0" lvl="6"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7pPr>
            <a:lvl8pPr marR="0" lvl="7"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8pPr>
            <a:lvl9pPr marR="0" lvl="8"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9pPr>
          </a:lstStyle>
          <a:p>
            <a:pPr>
              <a:defRPr/>
            </a:pPr>
            <a:r>
              <a:rPr lang="en-US" sz="2200">
                <a:latin typeface="Aptos"/>
              </a:rPr>
              <a:t>MinGen Brute Force vs. Greedy Approach Output (large dataset)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le 1"/>
          <p:cNvSpPr txBox="1">
            <a:spLocks noGrp="1"/>
          </p:cNvSpPr>
          <p:nvPr>
            <p:ph type="title"/>
          </p:nvPr>
        </p:nvSpPr>
        <p:spPr bwMode="auto">
          <a:xfrm>
            <a:off x="441908" y="445025"/>
            <a:ext cx="7982092" cy="511972"/>
          </a:xfrm>
          <a:prstGeom prst="rect">
            <a:avLst/>
          </a:prstGeom>
          <a:noFill/>
          <a:ln>
            <a:noFill/>
          </a:ln>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dk1"/>
              </a:buClr>
              <a:buSzPts val="2800"/>
              <a:buFont typeface="Figtree Black"/>
              <a:buNone/>
              <a:defRPr sz="2800" b="0" i="0" u="none" strike="noStrike" cap="none">
                <a:solidFill>
                  <a:schemeClr val="dk1"/>
                </a:solidFill>
                <a:latin typeface="Figtree Black"/>
                <a:ea typeface="Figtree Black"/>
                <a:cs typeface="Figtree Black"/>
              </a:defRPr>
            </a:lvl1pPr>
            <a:lvl2pPr marR="0" lvl="1"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2pPr>
            <a:lvl3pPr marR="0" lvl="2"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3pPr>
            <a:lvl4pPr marR="0" lvl="3"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4pPr>
            <a:lvl5pPr marR="0" lvl="4"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5pPr>
            <a:lvl6pPr marR="0" lvl="5"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6pPr>
            <a:lvl7pPr marR="0" lvl="6"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7pPr>
            <a:lvl8pPr marR="0" lvl="7"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8pPr>
            <a:lvl9pPr marR="0" lvl="8"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9pPr>
          </a:lstStyle>
          <a:p>
            <a:pPr>
              <a:defRPr/>
            </a:pPr>
            <a:r>
              <a:rPr lang="en-US" sz="2200">
                <a:latin typeface="Aptos"/>
              </a:rPr>
              <a:t>MinGen Brute Force vs. Greedy Approach Output (large dataset)</a:t>
            </a:r>
            <a:endParaRPr/>
          </a:p>
        </p:txBody>
      </p:sp>
      <p:sp>
        <p:nvSpPr>
          <p:cNvPr id="26" name="Subtitle 25"/>
          <p:cNvSpPr>
            <a:spLocks noGrp="1"/>
          </p:cNvSpPr>
          <p:nvPr>
            <p:ph type="subTitle" idx="4"/>
          </p:nvPr>
        </p:nvSpPr>
        <p:spPr bwMode="auto"/>
        <p:txBody>
          <a:bodyPr/>
          <a:lstStyle/>
          <a:p>
            <a:pPr>
              <a:defRPr/>
            </a:pPr>
            <a:endParaRPr lang="en-US"/>
          </a:p>
        </p:txBody>
      </p:sp>
      <p:sp>
        <p:nvSpPr>
          <p:cNvPr id="30" name="Subtitle 29"/>
          <p:cNvSpPr>
            <a:spLocks noGrp="1"/>
          </p:cNvSpPr>
          <p:nvPr>
            <p:ph type="subTitle" idx="8"/>
          </p:nvPr>
        </p:nvSpPr>
        <p:spPr bwMode="auto"/>
        <p:txBody>
          <a:bodyPr/>
          <a:lstStyle/>
          <a:p>
            <a:pPr>
              <a:defRPr/>
            </a:pPr>
            <a:endParaRPr lang="en-US"/>
          </a:p>
        </p:txBody>
      </p:sp>
      <p:sp>
        <p:nvSpPr>
          <p:cNvPr id="15" name="Subtitle 3"/>
          <p:cNvSpPr txBox="1"/>
          <p:nvPr/>
        </p:nvSpPr>
        <p:spPr bwMode="auto">
          <a:xfrm>
            <a:off x="268820" y="1459883"/>
            <a:ext cx="4118973" cy="3299319"/>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noAutofit/>
          </a:bodyPr>
          <a:lstStyle/>
          <a:p>
            <a:pPr marL="139700">
              <a:buClrTx/>
              <a:buFontTx/>
              <a:defRPr/>
            </a:pPr>
            <a:r>
              <a:rPr lang="en-US">
                <a:solidFill>
                  <a:sysClr val="windowText" lastClr="000000"/>
                </a:solidFill>
                <a:latin typeface="Aptos"/>
              </a:rPr>
              <a:t> For k=2</a:t>
            </a:r>
            <a:endParaRPr/>
          </a:p>
        </p:txBody>
      </p:sp>
      <p:sp>
        <p:nvSpPr>
          <p:cNvPr id="16" name="Subtitle 4"/>
          <p:cNvSpPr txBox="1"/>
          <p:nvPr/>
        </p:nvSpPr>
        <p:spPr bwMode="auto">
          <a:xfrm>
            <a:off x="441908" y="1208441"/>
            <a:ext cx="3772800" cy="361500"/>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r>
              <a:rPr lang="en-US">
                <a:latin typeface="Aptos"/>
              </a:rPr>
              <a:t>MinGen Brute Force k-anonymized dataset</a:t>
            </a:r>
            <a:endParaRPr/>
          </a:p>
        </p:txBody>
      </p:sp>
      <p:pic>
        <p:nvPicPr>
          <p:cNvPr id="18" name="Picture 17" descr="A screenshot of a computer&#10;&#10;Description automatically generated"/>
          <p:cNvPicPr>
            <a:picLocks noChangeAspect="1"/>
          </p:cNvPicPr>
          <p:nvPr/>
        </p:nvPicPr>
        <p:blipFill>
          <a:blip r:embed="rId3"/>
          <a:stretch/>
        </p:blipFill>
        <p:spPr bwMode="auto">
          <a:xfrm>
            <a:off x="510878" y="1821384"/>
            <a:ext cx="3876915" cy="2840434"/>
          </a:xfrm>
          <a:prstGeom prst="rect">
            <a:avLst/>
          </a:prstGeom>
        </p:spPr>
      </p:pic>
      <p:sp>
        <p:nvSpPr>
          <p:cNvPr id="19" name="Subtitle 3"/>
          <p:cNvSpPr txBox="1"/>
          <p:nvPr/>
        </p:nvSpPr>
        <p:spPr bwMode="auto">
          <a:xfrm>
            <a:off x="4629851" y="1459883"/>
            <a:ext cx="4118973" cy="3299318"/>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noAutofit/>
          </a:bodyPr>
          <a:lstStyle/>
          <a:p>
            <a:pPr marL="139700">
              <a:buClrTx/>
              <a:buFontTx/>
              <a:defRPr/>
            </a:pPr>
            <a:r>
              <a:rPr lang="en-US">
                <a:solidFill>
                  <a:sysClr val="windowText" lastClr="000000"/>
                </a:solidFill>
                <a:latin typeface="Aptos"/>
              </a:rPr>
              <a:t>For k=2</a:t>
            </a:r>
            <a:endParaRPr/>
          </a:p>
        </p:txBody>
      </p:sp>
      <p:sp>
        <p:nvSpPr>
          <p:cNvPr id="20" name="Subtitle 4"/>
          <p:cNvSpPr txBox="1"/>
          <p:nvPr/>
        </p:nvSpPr>
        <p:spPr bwMode="auto">
          <a:xfrm>
            <a:off x="4731412" y="1215098"/>
            <a:ext cx="3772800" cy="361500"/>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r>
              <a:rPr lang="en-US">
                <a:latin typeface="Aptos"/>
              </a:rPr>
              <a:t>Greedy Approach k-anonymized dataset</a:t>
            </a:r>
            <a:endParaRPr/>
          </a:p>
        </p:txBody>
      </p:sp>
      <p:pic>
        <p:nvPicPr>
          <p:cNvPr id="22" name="Picture 21" descr="A screenshot of a computer&#10;&#10;Description automatically generated"/>
          <p:cNvPicPr>
            <a:picLocks noChangeAspect="1"/>
          </p:cNvPicPr>
          <p:nvPr/>
        </p:nvPicPr>
        <p:blipFill>
          <a:blip r:embed="rId4"/>
          <a:stretch/>
        </p:blipFill>
        <p:spPr bwMode="auto">
          <a:xfrm>
            <a:off x="4731412" y="1821384"/>
            <a:ext cx="3772800" cy="2840434"/>
          </a:xfrm>
          <a:prstGeom prst="rect">
            <a:avLst/>
          </a:prstGeom>
        </p:spPr>
      </p:pic>
      <p:sp>
        <p:nvSpPr>
          <p:cNvPr id="692138005" name="Rectangle 692138004"/>
          <p:cNvSpPr/>
          <p:nvPr/>
        </p:nvSpPr>
        <p:spPr bwMode="auto">
          <a:xfrm>
            <a:off x="505415" y="1753436"/>
            <a:ext cx="2076978" cy="357186"/>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
        <p:nvSpPr>
          <p:cNvPr id="480563663" name="Rectangle 480563662"/>
          <p:cNvSpPr/>
          <p:nvPr/>
        </p:nvSpPr>
        <p:spPr bwMode="auto">
          <a:xfrm>
            <a:off x="4738749" y="1819582"/>
            <a:ext cx="2076978" cy="357186"/>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le 1"/>
          <p:cNvSpPr txBox="1">
            <a:spLocks noGrp="1"/>
          </p:cNvSpPr>
          <p:nvPr>
            <p:ph type="title" idx="4294967295"/>
          </p:nvPr>
        </p:nvSpPr>
        <p:spPr bwMode="auto">
          <a:xfrm>
            <a:off x="336493" y="384298"/>
            <a:ext cx="8102600" cy="573088"/>
          </a:xfrm>
          <a:prstGeom prst="rect">
            <a:avLst/>
          </a:prstGeom>
          <a:noFill/>
          <a:ln>
            <a:noFill/>
          </a:ln>
        </p:spPr>
        <p:txBody>
          <a:bodyPr spcFirstLastPara="1" wrap="square" lIns="91425" tIns="91425" rIns="91425" bIns="91425"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dk1"/>
              </a:buClr>
              <a:buSzPts val="2800"/>
              <a:buFont typeface="Figtree Black"/>
              <a:buNone/>
              <a:defRPr sz="2800" b="0" i="0" u="none" strike="noStrike" cap="none">
                <a:solidFill>
                  <a:schemeClr val="dk1"/>
                </a:solidFill>
                <a:latin typeface="Figtree Black"/>
                <a:ea typeface="Figtree Black"/>
                <a:cs typeface="Figtree Black"/>
              </a:defRPr>
            </a:lvl1pPr>
            <a:lvl2pPr marR="0" lvl="1"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2pPr>
            <a:lvl3pPr marR="0" lvl="2"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3pPr>
            <a:lvl4pPr marR="0" lvl="3"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4pPr>
            <a:lvl5pPr marR="0" lvl="4"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5pPr>
            <a:lvl6pPr marR="0" lvl="5"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6pPr>
            <a:lvl7pPr marR="0" lvl="6"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7pPr>
            <a:lvl8pPr marR="0" lvl="7"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8pPr>
            <a:lvl9pPr marR="0" lvl="8" algn="l">
              <a:lnSpc>
                <a:spcPct val="100000"/>
              </a:lnSpc>
              <a:spcBef>
                <a:spcPts val="0"/>
              </a:spcBef>
              <a:spcAft>
                <a:spcPts val="0"/>
              </a:spcAft>
              <a:buClr>
                <a:schemeClr val="dk1"/>
              </a:buClr>
              <a:buSzPts val="3000"/>
              <a:buFont typeface="Figtree Black"/>
              <a:buNone/>
              <a:defRPr sz="3000" b="0" i="0" u="none" strike="noStrike" cap="none">
                <a:solidFill>
                  <a:schemeClr val="dk1"/>
                </a:solidFill>
                <a:latin typeface="Figtree Black"/>
                <a:ea typeface="Figtree Black"/>
                <a:cs typeface="Figtree Black"/>
              </a:defRPr>
            </a:lvl9pPr>
          </a:lstStyle>
          <a:p>
            <a:pPr>
              <a:defRPr/>
            </a:pPr>
            <a:r>
              <a:rPr lang="en-US" sz="2200">
                <a:latin typeface="Aptos"/>
              </a:rPr>
              <a:t>MinGen Brute Force vs. Greedy Approach Output (large dataset)</a:t>
            </a:r>
            <a:endParaRPr/>
          </a:p>
        </p:txBody>
      </p:sp>
      <p:sp>
        <p:nvSpPr>
          <p:cNvPr id="15" name="Subtitle 3"/>
          <p:cNvSpPr txBox="1"/>
          <p:nvPr/>
        </p:nvSpPr>
        <p:spPr bwMode="auto">
          <a:xfrm>
            <a:off x="268820" y="1459883"/>
            <a:ext cx="4118973" cy="3299319"/>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noAutofit/>
          </a:bodyPr>
          <a:lstStyle/>
          <a:p>
            <a:pPr marL="139700">
              <a:buClrTx/>
              <a:buFontTx/>
              <a:defRPr/>
            </a:pPr>
            <a:r>
              <a:rPr lang="en-US">
                <a:solidFill>
                  <a:sysClr val="windowText" lastClr="000000"/>
                </a:solidFill>
                <a:latin typeface="Aptos"/>
              </a:rPr>
              <a:t> For k=3</a:t>
            </a:r>
            <a:endParaRPr/>
          </a:p>
        </p:txBody>
      </p:sp>
      <p:sp>
        <p:nvSpPr>
          <p:cNvPr id="16" name="Subtitle 4"/>
          <p:cNvSpPr txBox="1"/>
          <p:nvPr/>
        </p:nvSpPr>
        <p:spPr bwMode="auto">
          <a:xfrm>
            <a:off x="441908" y="1208441"/>
            <a:ext cx="3772800" cy="361500"/>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r>
              <a:rPr lang="en-US">
                <a:latin typeface="Aptos"/>
              </a:rPr>
              <a:t>MinGen Brute Force k-anonymized dataset</a:t>
            </a:r>
            <a:endParaRPr/>
          </a:p>
        </p:txBody>
      </p:sp>
      <p:sp>
        <p:nvSpPr>
          <p:cNvPr id="19" name="Subtitle 3"/>
          <p:cNvSpPr txBox="1"/>
          <p:nvPr/>
        </p:nvSpPr>
        <p:spPr bwMode="auto">
          <a:xfrm>
            <a:off x="4629851" y="1459883"/>
            <a:ext cx="4118973" cy="3299318"/>
          </a:xfrm>
          <a:prstGeom prst="rect">
            <a:avLst/>
          </a:prstGeom>
          <a:noFill/>
          <a:ln w="19050" cap="flat" cmpd="sng">
            <a:noFill/>
            <a:prstDash val="solid"/>
            <a:round/>
            <a:headEnd type="none" w="sm" len="sm"/>
            <a:tailEnd type="none" w="sm" len="sm"/>
          </a:ln>
        </p:spPr>
        <p:txBody>
          <a:bodyPr spcFirstLastPara="1" wrap="square" lIns="91425" tIns="91425" rIns="91425" bIns="91425" anchor="t" anchorCtr="0">
            <a:noAutofit/>
          </a:bodyPr>
          <a:lstStyle/>
          <a:p>
            <a:pPr marL="139700">
              <a:buClrTx/>
              <a:buFontTx/>
              <a:defRPr/>
            </a:pPr>
            <a:r>
              <a:rPr lang="en-US">
                <a:solidFill>
                  <a:sysClr val="windowText" lastClr="000000"/>
                </a:solidFill>
                <a:latin typeface="Aptos"/>
              </a:rPr>
              <a:t>For k=3</a:t>
            </a:r>
            <a:endParaRPr/>
          </a:p>
        </p:txBody>
      </p:sp>
      <p:sp>
        <p:nvSpPr>
          <p:cNvPr id="20" name="Subtitle 4"/>
          <p:cNvSpPr txBox="1"/>
          <p:nvPr/>
        </p:nvSpPr>
        <p:spPr bwMode="auto">
          <a:xfrm>
            <a:off x="4731412" y="1215098"/>
            <a:ext cx="3772800" cy="361500"/>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defRPr/>
            </a:pPr>
            <a:r>
              <a:rPr lang="en-US">
                <a:latin typeface="Aptos"/>
              </a:rPr>
              <a:t>Greedy Approach k-anonymized dataset</a:t>
            </a:r>
            <a:endParaRPr/>
          </a:p>
        </p:txBody>
      </p:sp>
      <p:pic>
        <p:nvPicPr>
          <p:cNvPr id="3" name="Picture 2" descr="A screenshot of a computer&#10;&#10;Description automatically generated"/>
          <p:cNvPicPr>
            <a:picLocks noChangeAspect="1"/>
          </p:cNvPicPr>
          <p:nvPr/>
        </p:nvPicPr>
        <p:blipFill>
          <a:blip r:embed="rId3"/>
          <a:stretch/>
        </p:blipFill>
        <p:spPr bwMode="auto">
          <a:xfrm>
            <a:off x="568263" y="1821383"/>
            <a:ext cx="3772800" cy="2840435"/>
          </a:xfrm>
          <a:prstGeom prst="rect">
            <a:avLst/>
          </a:prstGeom>
        </p:spPr>
      </p:pic>
      <p:pic>
        <p:nvPicPr>
          <p:cNvPr id="5" name="Picture 4" descr="A screenshot of a computer&#10;&#10;Description automatically generated"/>
          <p:cNvPicPr>
            <a:picLocks noChangeAspect="1"/>
          </p:cNvPicPr>
          <p:nvPr/>
        </p:nvPicPr>
        <p:blipFill>
          <a:blip r:embed="rId4"/>
          <a:stretch/>
        </p:blipFill>
        <p:spPr bwMode="auto">
          <a:xfrm>
            <a:off x="4802937" y="1814993"/>
            <a:ext cx="3772800" cy="2846825"/>
          </a:xfrm>
          <a:prstGeom prst="rect">
            <a:avLst/>
          </a:prstGeom>
        </p:spPr>
      </p:pic>
      <p:sp>
        <p:nvSpPr>
          <p:cNvPr id="1661652760" name="Rectangle 1661652759"/>
          <p:cNvSpPr/>
          <p:nvPr/>
        </p:nvSpPr>
        <p:spPr bwMode="auto">
          <a:xfrm>
            <a:off x="571561" y="1753436"/>
            <a:ext cx="2076978" cy="357186"/>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
        <p:nvSpPr>
          <p:cNvPr id="1765517584" name="Rectangle 1765517583"/>
          <p:cNvSpPr/>
          <p:nvPr/>
        </p:nvSpPr>
        <p:spPr bwMode="auto">
          <a:xfrm>
            <a:off x="4804894" y="1753436"/>
            <a:ext cx="2076978" cy="357186"/>
          </a:xfrm>
          <a:prstGeom prst="rect">
            <a:avLst/>
          </a:prstGeom>
          <a:noFill/>
          <a:ln w="25400"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latin typeface="Aptos"/>
              </a:rPr>
              <a:t>Dataset Summary</a:t>
            </a:r>
            <a:endParaRPr/>
          </a:p>
        </p:txBody>
      </p:sp>
      <p:sp>
        <p:nvSpPr>
          <p:cNvPr id="3" name="Text Placeholder 2"/>
          <p:cNvSpPr>
            <a:spLocks noGrp="1"/>
          </p:cNvSpPr>
          <p:nvPr>
            <p:ph type="body" idx="1"/>
          </p:nvPr>
        </p:nvSpPr>
        <p:spPr bwMode="auto">
          <a:xfrm>
            <a:off x="720000" y="1380342"/>
            <a:ext cx="7704000" cy="3233100"/>
          </a:xfrm>
        </p:spPr>
        <p:txBody>
          <a:bodyPr/>
          <a:lstStyle/>
          <a:p>
            <a:pPr>
              <a:defRPr/>
            </a:pPr>
            <a:r>
              <a:rPr lang="en-US">
                <a:latin typeface="Aptos"/>
              </a:rPr>
              <a:t>Total Records: 10 (Small Dataset)</a:t>
            </a:r>
            <a:endParaRPr>
              <a:latin typeface="Aptos"/>
            </a:endParaRPr>
          </a:p>
          <a:p>
            <a:pPr>
              <a:defRPr/>
            </a:pPr>
            <a:r>
              <a:rPr lang="en-US">
                <a:latin typeface="Aptos"/>
              </a:rPr>
              <a:t>Total Records: 30 (Large Dataset)</a:t>
            </a:r>
            <a:endParaRPr>
              <a:latin typeface="Aptos"/>
            </a:endParaRPr>
          </a:p>
          <a:p>
            <a:pPr>
              <a:defRPr/>
            </a:pPr>
            <a:r>
              <a:rPr lang="en-US">
                <a:latin typeface="Aptos"/>
              </a:rPr>
              <a:t>Attributes Considered</a:t>
            </a:r>
            <a:endParaRPr>
              <a:latin typeface="Aptos"/>
            </a:endParaRPr>
          </a:p>
          <a:p>
            <a:pPr lvl="1">
              <a:defRPr/>
            </a:pPr>
            <a:r>
              <a:rPr lang="en-US">
                <a:latin typeface="Aptos"/>
              </a:rPr>
              <a:t>Quasi-Identifiers</a:t>
            </a:r>
            <a:endParaRPr>
              <a:latin typeface="Aptos"/>
            </a:endParaRPr>
          </a:p>
          <a:p>
            <a:pPr lvl="2">
              <a:defRPr/>
            </a:pPr>
            <a:r>
              <a:rPr lang="en-US">
                <a:latin typeface="Aptos"/>
              </a:rPr>
              <a:t>Gender</a:t>
            </a:r>
            <a:endParaRPr>
              <a:latin typeface="Aptos"/>
            </a:endParaRPr>
          </a:p>
          <a:p>
            <a:pPr lvl="2">
              <a:defRPr/>
            </a:pPr>
            <a:r>
              <a:rPr lang="en-US">
                <a:latin typeface="Aptos"/>
              </a:rPr>
              <a:t>Job Role</a:t>
            </a:r>
            <a:endParaRPr>
              <a:latin typeface="Aptos"/>
            </a:endParaRPr>
          </a:p>
          <a:p>
            <a:pPr lvl="2">
              <a:defRPr/>
            </a:pPr>
            <a:r>
              <a:rPr lang="en-US">
                <a:latin typeface="Aptos"/>
              </a:rPr>
              <a:t>Years of Experience</a:t>
            </a:r>
            <a:endParaRPr>
              <a:latin typeface="Aptos"/>
            </a:endParaRPr>
          </a:p>
          <a:p>
            <a:pPr lvl="2">
              <a:defRPr/>
            </a:pPr>
            <a:r>
              <a:rPr lang="en-US">
                <a:latin typeface="Aptos"/>
              </a:rPr>
              <a:t>Work Location</a:t>
            </a:r>
            <a:endParaRPr>
              <a:latin typeface="Aptos"/>
            </a:endParaRPr>
          </a:p>
          <a:p>
            <a:pPr lvl="1">
              <a:defRPr/>
            </a:pPr>
            <a:r>
              <a:rPr lang="en-US">
                <a:latin typeface="Aptos"/>
              </a:rPr>
              <a:t>Sensitive Attribute:</a:t>
            </a:r>
            <a:endParaRPr>
              <a:latin typeface="Aptos"/>
            </a:endParaRPr>
          </a:p>
          <a:p>
            <a:pPr lvl="2">
              <a:defRPr/>
            </a:pPr>
            <a:r>
              <a:rPr lang="en-US">
                <a:latin typeface="Aptos"/>
              </a:rPr>
              <a:t>Salary</a:t>
            </a:r>
            <a:endParaRPr>
              <a:latin typeface="Aptos"/>
            </a:endParaRPr>
          </a:p>
          <a:p>
            <a:pPr>
              <a:defRPr/>
            </a:pPr>
            <a:endParaRPr lang="en-US">
              <a:latin typeface="Apto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1"/>
          <p:cNvSpPr txBox="1"/>
          <p:nvPr/>
        </p:nvSpPr>
        <p:spPr bwMode="auto">
          <a:xfrm>
            <a:off x="1354183" y="444138"/>
            <a:ext cx="6435634" cy="523220"/>
          </a:xfrm>
          <a:prstGeom prst="rect">
            <a:avLst/>
          </a:prstGeom>
          <a:noFill/>
        </p:spPr>
        <p:txBody>
          <a:bodyPr wrap="square" rtlCol="0">
            <a:spAutoFit/>
          </a:bodyPr>
          <a:lstStyle/>
          <a:p>
            <a:pPr algn="ctr">
              <a:defRPr/>
            </a:pPr>
            <a:r>
              <a:rPr lang="en-US" sz="2800">
                <a:latin typeface="Aptos"/>
              </a:rPr>
              <a:t>Execution Time Comparison</a:t>
            </a:r>
            <a:endParaRPr/>
          </a:p>
        </p:txBody>
      </p:sp>
      <p:graphicFrame>
        <p:nvGraphicFramePr>
          <p:cNvPr id="3" name="Chart 2"/>
          <p:cNvGraphicFramePr>
            <a:graphicFrameLocks/>
          </p:cNvGraphicFramePr>
          <p:nvPr/>
        </p:nvGraphicFramePr>
        <p:xfrm>
          <a:off x="1523999" y="1062446"/>
          <a:ext cx="6662057" cy="35413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2842905" name="TextBox 1"/>
          <p:cNvSpPr txBox="1"/>
          <p:nvPr/>
        </p:nvSpPr>
        <p:spPr bwMode="auto">
          <a:xfrm>
            <a:off x="1354182" y="444137"/>
            <a:ext cx="6445713" cy="518519"/>
          </a:xfrm>
          <a:prstGeom prst="rect">
            <a:avLst/>
          </a:prstGeom>
          <a:noFill/>
        </p:spPr>
        <p:txBody>
          <a:bodyPr wrap="square" rtlCol="0">
            <a:spAutoFit/>
          </a:bodyPr>
          <a:lstStyle/>
          <a:p>
            <a:pPr algn="ctr">
              <a:defRPr/>
            </a:pPr>
            <a:r>
              <a:rPr lang="en-US" sz="2800">
                <a:latin typeface="Aptos"/>
              </a:rPr>
              <a:t>Certainty Metric Value Comparison</a:t>
            </a:r>
            <a:endParaRPr/>
          </a:p>
        </p:txBody>
      </p:sp>
      <p:pic>
        <p:nvPicPr>
          <p:cNvPr id="1420858346" name="Picture 1420858345"/>
          <p:cNvPicPr>
            <a:picLocks noChangeAspect="1"/>
          </p:cNvPicPr>
          <p:nvPr/>
        </p:nvPicPr>
        <p:blipFill>
          <a:blip r:embed="rId3"/>
          <a:stretch/>
        </p:blipFill>
        <p:spPr bwMode="auto">
          <a:xfrm>
            <a:off x="5925435" y="2014837"/>
            <a:ext cx="1476374" cy="428625"/>
          </a:xfrm>
          <a:prstGeom prst="rect">
            <a:avLst/>
          </a:prstGeom>
        </p:spPr>
      </p:pic>
      <p:pic>
        <p:nvPicPr>
          <p:cNvPr id="1693686031" name="Picture 1693686030"/>
          <p:cNvPicPr>
            <a:picLocks noChangeAspect="1"/>
          </p:cNvPicPr>
          <p:nvPr/>
        </p:nvPicPr>
        <p:blipFill>
          <a:blip r:embed="rId4"/>
          <a:stretch/>
        </p:blipFill>
        <p:spPr bwMode="auto">
          <a:xfrm>
            <a:off x="5925435" y="2517701"/>
            <a:ext cx="1762124" cy="552449"/>
          </a:xfrm>
          <a:prstGeom prst="rect">
            <a:avLst/>
          </a:prstGeom>
        </p:spPr>
      </p:pic>
      <p:pic>
        <p:nvPicPr>
          <p:cNvPr id="1484728528" name="Picture 1484728527"/>
          <p:cNvPicPr>
            <a:picLocks noChangeAspect="1"/>
          </p:cNvPicPr>
          <p:nvPr/>
        </p:nvPicPr>
        <p:blipFill>
          <a:blip r:embed="rId5"/>
          <a:srcRect r="49262"/>
          <a:stretch/>
        </p:blipFill>
        <p:spPr bwMode="auto">
          <a:xfrm>
            <a:off x="528526" y="1018035"/>
            <a:ext cx="2846729" cy="1889782"/>
          </a:xfrm>
          <a:prstGeom prst="rect">
            <a:avLst/>
          </a:prstGeom>
        </p:spPr>
      </p:pic>
      <p:pic>
        <p:nvPicPr>
          <p:cNvPr id="1414841679" name="Picture 1414841678"/>
          <p:cNvPicPr>
            <a:picLocks noChangeAspect="1"/>
          </p:cNvPicPr>
          <p:nvPr/>
        </p:nvPicPr>
        <p:blipFill>
          <a:blip r:embed="rId5"/>
          <a:srcRect l="50771"/>
          <a:stretch/>
        </p:blipFill>
        <p:spPr bwMode="auto">
          <a:xfrm>
            <a:off x="614277" y="2907819"/>
            <a:ext cx="2777248" cy="1900190"/>
          </a:xfrm>
          <a:prstGeom prst="rect">
            <a:avLst/>
          </a:prstGeom>
        </p:spPr>
      </p:pic>
      <p:sp>
        <p:nvSpPr>
          <p:cNvPr id="537550593" name="TextBox 537550592"/>
          <p:cNvSpPr txBox="1"/>
          <p:nvPr/>
        </p:nvSpPr>
        <p:spPr bwMode="auto">
          <a:xfrm>
            <a:off x="3491075" y="3915697"/>
            <a:ext cx="1966137" cy="31149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b="1">
                <a:solidFill>
                  <a:srgbClr val="FF0000"/>
                </a:solidFill>
                <a:latin typeface="Aptos"/>
              </a:rPr>
              <a:t>Higher Score</a:t>
            </a:r>
            <a:endParaRPr>
              <a:latin typeface="Aptos"/>
            </a:endParaRPr>
          </a:p>
        </p:txBody>
      </p:sp>
      <p:sp>
        <p:nvSpPr>
          <p:cNvPr id="66047932" name="TextBox 66047931"/>
          <p:cNvSpPr txBox="1"/>
          <p:nvPr/>
        </p:nvSpPr>
        <p:spPr bwMode="auto">
          <a:xfrm>
            <a:off x="3477341" y="2200880"/>
            <a:ext cx="1969016" cy="31149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defRPr/>
            </a:pPr>
            <a:r>
              <a:rPr b="1">
                <a:solidFill>
                  <a:srgbClr val="00B050"/>
                </a:solidFill>
                <a:latin typeface="Aptos"/>
              </a:rPr>
              <a:t>Lower Score</a:t>
            </a:r>
            <a:endParaRPr>
              <a:solidFill>
                <a:srgbClr val="84C43F"/>
              </a:solidFill>
              <a:latin typeface="Aptos"/>
            </a:endParaRPr>
          </a:p>
        </p:txBody>
      </p:sp>
      <p:sp>
        <p:nvSpPr>
          <p:cNvPr id="2081472649" name="TextBox 2081472648"/>
          <p:cNvSpPr txBox="1"/>
          <p:nvPr/>
        </p:nvSpPr>
        <p:spPr bwMode="auto">
          <a:xfrm>
            <a:off x="5786961" y="1730655"/>
            <a:ext cx="2039071" cy="1563441"/>
          </a:xfrm>
          <a:prstGeom prst="rect">
            <a:avLst/>
          </a:prstGeom>
          <a:noFill/>
          <a:ln w="28575">
            <a:solidFill>
              <a:schemeClr val="tx1"/>
            </a:solidFill>
            <a:prstDash val="solid"/>
          </a:ln>
        </p:spPr>
        <p:txBody>
          <a:bodyPr vertOverflow="overflow" horzOverflow="overflow" vert="horz" wrap="square" lIns="91440" tIns="45720" rIns="91440" bIns="45720" numCol="1" spcCol="0" rtlCol="0" fromWordArt="0" anchor="t" anchorCtr="0" forceAA="0" compatLnSpc="0">
            <a:spAutoFit/>
          </a:bodyPr>
          <a:lstStyle/>
          <a:p>
            <a:pPr>
              <a:defRPr/>
            </a:pPr>
            <a:r>
              <a:rPr sz="1000" b="1" u="sng">
                <a:latin typeface="Aptos"/>
              </a:rPr>
              <a:t>Take note:</a:t>
            </a:r>
            <a:endParaRPr sz="1000" b="1">
              <a:latin typeface="Aptos"/>
            </a:endParaRPr>
          </a:p>
          <a:p>
            <a:pPr>
              <a:defRPr/>
            </a:pPr>
            <a:endParaRPr>
              <a:latin typeface="Aptos"/>
            </a:endParaRPr>
          </a:p>
          <a:p>
            <a:pPr>
              <a:defRPr/>
            </a:pPr>
            <a:endParaRPr>
              <a:latin typeface="Aptos"/>
            </a:endParaRPr>
          </a:p>
          <a:p>
            <a:pPr>
              <a:defRPr/>
            </a:pPr>
            <a:endParaRPr>
              <a:latin typeface="Aptos"/>
            </a:endParaRPr>
          </a:p>
          <a:p>
            <a:pPr>
              <a:defRPr/>
            </a:pPr>
            <a:endParaRPr>
              <a:latin typeface="Aptos"/>
            </a:endParaRPr>
          </a:p>
          <a:p>
            <a:pPr>
              <a:defRPr/>
            </a:pPr>
            <a:endParaRPr>
              <a:latin typeface="Aptos"/>
            </a:endParaRPr>
          </a:p>
          <a:p>
            <a:pPr>
              <a:defRPr/>
            </a:pPr>
            <a:endParaRPr>
              <a:latin typeface="Aptos"/>
            </a:endParaRPr>
          </a:p>
        </p:txBody>
      </p:sp>
      <p:sp>
        <p:nvSpPr>
          <p:cNvPr id="1430132447" name="Oval 1430132446"/>
          <p:cNvSpPr/>
          <p:nvPr/>
        </p:nvSpPr>
        <p:spPr bwMode="auto">
          <a:xfrm>
            <a:off x="3411195" y="1836257"/>
            <a:ext cx="1393699" cy="957668"/>
          </a:xfrm>
          <a:prstGeom prst="ellipse">
            <a:avLst/>
          </a:prstGeom>
          <a:noFill/>
          <a:ln w="25400" cap="flat" cmpd="sng" algn="ctr">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atin typeface="Apto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35233807" name="Google Shape;329;p36"/>
          <p:cNvSpPr txBox="1">
            <a:spLocks noGrp="1"/>
          </p:cNvSpPr>
          <p:nvPr>
            <p:ph type="title"/>
          </p:nvPr>
        </p:nvSpPr>
        <p:spPr bwMode="auto">
          <a:xfrm>
            <a:off x="1216474" y="1977149"/>
            <a:ext cx="5067599" cy="841799"/>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US" b="1">
                <a:latin typeface="Aptos"/>
                <a:ea typeface="Aptos"/>
                <a:cs typeface="Aptos"/>
              </a:rPr>
              <a:t>Analysis</a:t>
            </a:r>
            <a:endParaRPr b="1">
              <a:latin typeface="Aptos"/>
              <a:cs typeface="Apto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91941830" name="Google Shape;761;p56"/>
          <p:cNvSpPr txBox="1">
            <a:spLocks noGrp="1"/>
          </p:cNvSpPr>
          <p:nvPr>
            <p:ph type="title"/>
          </p:nvPr>
        </p:nvSpPr>
        <p:spPr bwMode="auto">
          <a:xfrm>
            <a:off x="722376" y="445023"/>
            <a:ext cx="7708500" cy="572698"/>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Key Comparison Points:</a:t>
            </a:r>
            <a:endParaRPr>
              <a:latin typeface="Aptos"/>
              <a:cs typeface="Aptos"/>
            </a:endParaRPr>
          </a:p>
        </p:txBody>
      </p:sp>
      <p:graphicFrame>
        <p:nvGraphicFramePr>
          <p:cNvPr id="1362682811" name="Table 1362682810"/>
          <p:cNvGraphicFramePr>
            <a:graphicFrameLocks/>
          </p:cNvGraphicFramePr>
          <p:nvPr/>
        </p:nvGraphicFramePr>
        <p:xfrm>
          <a:off x="774078" y="1149174"/>
          <a:ext cx="7105022" cy="2764337"/>
        </p:xfrm>
        <a:graphic>
          <a:graphicData uri="http://schemas.openxmlformats.org/drawingml/2006/table">
            <a:tbl>
              <a:tblPr firstRow="1" firstCol="1" bandRow="1"/>
              <a:tblGrid>
                <a:gridCol w="1145974">
                  <a:extLst>
                    <a:ext uri="{9D8B030D-6E8A-4147-A177-3AD203B41FA5}">
                      <a16:colId xmlns:a16="http://schemas.microsoft.com/office/drawing/2014/main" val="20000"/>
                    </a:ext>
                  </a:extLst>
                </a:gridCol>
                <a:gridCol w="2979524">
                  <a:extLst>
                    <a:ext uri="{9D8B030D-6E8A-4147-A177-3AD203B41FA5}">
                      <a16:colId xmlns:a16="http://schemas.microsoft.com/office/drawing/2014/main" val="20001"/>
                    </a:ext>
                  </a:extLst>
                </a:gridCol>
                <a:gridCol w="2979524">
                  <a:extLst>
                    <a:ext uri="{9D8B030D-6E8A-4147-A177-3AD203B41FA5}">
                      <a16:colId xmlns:a16="http://schemas.microsoft.com/office/drawing/2014/main" val="20002"/>
                    </a:ext>
                  </a:extLst>
                </a:gridCol>
              </a:tblGrid>
              <a:tr h="272617">
                <a:tc>
                  <a:txBody>
                    <a:bodyPr/>
                    <a:lstStyle/>
                    <a:p>
                      <a:pPr algn="ctr">
                        <a:defRPr/>
                      </a:pPr>
                      <a:r>
                        <a:rPr sz="1200" b="1" i="0" u="none">
                          <a:solidFill>
                            <a:srgbClr val="000000"/>
                          </a:solidFill>
                          <a:latin typeface="Aptos"/>
                          <a:ea typeface="Aptos"/>
                          <a:cs typeface="Aptos"/>
                        </a:rPr>
                        <a:t>Criteria</a:t>
                      </a:r>
                      <a:endParaRPr>
                        <a:latin typeface="Aptos"/>
                        <a:cs typeface="Aptos"/>
                      </a:endParaRPr>
                    </a:p>
                  </a:txBody>
                  <a:tcPr marL="9524" marR="9524" marT="9524" marB="9524" anchor="ctr">
                    <a:lnL w="12699" algn="ctr">
                      <a:solidFill>
                        <a:srgbClr val="000000"/>
                      </a:solidFill>
                      <a:round/>
                    </a:lnL>
                    <a:lnR w="12699" algn="ctr">
                      <a:solidFill>
                        <a:srgbClr val="000000"/>
                      </a:solidFill>
                    </a:lnR>
                    <a:lnT w="12699" algn="ctr">
                      <a:solidFill>
                        <a:srgbClr val="000000"/>
                      </a:solidFill>
                    </a:lnT>
                    <a:lnB w="12699" algn="ctr">
                      <a:solidFill>
                        <a:srgbClr val="000000"/>
                      </a:solidFill>
                    </a:lnB>
                    <a:solidFill>
                      <a:schemeClr val="bg2">
                        <a:lumMod val="20000"/>
                        <a:lumOff val="80000"/>
                      </a:schemeClr>
                    </a:solidFill>
                  </a:tcPr>
                </a:tc>
                <a:tc>
                  <a:txBody>
                    <a:bodyPr/>
                    <a:lstStyle/>
                    <a:p>
                      <a:pPr algn="ctr">
                        <a:defRPr/>
                      </a:pPr>
                      <a:r>
                        <a:rPr sz="1200" b="1" i="0" u="none">
                          <a:solidFill>
                            <a:srgbClr val="000000"/>
                          </a:solidFill>
                          <a:latin typeface="Aptos"/>
                          <a:ea typeface="Aptos"/>
                          <a:cs typeface="Aptos"/>
                        </a:rPr>
                        <a:t>MinGen (Brute Force Approach)</a:t>
                      </a:r>
                      <a:endParaRPr>
                        <a:latin typeface="Aptos"/>
                        <a:cs typeface="Aptos"/>
                      </a:endParaRPr>
                    </a:p>
                  </a:txBody>
                  <a:tcPr marL="9524" marR="9524" marT="9524" marB="9524" anchor="ctr">
                    <a:lnL w="12699" algn="ctr">
                      <a:solidFill>
                        <a:srgbClr val="000000"/>
                      </a:solidFill>
                    </a:lnL>
                    <a:lnR w="12699" algn="ctr">
                      <a:solidFill>
                        <a:srgbClr val="000000"/>
                      </a:solidFill>
                      <a:round/>
                    </a:lnR>
                    <a:lnT w="12699" algn="ctr">
                      <a:solidFill>
                        <a:srgbClr val="000000"/>
                      </a:solidFill>
                    </a:lnT>
                    <a:lnB w="12699" algn="ctr">
                      <a:solidFill>
                        <a:srgbClr val="000000"/>
                      </a:solidFill>
                    </a:lnB>
                    <a:solidFill>
                      <a:schemeClr val="bg2">
                        <a:lumMod val="20000"/>
                        <a:lumOff val="80000"/>
                      </a:schemeClr>
                    </a:solidFill>
                  </a:tcPr>
                </a:tc>
                <a:tc>
                  <a:txBody>
                    <a:bodyPr/>
                    <a:lstStyle/>
                    <a:p>
                      <a:pPr marL="180000" marR="0" indent="0" algn="ctr">
                        <a:defRPr/>
                      </a:pPr>
                      <a:r>
                        <a:rPr sz="1200" b="1" i="0" u="none">
                          <a:solidFill>
                            <a:srgbClr val="000000"/>
                          </a:solidFill>
                          <a:latin typeface="Aptos"/>
                          <a:ea typeface="Aptos"/>
                          <a:cs typeface="Aptos"/>
                        </a:rPr>
                        <a:t>Greedy Algorithm</a:t>
                      </a:r>
                      <a:endParaRPr>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2">
                        <a:lumMod val="20000"/>
                        <a:lumOff val="80000"/>
                      </a:schemeClr>
                    </a:solidFill>
                  </a:tcPr>
                </a:tc>
                <a:extLst>
                  <a:ext uri="{0D108BD9-81ED-4DB2-BD59-A6C34878D82A}">
                    <a16:rowId xmlns:a16="http://schemas.microsoft.com/office/drawing/2014/main" val="10000"/>
                  </a:ext>
                </a:extLst>
              </a:tr>
              <a:tr h="0">
                <a:tc>
                  <a:txBody>
                    <a:bodyPr/>
                    <a:lstStyle/>
                    <a:p>
                      <a:pPr marL="90000" marR="0" indent="0">
                        <a:defRPr/>
                      </a:pPr>
                      <a:r>
                        <a:rPr sz="1200">
                          <a:latin typeface="Aptos"/>
                          <a:ea typeface="Aptos"/>
                          <a:cs typeface="Aptos"/>
                        </a:rPr>
                        <a:t>Complexity</a:t>
                      </a:r>
                      <a:endParaRPr/>
                    </a:p>
                  </a:txBody>
                  <a:tcPr marL="9524" marR="9524" marT="9524" marB="9524" anchor="ctr">
                    <a:lnL w="12699" algn="ctr">
                      <a:solidFill>
                        <a:srgbClr val="000000"/>
                      </a:solidFill>
                    </a:lnL>
                    <a:lnR w="12699" algn="ctr">
                      <a:solidFill>
                        <a:srgbClr val="000000"/>
                      </a:solidFill>
                    </a:lnR>
                    <a:lnT w="12699" algn="ctr">
                      <a:solidFill>
                        <a:srgbClr val="000000"/>
                      </a:solidFill>
                      <a:round/>
                    </a:lnT>
                    <a:lnB w="12699" algn="ctr">
                      <a:solidFill>
                        <a:srgbClr val="000000"/>
                      </a:solidFill>
                    </a:lnB>
                  </a:tcPr>
                </a:tc>
                <a:tc>
                  <a:txBody>
                    <a:bodyPr/>
                    <a:lstStyle/>
                    <a:p>
                      <a:pPr marL="90000" marR="0" indent="0">
                        <a:defRPr/>
                      </a:pPr>
                      <a:r>
                        <a:rPr lang="en-US" sz="1200" b="0" i="0" u="none" strike="noStrike" cap="none" spc="0">
                          <a:solidFill>
                            <a:srgbClr val="000000"/>
                          </a:solidFill>
                          <a:latin typeface="Aptos"/>
                          <a:ea typeface="Aptos"/>
                          <a:cs typeface="Aptos"/>
                        </a:rPr>
                        <a:t>Exhaustive search, higher computational cost</a:t>
                      </a:r>
                      <a:endParaRPr sz="1200">
                        <a:latin typeface="Aptos"/>
                        <a:ea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tabLst>
                          <a:tab pos="90000" algn="l"/>
                        </a:tabLst>
                        <a:defRPr/>
                      </a:pPr>
                      <a:r>
                        <a:rPr lang="en-US" sz="1200" b="0" i="0" u="none" strike="noStrike" cap="none" spc="0">
                          <a:solidFill>
                            <a:srgbClr val="000000"/>
                          </a:solidFill>
                          <a:latin typeface="Aptos"/>
                          <a:ea typeface="Aptos"/>
                          <a:cs typeface="Aptos"/>
                        </a:rPr>
                        <a:t>Faster and more efficient, but may make suboptimal choices</a:t>
                      </a:r>
                      <a:endParaRPr sz="1200">
                        <a:latin typeface="Aptos"/>
                        <a:ea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1"/>
                  </a:ext>
                </a:extLst>
              </a:tr>
              <a:tr h="0">
                <a:tc>
                  <a:txBody>
                    <a:bodyPr/>
                    <a:lstStyle/>
                    <a:p>
                      <a:pPr marL="90000" marR="0" indent="0">
                        <a:defRPr/>
                      </a:pPr>
                      <a:r>
                        <a:rPr lang="en-US" sz="1200" b="0" i="0" u="none" strike="noStrike" cap="none" spc="0">
                          <a:solidFill>
                            <a:srgbClr val="000000"/>
                          </a:solidFill>
                          <a:latin typeface="Aptos"/>
                          <a:ea typeface="Aptos"/>
                          <a:cs typeface="Aptos"/>
                        </a:rPr>
                        <a:t>Time Completion (Efficiency)</a:t>
                      </a:r>
                      <a:endParaRPr/>
                    </a:p>
                  </a:txBody>
                  <a:tcPr marL="9522" marR="9522" marT="9522" marB="9522" anchor="ctr">
                    <a:lnL w="12699" algn="ctr">
                      <a:solidFill>
                        <a:srgbClr val="000000"/>
                      </a:solidFill>
                    </a:lnL>
                    <a:lnR w="12699" algn="ctr">
                      <a:solidFill>
                        <a:srgbClr val="000000"/>
                      </a:solidFill>
                    </a:lnR>
                    <a:lnT w="12699" algn="ctr">
                      <a:solidFill>
                        <a:srgbClr val="000000"/>
                      </a:solidFill>
                    </a:lnT>
                    <a:lnB w="12699" algn="ctr">
                      <a:solidFill>
                        <a:srgbClr val="000000"/>
                      </a:solidFill>
                      <a:round/>
                    </a:lnB>
                  </a:tcPr>
                </a:tc>
                <a:tc>
                  <a:txBody>
                    <a:bodyPr/>
                    <a:lstStyle/>
                    <a:p>
                      <a:pPr marL="90000" marR="0" indent="0">
                        <a:defRPr/>
                      </a:pPr>
                      <a:r>
                        <a:rPr lang="en-US" sz="1200" b="0" i="0" u="none" strike="noStrike" cap="none" spc="0">
                          <a:solidFill>
                            <a:srgbClr val="000000"/>
                          </a:solidFill>
                          <a:latin typeface="Aptos"/>
                          <a:ea typeface="Aptos"/>
                          <a:cs typeface="Aptos"/>
                        </a:rPr>
                        <a:t>Slower  (O(2^n))</a:t>
                      </a:r>
                      <a:endParaRPr/>
                    </a:p>
                  </a:txBody>
                  <a:tcPr marL="9522" marR="9522" marT="9522" marB="952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defRPr/>
                      </a:pPr>
                      <a:r>
                        <a:rPr lang="en-US" sz="1200" b="0" i="0" u="none" strike="noStrike" cap="none" spc="0">
                          <a:solidFill>
                            <a:srgbClr val="000000"/>
                          </a:solidFill>
                          <a:latin typeface="Aptos"/>
                          <a:ea typeface="Aptos"/>
                          <a:cs typeface="Aptos"/>
                        </a:rPr>
                        <a:t>Faster  (O(n log n) or O(nk))</a:t>
                      </a:r>
                      <a:endParaRPr sz="1200" b="0" i="0" u="none" strike="noStrike" cap="none" spc="0">
                        <a:solidFill>
                          <a:srgbClr val="000000"/>
                        </a:solidFill>
                        <a:latin typeface="Aptos"/>
                        <a:ea typeface="Aptos"/>
                        <a:cs typeface="Aptos"/>
                      </a:endParaRPr>
                    </a:p>
                  </a:txBody>
                  <a:tcPr marL="9522" marR="9522" marT="9522" marB="952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2"/>
                  </a:ext>
                </a:extLst>
              </a:tr>
              <a:tr h="0">
                <a:tc>
                  <a:txBody>
                    <a:bodyPr/>
                    <a:lstStyle/>
                    <a:p>
                      <a:pPr marL="90000" marR="0" indent="0">
                        <a:defRPr/>
                      </a:pPr>
                      <a:r>
                        <a:rPr lang="en-US" sz="1200" b="0" i="0" u="none" strike="noStrike" cap="none" spc="0">
                          <a:solidFill>
                            <a:srgbClr val="000000"/>
                          </a:solidFill>
                          <a:latin typeface="Aptos"/>
                          <a:ea typeface="Aptos"/>
                          <a:cs typeface="Aptos"/>
                        </a:rPr>
                        <a:t>Optimality of Solution</a:t>
                      </a:r>
                      <a:endParaRPr sz="1200">
                        <a:latin typeface="Aptos"/>
                        <a:cs typeface="Aptos"/>
                      </a:endParaRPr>
                    </a:p>
                  </a:txBody>
                  <a:tcPr marL="9524" marR="9524" marT="9524" marB="9524" anchor="ctr">
                    <a:lnL w="12699" algn="ctr">
                      <a:solidFill>
                        <a:srgbClr val="000000"/>
                      </a:solidFill>
                    </a:lnL>
                    <a:lnR w="12699" algn="ctr">
                      <a:solidFill>
                        <a:srgbClr val="000000"/>
                      </a:solidFill>
                      <a:round/>
                    </a:lnR>
                    <a:lnT w="12699" algn="ctr">
                      <a:solidFill>
                        <a:srgbClr val="000000"/>
                      </a:solidFill>
                    </a:lnT>
                    <a:lnB w="12699" algn="ctr">
                      <a:solidFill>
                        <a:srgbClr val="000000"/>
                      </a:solidFill>
                    </a:lnB>
                  </a:tcPr>
                </a:tc>
                <a:tc>
                  <a:txBody>
                    <a:bodyPr/>
                    <a:lstStyle/>
                    <a:p>
                      <a:pPr marL="90000" marR="0" indent="0">
                        <a:defRPr/>
                      </a:pPr>
                      <a:r>
                        <a:rPr lang="en-US" sz="1200" b="0" i="0" u="none" strike="noStrike" cap="none" spc="0">
                          <a:solidFill>
                            <a:srgbClr val="000000"/>
                          </a:solidFill>
                          <a:latin typeface="Aptos"/>
                          <a:ea typeface="Aptos"/>
                          <a:cs typeface="Aptos"/>
                        </a:rPr>
                        <a:t>Optimal, finds the best solution</a:t>
                      </a: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tabLst>
                          <a:tab pos="90000" algn="l"/>
                        </a:tabLst>
                        <a:defRPr/>
                      </a:pPr>
                      <a:r>
                        <a:rPr lang="en-US" sz="1200" b="0" i="0" u="none" strike="noStrike" cap="none" spc="0">
                          <a:solidFill>
                            <a:srgbClr val="000000"/>
                          </a:solidFill>
                          <a:latin typeface="Aptos"/>
                          <a:ea typeface="Aptos"/>
                          <a:cs typeface="Aptos"/>
                        </a:rPr>
                        <a:t>May give a good but suboptimal solution</a:t>
                      </a: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round/>
                    </a:lnB>
                  </a:tcPr>
                </a:tc>
                <a:extLst>
                  <a:ext uri="{0D108BD9-81ED-4DB2-BD59-A6C34878D82A}">
                    <a16:rowId xmlns:a16="http://schemas.microsoft.com/office/drawing/2014/main" val="10003"/>
                  </a:ext>
                </a:extLst>
              </a:tr>
              <a:tr h="0">
                <a:tc>
                  <a:txBody>
                    <a:bodyPr/>
                    <a:lstStyle/>
                    <a:p>
                      <a:pPr marL="90000" marR="0" indent="0">
                        <a:defRPr/>
                      </a:pPr>
                      <a:r>
                        <a:rPr lang="en-US" sz="1200" b="0" i="0" u="none" strike="noStrike" cap="none" spc="0">
                          <a:solidFill>
                            <a:srgbClr val="000000"/>
                          </a:solidFill>
                          <a:latin typeface="Aptos"/>
                          <a:ea typeface="Aptos"/>
                          <a:cs typeface="Aptos"/>
                        </a:rPr>
                        <a:t>Certainty Metric Value</a:t>
                      </a:r>
                      <a:endParaRPr/>
                    </a:p>
                  </a:txBody>
                  <a:tcPr marL="9522" marR="9522" marT="9522" marB="952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defRPr/>
                      </a:pPr>
                      <a:r>
                        <a:rPr lang="en-US" sz="1200" b="0" i="0" u="none" strike="noStrike" cap="none" spc="0">
                          <a:solidFill>
                            <a:srgbClr val="000000"/>
                          </a:solidFill>
                          <a:latin typeface="Aptos"/>
                          <a:ea typeface="Aptos"/>
                          <a:cs typeface="Aptos"/>
                        </a:rPr>
                        <a:t>Lower Score (optimal solution)</a:t>
                      </a:r>
                      <a:endParaRPr/>
                    </a:p>
                  </a:txBody>
                  <a:tcPr marL="9522" marR="9522" marT="9522" marB="952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tabLst>
                          <a:tab pos="90000" algn="l"/>
                        </a:tabLst>
                        <a:defRPr/>
                      </a:pPr>
                      <a:r>
                        <a:rPr lang="en-US" sz="1200" b="0" i="0" u="none" strike="noStrike" cap="none" spc="0">
                          <a:solidFill>
                            <a:srgbClr val="000000"/>
                          </a:solidFill>
                          <a:latin typeface="Aptos"/>
                          <a:ea typeface="Aptos"/>
                          <a:cs typeface="Aptos"/>
                        </a:rPr>
                        <a:t>Higher Score (less optimal solution)</a:t>
                      </a:r>
                      <a:endParaRPr/>
                    </a:p>
                  </a:txBody>
                  <a:tcPr marL="9522" marR="9522" marT="9522" marB="9522"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4"/>
                  </a:ext>
                </a:extLst>
              </a:tr>
              <a:tr h="0">
                <a:tc>
                  <a:txBody>
                    <a:bodyPr/>
                    <a:lstStyle/>
                    <a:p>
                      <a:pPr marL="90000" marR="0" indent="0">
                        <a:defRPr/>
                      </a:pPr>
                      <a:r>
                        <a:rPr sz="1200">
                          <a:latin typeface="Aptos"/>
                          <a:ea typeface="Aptos"/>
                          <a:cs typeface="Aptos"/>
                        </a:rPr>
                        <a:t>Efficiency and scalability</a:t>
                      </a:r>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defRPr/>
                      </a:pPr>
                      <a:r>
                        <a:rPr lang="en-US" sz="1200" b="0" i="0" u="none" strike="noStrike" cap="none" spc="0">
                          <a:solidFill>
                            <a:srgbClr val="000000"/>
                          </a:solidFill>
                          <a:latin typeface="Aptos"/>
                          <a:ea typeface="Aptos"/>
                          <a:cs typeface="Aptos"/>
                        </a:rPr>
                        <a:t>Slow for large datasets</a:t>
                      </a:r>
                      <a:endParaRPr sz="1200">
                        <a:latin typeface="Aptos"/>
                        <a:ea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tabLst>
                          <a:tab pos="90000" algn="l"/>
                        </a:tabLst>
                        <a:defRPr/>
                      </a:pPr>
                      <a:r>
                        <a:rPr lang="en-US" sz="1200" b="0" i="0" u="none" strike="noStrike" cap="none" spc="0">
                          <a:solidFill>
                            <a:srgbClr val="000000"/>
                          </a:solidFill>
                          <a:latin typeface="Aptos"/>
                          <a:ea typeface="Aptos"/>
                          <a:cs typeface="Aptos"/>
                        </a:rPr>
                        <a:t>Fast and scalable for larger datasets</a:t>
                      </a:r>
                      <a:endParaRPr sz="1200">
                        <a:latin typeface="Aptos"/>
                        <a:ea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5"/>
                  </a:ext>
                </a:extLst>
              </a:tr>
              <a:tr h="0">
                <a:tc>
                  <a:txBody>
                    <a:bodyPr/>
                    <a:lstStyle/>
                    <a:p>
                      <a:pPr marL="90000" marR="0" indent="0">
                        <a:defRPr/>
                      </a:pPr>
                      <a:r>
                        <a:rPr sz="1200">
                          <a:latin typeface="Aptos"/>
                          <a:ea typeface="Aptos"/>
                          <a:cs typeface="Aptos"/>
                        </a:rPr>
                        <a:t>Data Loss</a:t>
                      </a:r>
                      <a:endParaRPr/>
                    </a:p>
                  </a:txBody>
                  <a:tcPr marL="9524" marR="9524" marT="9524" marB="9524" anchor="ctr">
                    <a:lnL w="12699" algn="ctr">
                      <a:solidFill>
                        <a:srgbClr val="000000"/>
                      </a:solidFill>
                      <a:round/>
                    </a:lnL>
                    <a:lnR w="12699" algn="ctr">
                      <a:solidFill>
                        <a:srgbClr val="000000"/>
                      </a:solidFill>
                    </a:lnR>
                    <a:lnT w="12699" algn="ctr">
                      <a:solidFill>
                        <a:srgbClr val="000000"/>
                      </a:solidFill>
                    </a:lnT>
                    <a:lnB w="12699" algn="ctr">
                      <a:solidFill>
                        <a:srgbClr val="000000"/>
                      </a:solidFill>
                    </a:lnB>
                  </a:tcPr>
                </a:tc>
                <a:tc>
                  <a:txBody>
                    <a:bodyPr/>
                    <a:lstStyle/>
                    <a:p>
                      <a:pPr marL="90000" marR="0" indent="0">
                        <a:defRPr/>
                      </a:pPr>
                      <a:r>
                        <a:rPr lang="en-US" sz="1200" b="0" i="0" u="none" strike="noStrike" cap="none" spc="0">
                          <a:solidFill>
                            <a:srgbClr val="000000"/>
                          </a:solidFill>
                          <a:latin typeface="Aptos"/>
                          <a:ea typeface="Aptos"/>
                          <a:cs typeface="Aptos"/>
                        </a:rPr>
                        <a:t>Minimal loss (since it aims for optimal solution)</a:t>
                      </a: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tabLst>
                          <a:tab pos="90000" algn="l"/>
                        </a:tabLst>
                        <a:defRPr/>
                      </a:pPr>
                      <a:r>
                        <a:rPr lang="en-US" sz="1200" b="0" i="0" u="none" strike="noStrike" cap="none" spc="0">
                          <a:solidFill>
                            <a:srgbClr val="000000"/>
                          </a:solidFill>
                          <a:latin typeface="Aptos"/>
                          <a:ea typeface="Aptos"/>
                          <a:cs typeface="Aptos"/>
                        </a:rPr>
                        <a:t>Can lead to higher information loss in some cases</a:t>
                      </a: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roun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90419000" name="Google Shape;794;p57"/>
          <p:cNvSpPr txBox="1">
            <a:spLocks noGrp="1"/>
          </p:cNvSpPr>
          <p:nvPr>
            <p:ph type="title"/>
          </p:nvPr>
        </p:nvSpPr>
        <p:spPr bwMode="auto">
          <a:xfrm>
            <a:off x="720000" y="445024"/>
            <a:ext cx="77040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Key Concepts</a:t>
            </a:r>
            <a:endParaRPr>
              <a:latin typeface="Aptos"/>
              <a:cs typeface="Aptos"/>
            </a:endParaRPr>
          </a:p>
        </p:txBody>
      </p:sp>
      <p:sp>
        <p:nvSpPr>
          <p:cNvPr id="467295630" name="Google Shape;795;p57"/>
          <p:cNvSpPr txBox="1">
            <a:spLocks noGrp="1"/>
          </p:cNvSpPr>
          <p:nvPr>
            <p:ph type="subTitle" idx="1"/>
          </p:nvPr>
        </p:nvSpPr>
        <p:spPr bwMode="auto">
          <a:xfrm>
            <a:off x="1762570" y="1752724"/>
            <a:ext cx="2687400" cy="9110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ea typeface="Aptos"/>
                <a:cs typeface="Aptos"/>
              </a:rPr>
              <a:t>Attributes like age, zip code, etc., that can be used to identify individuals when combined.</a:t>
            </a:r>
            <a:endParaRPr>
              <a:latin typeface="Aptos"/>
              <a:cs typeface="Aptos"/>
            </a:endParaRPr>
          </a:p>
        </p:txBody>
      </p:sp>
      <p:sp>
        <p:nvSpPr>
          <p:cNvPr id="169566489" name="Google Shape;796;p57"/>
          <p:cNvSpPr txBox="1">
            <a:spLocks noGrp="1"/>
          </p:cNvSpPr>
          <p:nvPr>
            <p:ph type="subTitle" idx="2"/>
          </p:nvPr>
        </p:nvSpPr>
        <p:spPr bwMode="auto">
          <a:xfrm>
            <a:off x="5132666" y="1752724"/>
            <a:ext cx="2687400" cy="9110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ea typeface="Aptos"/>
                <a:cs typeface="Aptos"/>
              </a:rPr>
              <a:t>Modifying the values of quasi-identifiers (e.g., turning exact age values into age ranges).</a:t>
            </a:r>
            <a:endParaRPr>
              <a:latin typeface="Aptos"/>
              <a:cs typeface="Aptos"/>
            </a:endParaRPr>
          </a:p>
        </p:txBody>
      </p:sp>
      <p:sp>
        <p:nvSpPr>
          <p:cNvPr id="1948717601" name="Google Shape;797;p57"/>
          <p:cNvSpPr txBox="1">
            <a:spLocks noGrp="1"/>
          </p:cNvSpPr>
          <p:nvPr>
            <p:ph type="subTitle" idx="3"/>
          </p:nvPr>
        </p:nvSpPr>
        <p:spPr bwMode="auto">
          <a:xfrm>
            <a:off x="1762570" y="3336724"/>
            <a:ext cx="2687400" cy="9110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dirty="0">
                <a:solidFill>
                  <a:schemeClr val="dk1"/>
                </a:solidFill>
                <a:latin typeface="Aptos"/>
                <a:ea typeface="Aptos"/>
                <a:cs typeface="Aptos"/>
              </a:rPr>
              <a:t>A dataset is 𝑘-anonymous if, for each combination of values in the quasi</a:t>
            </a:r>
            <a:r>
              <a:rPr lang="en-US" sz="1400" b="0" i="0" u="none" strike="noStrike" cap="none" spc="0" dirty="0">
                <a:solidFill>
                  <a:schemeClr val="dk1"/>
                </a:solidFill>
                <a:latin typeface="Aptos"/>
                <a:ea typeface="Aptos"/>
                <a:cs typeface="Aptos"/>
              </a:rPr>
              <a:t> </a:t>
            </a:r>
            <a:r>
              <a:rPr lang="en-US" dirty="0" err="1">
                <a:latin typeface="Aptos"/>
                <a:ea typeface="Aptos"/>
                <a:cs typeface="Aptos"/>
              </a:rPr>
              <a:t>i</a:t>
            </a:r>
            <a:r>
              <a:rPr lang="en" sz="1400" b="0" i="0" u="none" strike="noStrike" cap="none" spc="0" dirty="0" err="1">
                <a:solidFill>
                  <a:schemeClr val="dk1"/>
                </a:solidFill>
                <a:latin typeface="Aptos"/>
                <a:ea typeface="Aptos"/>
                <a:cs typeface="Aptos"/>
              </a:rPr>
              <a:t>dentifiers</a:t>
            </a:r>
            <a:r>
              <a:rPr lang="en" sz="1400" b="0" i="0" u="none" strike="noStrike" cap="none" spc="0" dirty="0">
                <a:solidFill>
                  <a:schemeClr val="dk1"/>
                </a:solidFill>
                <a:latin typeface="Aptos"/>
                <a:ea typeface="Aptos"/>
                <a:cs typeface="Aptos"/>
              </a:rPr>
              <a:t>, there are at least 𝑘 records that share that combination.</a:t>
            </a:r>
            <a:endParaRPr dirty="0">
              <a:latin typeface="Aptos"/>
              <a:cs typeface="Aptos"/>
            </a:endParaRPr>
          </a:p>
        </p:txBody>
      </p:sp>
      <p:sp>
        <p:nvSpPr>
          <p:cNvPr id="1984312796" name="Google Shape;798;p57"/>
          <p:cNvSpPr txBox="1">
            <a:spLocks noGrp="1"/>
          </p:cNvSpPr>
          <p:nvPr>
            <p:ph type="subTitle" idx="4"/>
          </p:nvPr>
        </p:nvSpPr>
        <p:spPr bwMode="auto">
          <a:xfrm>
            <a:off x="5132666" y="3336724"/>
            <a:ext cx="2687400" cy="9110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ea typeface="Aptos"/>
                <a:cs typeface="Aptos"/>
              </a:rPr>
              <a:t>Removing certain values to make the data less specific.</a:t>
            </a:r>
            <a:endParaRPr>
              <a:latin typeface="Aptos"/>
              <a:cs typeface="Aptos"/>
            </a:endParaRPr>
          </a:p>
        </p:txBody>
      </p:sp>
      <p:sp>
        <p:nvSpPr>
          <p:cNvPr id="611612268" name="Google Shape;799;p57"/>
          <p:cNvSpPr txBox="1">
            <a:spLocks noGrp="1"/>
          </p:cNvSpPr>
          <p:nvPr>
            <p:ph type="subTitle" idx="5"/>
          </p:nvPr>
        </p:nvSpPr>
        <p:spPr bwMode="auto">
          <a:xfrm>
            <a:off x="1762570" y="1524199"/>
            <a:ext cx="2687400" cy="354898"/>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US" sz="1900" b="0" i="0" u="none" strike="noStrike" cap="none" spc="0">
                <a:solidFill>
                  <a:schemeClr val="dk1"/>
                </a:solidFill>
                <a:latin typeface="Aptos"/>
                <a:ea typeface="Aptos"/>
                <a:cs typeface="Aptos"/>
              </a:rPr>
              <a:t>Quasi-Identifiers</a:t>
            </a:r>
            <a:endParaRPr>
              <a:latin typeface="Aptos"/>
              <a:cs typeface="Aptos"/>
            </a:endParaRPr>
          </a:p>
        </p:txBody>
      </p:sp>
      <p:sp>
        <p:nvSpPr>
          <p:cNvPr id="1628686152" name="Google Shape;800;p57"/>
          <p:cNvSpPr txBox="1">
            <a:spLocks noGrp="1"/>
          </p:cNvSpPr>
          <p:nvPr>
            <p:ph type="subTitle" idx="6"/>
          </p:nvPr>
        </p:nvSpPr>
        <p:spPr bwMode="auto">
          <a:xfrm>
            <a:off x="5132666" y="1524199"/>
            <a:ext cx="2687400" cy="354898"/>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US" sz="1900" b="0" i="0" u="none" strike="noStrike" cap="none" spc="0">
                <a:solidFill>
                  <a:schemeClr val="dk1"/>
                </a:solidFill>
                <a:latin typeface="Aptos"/>
                <a:ea typeface="Aptos"/>
                <a:cs typeface="Aptos"/>
              </a:rPr>
              <a:t>Generalization</a:t>
            </a:r>
            <a:endParaRPr>
              <a:latin typeface="Aptos"/>
              <a:cs typeface="Aptos"/>
            </a:endParaRPr>
          </a:p>
        </p:txBody>
      </p:sp>
      <p:sp>
        <p:nvSpPr>
          <p:cNvPr id="1607565581" name="Google Shape;801;p57"/>
          <p:cNvSpPr txBox="1">
            <a:spLocks noGrp="1"/>
          </p:cNvSpPr>
          <p:nvPr>
            <p:ph type="subTitle" idx="7"/>
          </p:nvPr>
        </p:nvSpPr>
        <p:spPr bwMode="auto">
          <a:xfrm>
            <a:off x="1762570" y="3091836"/>
            <a:ext cx="2687400" cy="354898"/>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US" sz="1900" b="0" i="0" u="none" strike="noStrike" cap="none" spc="0">
                <a:solidFill>
                  <a:schemeClr val="dk1"/>
                </a:solidFill>
                <a:latin typeface="Aptos"/>
                <a:ea typeface="Aptos"/>
                <a:cs typeface="Aptos"/>
              </a:rPr>
              <a:t>K-Anonymity</a:t>
            </a:r>
            <a:endParaRPr>
              <a:latin typeface="Aptos"/>
              <a:cs typeface="Aptos"/>
            </a:endParaRPr>
          </a:p>
        </p:txBody>
      </p:sp>
      <p:sp>
        <p:nvSpPr>
          <p:cNvPr id="1212913230" name="Google Shape;802;p57"/>
          <p:cNvSpPr txBox="1">
            <a:spLocks noGrp="1"/>
          </p:cNvSpPr>
          <p:nvPr>
            <p:ph type="subTitle" idx="8"/>
          </p:nvPr>
        </p:nvSpPr>
        <p:spPr bwMode="auto">
          <a:xfrm>
            <a:off x="5132666" y="3091836"/>
            <a:ext cx="2687400" cy="354898"/>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US">
                <a:latin typeface="Aptos"/>
                <a:ea typeface="Aptos"/>
                <a:cs typeface="Aptos"/>
              </a:rPr>
              <a:t>Suppression</a:t>
            </a:r>
            <a:endParaRPr>
              <a:latin typeface="Aptos"/>
              <a:cs typeface="Aptos"/>
            </a:endParaRPr>
          </a:p>
        </p:txBody>
      </p:sp>
      <p:grpSp>
        <p:nvGrpSpPr>
          <p:cNvPr id="2100440773" name="Google Shape;803;p57"/>
          <p:cNvGrpSpPr/>
          <p:nvPr/>
        </p:nvGrpSpPr>
        <p:grpSpPr bwMode="auto">
          <a:xfrm>
            <a:off x="4699999" y="3011599"/>
            <a:ext cx="343949" cy="277074"/>
            <a:chOff x="4735262" y="2554499"/>
            <a:chExt cx="343949" cy="277074"/>
          </a:xfrm>
        </p:grpSpPr>
        <p:sp>
          <p:nvSpPr>
            <p:cNvPr id="542781697" name="Google Shape;804;p57"/>
            <p:cNvSpPr/>
            <p:nvPr/>
          </p:nvSpPr>
          <p:spPr bwMode="auto">
            <a:xfrm>
              <a:off x="4942587" y="2603449"/>
              <a:ext cx="92799" cy="15149"/>
            </a:xfrm>
            <a:custGeom>
              <a:avLst/>
              <a:gdLst/>
              <a:ahLst/>
              <a:cxnLst/>
              <a:rect l="l" t="t" r="r" b="b"/>
              <a:pathLst>
                <a:path w="3712" h="606" extrusionOk="0">
                  <a:moveTo>
                    <a:pt x="339" y="1"/>
                  </a:moveTo>
                  <a:cubicBezTo>
                    <a:pt x="165" y="1"/>
                    <a:pt x="1" y="175"/>
                    <a:pt x="42" y="349"/>
                  </a:cubicBezTo>
                  <a:cubicBezTo>
                    <a:pt x="83" y="472"/>
                    <a:pt x="216" y="605"/>
                    <a:pt x="339" y="605"/>
                  </a:cubicBezTo>
                  <a:lnTo>
                    <a:pt x="3414" y="605"/>
                  </a:lnTo>
                  <a:cubicBezTo>
                    <a:pt x="3589" y="605"/>
                    <a:pt x="3712" y="431"/>
                    <a:pt x="3671" y="257"/>
                  </a:cubicBezTo>
                  <a:cubicBezTo>
                    <a:pt x="3671" y="93"/>
                    <a:pt x="3548" y="1"/>
                    <a:pt x="3373" y="1"/>
                  </a:cubicBez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396206712" name="Google Shape;805;p57"/>
            <p:cNvSpPr/>
            <p:nvPr/>
          </p:nvSpPr>
          <p:spPr bwMode="auto">
            <a:xfrm>
              <a:off x="4833662" y="2652649"/>
              <a:ext cx="38475" cy="14898"/>
            </a:xfrm>
            <a:custGeom>
              <a:avLst/>
              <a:gdLst/>
              <a:ahLst/>
              <a:cxnLst/>
              <a:rect l="l" t="t" r="r" b="b"/>
              <a:pathLst>
                <a:path w="1539" h="596" extrusionOk="0">
                  <a:moveTo>
                    <a:pt x="339" y="1"/>
                  </a:moveTo>
                  <a:cubicBezTo>
                    <a:pt x="124" y="1"/>
                    <a:pt x="1" y="175"/>
                    <a:pt x="42" y="339"/>
                  </a:cubicBezTo>
                  <a:cubicBezTo>
                    <a:pt x="42" y="472"/>
                    <a:pt x="165" y="596"/>
                    <a:pt x="339" y="596"/>
                  </a:cubicBezTo>
                  <a:lnTo>
                    <a:pt x="1190" y="596"/>
                  </a:lnTo>
                  <a:cubicBezTo>
                    <a:pt x="1364" y="596"/>
                    <a:pt x="1538" y="431"/>
                    <a:pt x="1497" y="257"/>
                  </a:cubicBezTo>
                  <a:cubicBezTo>
                    <a:pt x="1446" y="83"/>
                    <a:pt x="1323" y="1"/>
                    <a:pt x="1190" y="1"/>
                  </a:cubicBez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54859674" name="Google Shape;806;p57"/>
            <p:cNvSpPr/>
            <p:nvPr/>
          </p:nvSpPr>
          <p:spPr bwMode="auto">
            <a:xfrm>
              <a:off x="4942587" y="2652649"/>
              <a:ext cx="92799" cy="14898"/>
            </a:xfrm>
            <a:custGeom>
              <a:avLst/>
              <a:gdLst/>
              <a:ahLst/>
              <a:cxnLst/>
              <a:rect l="l" t="t" r="r" b="b"/>
              <a:pathLst>
                <a:path w="3712" h="596" extrusionOk="0">
                  <a:moveTo>
                    <a:pt x="339" y="1"/>
                  </a:moveTo>
                  <a:cubicBezTo>
                    <a:pt x="165" y="1"/>
                    <a:pt x="1" y="175"/>
                    <a:pt x="42" y="339"/>
                  </a:cubicBezTo>
                  <a:cubicBezTo>
                    <a:pt x="83" y="472"/>
                    <a:pt x="216" y="596"/>
                    <a:pt x="339" y="596"/>
                  </a:cubicBezTo>
                  <a:lnTo>
                    <a:pt x="3414" y="596"/>
                  </a:lnTo>
                  <a:cubicBezTo>
                    <a:pt x="3589" y="596"/>
                    <a:pt x="3712" y="431"/>
                    <a:pt x="3671" y="257"/>
                  </a:cubicBezTo>
                  <a:cubicBezTo>
                    <a:pt x="3671" y="83"/>
                    <a:pt x="3548" y="1"/>
                    <a:pt x="3373" y="1"/>
                  </a:cubicBezTo>
                  <a:close/>
                </a:path>
              </a:pathLst>
            </a:custGeom>
            <a:solidFill>
              <a:srgbClr val="333333"/>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638575951" name="Google Shape;807;p57"/>
            <p:cNvSpPr/>
            <p:nvPr/>
          </p:nvSpPr>
          <p:spPr bwMode="auto">
            <a:xfrm>
              <a:off x="4942587" y="2701874"/>
              <a:ext cx="92799" cy="14874"/>
            </a:xfrm>
            <a:custGeom>
              <a:avLst/>
              <a:gdLst/>
              <a:ahLst/>
              <a:cxnLst/>
              <a:rect l="l" t="t" r="r" b="b"/>
              <a:pathLst>
                <a:path w="3712" h="595" extrusionOk="0">
                  <a:moveTo>
                    <a:pt x="339" y="0"/>
                  </a:moveTo>
                  <a:cubicBezTo>
                    <a:pt x="165" y="0"/>
                    <a:pt x="1" y="164"/>
                    <a:pt x="42" y="338"/>
                  </a:cubicBezTo>
                  <a:cubicBezTo>
                    <a:pt x="83" y="513"/>
                    <a:pt x="216" y="595"/>
                    <a:pt x="339" y="595"/>
                  </a:cubicBezTo>
                  <a:lnTo>
                    <a:pt x="3414" y="595"/>
                  </a:lnTo>
                  <a:cubicBezTo>
                    <a:pt x="3589" y="595"/>
                    <a:pt x="3712" y="472"/>
                    <a:pt x="3671" y="256"/>
                  </a:cubicBezTo>
                  <a:cubicBezTo>
                    <a:pt x="3671" y="123"/>
                    <a:pt x="3548" y="0"/>
                    <a:pt x="3373" y="0"/>
                  </a:cubicBez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255600310" name="Google Shape;808;p57"/>
            <p:cNvSpPr/>
            <p:nvPr/>
          </p:nvSpPr>
          <p:spPr bwMode="auto">
            <a:xfrm>
              <a:off x="4735262" y="2554499"/>
              <a:ext cx="343949" cy="277074"/>
            </a:xfrm>
            <a:custGeom>
              <a:avLst/>
              <a:gdLst/>
              <a:ahLst/>
              <a:cxnLst/>
              <a:rect l="l" t="t" r="r" b="b"/>
              <a:pathLst>
                <a:path w="13758" h="11083" extrusionOk="0">
                  <a:moveTo>
                    <a:pt x="1753" y="595"/>
                  </a:moveTo>
                  <a:lnTo>
                    <a:pt x="1753" y="8069"/>
                  </a:lnTo>
                  <a:lnTo>
                    <a:pt x="605" y="8069"/>
                  </a:lnTo>
                  <a:lnTo>
                    <a:pt x="605" y="595"/>
                  </a:lnTo>
                  <a:close/>
                  <a:moveTo>
                    <a:pt x="5126" y="595"/>
                  </a:moveTo>
                  <a:cubicBezTo>
                    <a:pt x="5690" y="595"/>
                    <a:pt x="6243" y="851"/>
                    <a:pt x="6582" y="1282"/>
                  </a:cubicBezTo>
                  <a:lnTo>
                    <a:pt x="6582" y="8540"/>
                  </a:lnTo>
                  <a:cubicBezTo>
                    <a:pt x="6151" y="8243"/>
                    <a:pt x="5639" y="8069"/>
                    <a:pt x="5126" y="8069"/>
                  </a:cubicBezTo>
                  <a:lnTo>
                    <a:pt x="4101" y="8069"/>
                  </a:lnTo>
                  <a:lnTo>
                    <a:pt x="4101" y="6449"/>
                  </a:lnTo>
                  <a:cubicBezTo>
                    <a:pt x="4152" y="6490"/>
                    <a:pt x="4193" y="6490"/>
                    <a:pt x="4234" y="6490"/>
                  </a:cubicBezTo>
                  <a:lnTo>
                    <a:pt x="5126" y="6490"/>
                  </a:lnTo>
                  <a:cubicBezTo>
                    <a:pt x="5259" y="6490"/>
                    <a:pt x="5382" y="6408"/>
                    <a:pt x="5433" y="6233"/>
                  </a:cubicBezTo>
                  <a:cubicBezTo>
                    <a:pt x="5433" y="6059"/>
                    <a:pt x="5300" y="5895"/>
                    <a:pt x="5126" y="5895"/>
                  </a:cubicBezTo>
                  <a:lnTo>
                    <a:pt x="4234" y="5895"/>
                  </a:lnTo>
                  <a:cubicBezTo>
                    <a:pt x="4193" y="5895"/>
                    <a:pt x="4152" y="5936"/>
                    <a:pt x="4101" y="5936"/>
                  </a:cubicBezTo>
                  <a:lnTo>
                    <a:pt x="4101" y="2522"/>
                  </a:lnTo>
                  <a:cubicBezTo>
                    <a:pt x="4152" y="2522"/>
                    <a:pt x="4193" y="2563"/>
                    <a:pt x="4234" y="2563"/>
                  </a:cubicBezTo>
                  <a:lnTo>
                    <a:pt x="5126" y="2563"/>
                  </a:lnTo>
                  <a:cubicBezTo>
                    <a:pt x="5259" y="2563"/>
                    <a:pt x="5382" y="2430"/>
                    <a:pt x="5433" y="2307"/>
                  </a:cubicBezTo>
                  <a:cubicBezTo>
                    <a:pt x="5433" y="2133"/>
                    <a:pt x="5300" y="1959"/>
                    <a:pt x="5126" y="1959"/>
                  </a:cubicBezTo>
                  <a:lnTo>
                    <a:pt x="4234" y="1959"/>
                  </a:lnTo>
                  <a:cubicBezTo>
                    <a:pt x="4193" y="1959"/>
                    <a:pt x="4152" y="1959"/>
                    <a:pt x="4101" y="2010"/>
                  </a:cubicBezTo>
                  <a:lnTo>
                    <a:pt x="4101" y="595"/>
                  </a:lnTo>
                  <a:close/>
                  <a:moveTo>
                    <a:pt x="13163" y="595"/>
                  </a:moveTo>
                  <a:lnTo>
                    <a:pt x="13163" y="8069"/>
                  </a:lnTo>
                  <a:lnTo>
                    <a:pt x="8632" y="8069"/>
                  </a:lnTo>
                  <a:cubicBezTo>
                    <a:pt x="8119" y="8069"/>
                    <a:pt x="7607" y="8243"/>
                    <a:pt x="7176" y="8540"/>
                  </a:cubicBezTo>
                  <a:lnTo>
                    <a:pt x="7176" y="1282"/>
                  </a:lnTo>
                  <a:cubicBezTo>
                    <a:pt x="7525" y="851"/>
                    <a:pt x="8078" y="595"/>
                    <a:pt x="8632" y="595"/>
                  </a:cubicBezTo>
                  <a:close/>
                  <a:moveTo>
                    <a:pt x="1753" y="8673"/>
                  </a:moveTo>
                  <a:lnTo>
                    <a:pt x="1753" y="9606"/>
                  </a:lnTo>
                  <a:lnTo>
                    <a:pt x="605" y="9606"/>
                  </a:lnTo>
                  <a:lnTo>
                    <a:pt x="605" y="8673"/>
                  </a:lnTo>
                  <a:close/>
                  <a:moveTo>
                    <a:pt x="5126" y="8673"/>
                  </a:moveTo>
                  <a:cubicBezTo>
                    <a:pt x="5556" y="8673"/>
                    <a:pt x="5987" y="8837"/>
                    <a:pt x="6325" y="9094"/>
                  </a:cubicBezTo>
                  <a:cubicBezTo>
                    <a:pt x="6110" y="9227"/>
                    <a:pt x="5946" y="9391"/>
                    <a:pt x="5813" y="9606"/>
                  </a:cubicBezTo>
                  <a:lnTo>
                    <a:pt x="4101" y="9606"/>
                  </a:lnTo>
                  <a:lnTo>
                    <a:pt x="4101" y="8673"/>
                  </a:lnTo>
                  <a:close/>
                  <a:moveTo>
                    <a:pt x="13163" y="8673"/>
                  </a:moveTo>
                  <a:lnTo>
                    <a:pt x="13163" y="9606"/>
                  </a:lnTo>
                  <a:lnTo>
                    <a:pt x="7945" y="9606"/>
                  </a:lnTo>
                  <a:cubicBezTo>
                    <a:pt x="7822" y="9391"/>
                    <a:pt x="7648" y="9227"/>
                    <a:pt x="7433" y="9094"/>
                  </a:cubicBezTo>
                  <a:cubicBezTo>
                    <a:pt x="7781" y="8837"/>
                    <a:pt x="8201" y="8673"/>
                    <a:pt x="8632" y="8673"/>
                  </a:cubicBezTo>
                  <a:close/>
                  <a:moveTo>
                    <a:pt x="3506" y="595"/>
                  </a:moveTo>
                  <a:lnTo>
                    <a:pt x="3506" y="10211"/>
                  </a:lnTo>
                  <a:lnTo>
                    <a:pt x="3127" y="9904"/>
                  </a:lnTo>
                  <a:cubicBezTo>
                    <a:pt x="3076" y="9863"/>
                    <a:pt x="2994" y="9821"/>
                    <a:pt x="2953" y="9821"/>
                  </a:cubicBezTo>
                  <a:cubicBezTo>
                    <a:pt x="2871" y="9821"/>
                    <a:pt x="2819" y="9863"/>
                    <a:pt x="2778" y="9904"/>
                  </a:cubicBezTo>
                  <a:lnTo>
                    <a:pt x="2358" y="10211"/>
                  </a:lnTo>
                  <a:lnTo>
                    <a:pt x="2358" y="595"/>
                  </a:lnTo>
                  <a:close/>
                  <a:moveTo>
                    <a:pt x="308" y="1"/>
                  </a:moveTo>
                  <a:cubicBezTo>
                    <a:pt x="133" y="1"/>
                    <a:pt x="0" y="124"/>
                    <a:pt x="0" y="298"/>
                  </a:cubicBezTo>
                  <a:lnTo>
                    <a:pt x="0" y="8366"/>
                  </a:lnTo>
                  <a:lnTo>
                    <a:pt x="0" y="9904"/>
                  </a:lnTo>
                  <a:cubicBezTo>
                    <a:pt x="0" y="10078"/>
                    <a:pt x="133" y="10211"/>
                    <a:pt x="308" y="10211"/>
                  </a:cubicBezTo>
                  <a:lnTo>
                    <a:pt x="1753" y="10211"/>
                  </a:lnTo>
                  <a:lnTo>
                    <a:pt x="1753" y="10765"/>
                  </a:lnTo>
                  <a:cubicBezTo>
                    <a:pt x="1753" y="10847"/>
                    <a:pt x="1794" y="10929"/>
                    <a:pt x="1886" y="11021"/>
                  </a:cubicBezTo>
                  <a:cubicBezTo>
                    <a:pt x="1927" y="11062"/>
                    <a:pt x="1992" y="11082"/>
                    <a:pt x="2056" y="11082"/>
                  </a:cubicBezTo>
                  <a:cubicBezTo>
                    <a:pt x="2120" y="11082"/>
                    <a:pt x="2184" y="11062"/>
                    <a:pt x="2225" y="11021"/>
                  </a:cubicBezTo>
                  <a:lnTo>
                    <a:pt x="2953" y="10508"/>
                  </a:lnTo>
                  <a:lnTo>
                    <a:pt x="3639" y="11021"/>
                  </a:lnTo>
                  <a:cubicBezTo>
                    <a:pt x="3680" y="11062"/>
                    <a:pt x="3762" y="11062"/>
                    <a:pt x="3803" y="11062"/>
                  </a:cubicBezTo>
                  <a:cubicBezTo>
                    <a:pt x="3844" y="11062"/>
                    <a:pt x="3937" y="11062"/>
                    <a:pt x="3978" y="11021"/>
                  </a:cubicBezTo>
                  <a:cubicBezTo>
                    <a:pt x="4060" y="10980"/>
                    <a:pt x="4101" y="10888"/>
                    <a:pt x="4101" y="10765"/>
                  </a:cubicBezTo>
                  <a:lnTo>
                    <a:pt x="4101" y="10211"/>
                  </a:lnTo>
                  <a:lnTo>
                    <a:pt x="5987" y="10211"/>
                  </a:lnTo>
                  <a:cubicBezTo>
                    <a:pt x="6110" y="10211"/>
                    <a:pt x="6243" y="10119"/>
                    <a:pt x="6284" y="9996"/>
                  </a:cubicBezTo>
                  <a:cubicBezTo>
                    <a:pt x="6366" y="9739"/>
                    <a:pt x="6623" y="9565"/>
                    <a:pt x="6879" y="9565"/>
                  </a:cubicBezTo>
                  <a:cubicBezTo>
                    <a:pt x="7135" y="9565"/>
                    <a:pt x="7350" y="9698"/>
                    <a:pt x="7433" y="9955"/>
                  </a:cubicBezTo>
                  <a:lnTo>
                    <a:pt x="7484" y="9996"/>
                  </a:lnTo>
                  <a:cubicBezTo>
                    <a:pt x="7525" y="10119"/>
                    <a:pt x="7607" y="10211"/>
                    <a:pt x="7740" y="10211"/>
                  </a:cubicBezTo>
                  <a:lnTo>
                    <a:pt x="13460" y="10211"/>
                  </a:lnTo>
                  <a:cubicBezTo>
                    <a:pt x="13635" y="10211"/>
                    <a:pt x="13758" y="10078"/>
                    <a:pt x="13758" y="9904"/>
                  </a:cubicBezTo>
                  <a:lnTo>
                    <a:pt x="13758" y="8366"/>
                  </a:lnTo>
                  <a:lnTo>
                    <a:pt x="13758" y="8161"/>
                  </a:lnTo>
                  <a:lnTo>
                    <a:pt x="13758" y="298"/>
                  </a:lnTo>
                  <a:cubicBezTo>
                    <a:pt x="13758" y="124"/>
                    <a:pt x="13635" y="1"/>
                    <a:pt x="13460" y="1"/>
                  </a:cubicBezTo>
                  <a:lnTo>
                    <a:pt x="8632" y="1"/>
                  </a:lnTo>
                  <a:cubicBezTo>
                    <a:pt x="7996" y="1"/>
                    <a:pt x="7350" y="257"/>
                    <a:pt x="6879" y="728"/>
                  </a:cubicBezTo>
                  <a:cubicBezTo>
                    <a:pt x="6407" y="257"/>
                    <a:pt x="5772" y="1"/>
                    <a:pt x="5126" y="1"/>
                  </a:cubicBezTo>
                  <a:close/>
                </a:path>
              </a:pathLst>
            </a:custGeom>
            <a:solidFill>
              <a:srgbClr val="333333"/>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grpSp>
      <p:grpSp>
        <p:nvGrpSpPr>
          <p:cNvPr id="846297169" name="Google Shape;809;p57"/>
          <p:cNvGrpSpPr/>
          <p:nvPr/>
        </p:nvGrpSpPr>
        <p:grpSpPr bwMode="auto">
          <a:xfrm>
            <a:off x="1323932" y="1410449"/>
            <a:ext cx="343974" cy="344099"/>
            <a:chOff x="1003187" y="1986174"/>
            <a:chExt cx="343974" cy="344099"/>
          </a:xfrm>
        </p:grpSpPr>
        <p:sp>
          <p:nvSpPr>
            <p:cNvPr id="1502769627" name="Google Shape;810;p57"/>
            <p:cNvSpPr/>
            <p:nvPr/>
          </p:nvSpPr>
          <p:spPr bwMode="auto">
            <a:xfrm>
              <a:off x="1090863" y="1986174"/>
              <a:ext cx="168648" cy="173148"/>
            </a:xfrm>
            <a:custGeom>
              <a:avLst/>
              <a:gdLst/>
              <a:ahLst/>
              <a:cxnLst/>
              <a:rect l="l" t="t" r="r" b="b"/>
              <a:pathLst>
                <a:path w="6746" h="6926" extrusionOk="0">
                  <a:moveTo>
                    <a:pt x="1743" y="1503"/>
                  </a:moveTo>
                  <a:cubicBezTo>
                    <a:pt x="2471" y="1503"/>
                    <a:pt x="3075" y="2056"/>
                    <a:pt x="3075" y="2825"/>
                  </a:cubicBezTo>
                  <a:lnTo>
                    <a:pt x="3075" y="3553"/>
                  </a:lnTo>
                  <a:lnTo>
                    <a:pt x="1917" y="3553"/>
                  </a:lnTo>
                  <a:cubicBezTo>
                    <a:pt x="1189" y="3553"/>
                    <a:pt x="595" y="2959"/>
                    <a:pt x="595" y="2231"/>
                  </a:cubicBezTo>
                  <a:lnTo>
                    <a:pt x="595" y="1503"/>
                  </a:lnTo>
                  <a:close/>
                  <a:moveTo>
                    <a:pt x="6151" y="2825"/>
                  </a:moveTo>
                  <a:lnTo>
                    <a:pt x="6151" y="3553"/>
                  </a:lnTo>
                  <a:cubicBezTo>
                    <a:pt x="6151" y="4281"/>
                    <a:pt x="5546" y="4835"/>
                    <a:pt x="4818" y="4835"/>
                  </a:cubicBezTo>
                  <a:lnTo>
                    <a:pt x="3670" y="4835"/>
                  </a:lnTo>
                  <a:lnTo>
                    <a:pt x="3670" y="4107"/>
                  </a:lnTo>
                  <a:cubicBezTo>
                    <a:pt x="3670" y="3379"/>
                    <a:pt x="4265" y="2825"/>
                    <a:pt x="4992" y="2825"/>
                  </a:cubicBezTo>
                  <a:close/>
                  <a:moveTo>
                    <a:pt x="3362" y="0"/>
                  </a:moveTo>
                  <a:cubicBezTo>
                    <a:pt x="3208" y="0"/>
                    <a:pt x="3075" y="156"/>
                    <a:pt x="3075" y="303"/>
                  </a:cubicBezTo>
                  <a:lnTo>
                    <a:pt x="3075" y="1421"/>
                  </a:lnTo>
                  <a:cubicBezTo>
                    <a:pt x="2727" y="1113"/>
                    <a:pt x="2255" y="908"/>
                    <a:pt x="1743" y="908"/>
                  </a:cubicBezTo>
                  <a:lnTo>
                    <a:pt x="297" y="908"/>
                  </a:lnTo>
                  <a:cubicBezTo>
                    <a:pt x="123" y="908"/>
                    <a:pt x="0" y="1031"/>
                    <a:pt x="0" y="1206"/>
                  </a:cubicBezTo>
                  <a:lnTo>
                    <a:pt x="0" y="2231"/>
                  </a:lnTo>
                  <a:cubicBezTo>
                    <a:pt x="0" y="3256"/>
                    <a:pt x="851" y="4107"/>
                    <a:pt x="1917" y="4107"/>
                  </a:cubicBezTo>
                  <a:lnTo>
                    <a:pt x="3075" y="4107"/>
                  </a:lnTo>
                  <a:lnTo>
                    <a:pt x="3075" y="5132"/>
                  </a:lnTo>
                  <a:lnTo>
                    <a:pt x="3075" y="6629"/>
                  </a:lnTo>
                  <a:cubicBezTo>
                    <a:pt x="3075" y="6752"/>
                    <a:pt x="3157" y="6885"/>
                    <a:pt x="3332" y="6926"/>
                  </a:cubicBezTo>
                  <a:cubicBezTo>
                    <a:pt x="3496" y="6926"/>
                    <a:pt x="3670" y="6803"/>
                    <a:pt x="3670" y="6629"/>
                  </a:cubicBezTo>
                  <a:lnTo>
                    <a:pt x="3670" y="5429"/>
                  </a:lnTo>
                  <a:lnTo>
                    <a:pt x="4818" y="5429"/>
                  </a:lnTo>
                  <a:cubicBezTo>
                    <a:pt x="5895" y="5429"/>
                    <a:pt x="6745" y="4578"/>
                    <a:pt x="6745" y="3553"/>
                  </a:cubicBezTo>
                  <a:lnTo>
                    <a:pt x="6745" y="2528"/>
                  </a:lnTo>
                  <a:cubicBezTo>
                    <a:pt x="6745" y="2354"/>
                    <a:pt x="6612" y="2231"/>
                    <a:pt x="6448" y="2231"/>
                  </a:cubicBezTo>
                  <a:lnTo>
                    <a:pt x="4992" y="2231"/>
                  </a:lnTo>
                  <a:cubicBezTo>
                    <a:pt x="4480" y="2231"/>
                    <a:pt x="4008" y="2395"/>
                    <a:pt x="3670" y="2743"/>
                  </a:cubicBezTo>
                  <a:lnTo>
                    <a:pt x="3670" y="303"/>
                  </a:lnTo>
                  <a:cubicBezTo>
                    <a:pt x="3670" y="180"/>
                    <a:pt x="3588" y="6"/>
                    <a:pt x="3414" y="6"/>
                  </a:cubicBezTo>
                  <a:cubicBezTo>
                    <a:pt x="3396" y="2"/>
                    <a:pt x="3379" y="0"/>
                    <a:pt x="3362" y="0"/>
                  </a:cubicBez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796809376" name="Google Shape;811;p57"/>
            <p:cNvSpPr/>
            <p:nvPr/>
          </p:nvSpPr>
          <p:spPr bwMode="auto">
            <a:xfrm>
              <a:off x="1003187" y="2144499"/>
              <a:ext cx="343974" cy="185774"/>
            </a:xfrm>
            <a:custGeom>
              <a:avLst/>
              <a:gdLst/>
              <a:ahLst/>
              <a:cxnLst/>
              <a:rect l="l" t="t" r="r" b="b"/>
              <a:pathLst>
                <a:path w="13759" h="7431" extrusionOk="0">
                  <a:moveTo>
                    <a:pt x="6873" y="584"/>
                  </a:moveTo>
                  <a:cubicBezTo>
                    <a:pt x="7777" y="584"/>
                    <a:pt x="8639" y="1011"/>
                    <a:pt x="9186" y="1751"/>
                  </a:cubicBezTo>
                  <a:cubicBezTo>
                    <a:pt x="9145" y="1751"/>
                    <a:pt x="9145" y="1751"/>
                    <a:pt x="9094" y="1700"/>
                  </a:cubicBezTo>
                  <a:cubicBezTo>
                    <a:pt x="8889" y="1659"/>
                    <a:pt x="8674" y="1577"/>
                    <a:pt x="8376" y="1577"/>
                  </a:cubicBezTo>
                  <a:cubicBezTo>
                    <a:pt x="7772" y="1577"/>
                    <a:pt x="7218" y="1915"/>
                    <a:pt x="6880" y="2387"/>
                  </a:cubicBezTo>
                  <a:cubicBezTo>
                    <a:pt x="6531" y="1915"/>
                    <a:pt x="5978" y="1577"/>
                    <a:pt x="5383" y="1577"/>
                  </a:cubicBezTo>
                  <a:cubicBezTo>
                    <a:pt x="5086" y="1577"/>
                    <a:pt x="4870" y="1659"/>
                    <a:pt x="4655" y="1700"/>
                  </a:cubicBezTo>
                  <a:cubicBezTo>
                    <a:pt x="4614" y="1751"/>
                    <a:pt x="4614" y="1751"/>
                    <a:pt x="4573" y="1751"/>
                  </a:cubicBezTo>
                  <a:cubicBezTo>
                    <a:pt x="4911" y="1280"/>
                    <a:pt x="5424" y="931"/>
                    <a:pt x="5978" y="726"/>
                  </a:cubicBezTo>
                  <a:cubicBezTo>
                    <a:pt x="6274" y="630"/>
                    <a:pt x="6576" y="584"/>
                    <a:pt x="6873" y="584"/>
                  </a:cubicBezTo>
                  <a:close/>
                  <a:moveTo>
                    <a:pt x="5424" y="2172"/>
                  </a:moveTo>
                  <a:cubicBezTo>
                    <a:pt x="6070" y="2172"/>
                    <a:pt x="6582" y="2725"/>
                    <a:pt x="6582" y="3371"/>
                  </a:cubicBezTo>
                  <a:lnTo>
                    <a:pt x="6582" y="4314"/>
                  </a:lnTo>
                  <a:cubicBezTo>
                    <a:pt x="6193" y="4099"/>
                    <a:pt x="5762" y="3966"/>
                    <a:pt x="5301" y="3966"/>
                  </a:cubicBezTo>
                  <a:lnTo>
                    <a:pt x="1026" y="3966"/>
                  </a:lnTo>
                  <a:lnTo>
                    <a:pt x="1026" y="3330"/>
                  </a:lnTo>
                  <a:cubicBezTo>
                    <a:pt x="1026" y="3074"/>
                    <a:pt x="1282" y="2817"/>
                    <a:pt x="1580" y="2817"/>
                  </a:cubicBezTo>
                  <a:cubicBezTo>
                    <a:pt x="2646" y="2817"/>
                    <a:pt x="3712" y="2643"/>
                    <a:pt x="4737" y="2305"/>
                  </a:cubicBezTo>
                  <a:cubicBezTo>
                    <a:pt x="4788" y="2305"/>
                    <a:pt x="4829" y="2305"/>
                    <a:pt x="4829" y="2264"/>
                  </a:cubicBezTo>
                  <a:cubicBezTo>
                    <a:pt x="5045" y="2213"/>
                    <a:pt x="5168" y="2172"/>
                    <a:pt x="5424" y="2172"/>
                  </a:cubicBezTo>
                  <a:close/>
                  <a:moveTo>
                    <a:pt x="8325" y="2172"/>
                  </a:moveTo>
                  <a:cubicBezTo>
                    <a:pt x="8581" y="2172"/>
                    <a:pt x="8715" y="2213"/>
                    <a:pt x="8930" y="2264"/>
                  </a:cubicBezTo>
                  <a:cubicBezTo>
                    <a:pt x="8930" y="2305"/>
                    <a:pt x="8971" y="2305"/>
                    <a:pt x="9012" y="2305"/>
                  </a:cubicBezTo>
                  <a:cubicBezTo>
                    <a:pt x="10037" y="2643"/>
                    <a:pt x="11103" y="2817"/>
                    <a:pt x="12170" y="2817"/>
                  </a:cubicBezTo>
                  <a:cubicBezTo>
                    <a:pt x="12477" y="2817"/>
                    <a:pt x="12733" y="3074"/>
                    <a:pt x="12733" y="3330"/>
                  </a:cubicBezTo>
                  <a:lnTo>
                    <a:pt x="12733" y="3966"/>
                  </a:lnTo>
                  <a:lnTo>
                    <a:pt x="8458" y="3966"/>
                  </a:lnTo>
                  <a:cubicBezTo>
                    <a:pt x="7987" y="3966"/>
                    <a:pt x="7556" y="4099"/>
                    <a:pt x="7177" y="4314"/>
                  </a:cubicBezTo>
                  <a:lnTo>
                    <a:pt x="7177" y="3371"/>
                  </a:lnTo>
                  <a:cubicBezTo>
                    <a:pt x="7177" y="2725"/>
                    <a:pt x="7690" y="2172"/>
                    <a:pt x="8325" y="2172"/>
                  </a:cubicBezTo>
                  <a:close/>
                  <a:moveTo>
                    <a:pt x="13154" y="4570"/>
                  </a:moveTo>
                  <a:lnTo>
                    <a:pt x="13154" y="5719"/>
                  </a:lnTo>
                  <a:lnTo>
                    <a:pt x="8243" y="5719"/>
                  </a:lnTo>
                  <a:cubicBezTo>
                    <a:pt x="7946" y="5719"/>
                    <a:pt x="7690" y="5934"/>
                    <a:pt x="7649" y="6231"/>
                  </a:cubicBezTo>
                  <a:cubicBezTo>
                    <a:pt x="7556" y="6569"/>
                    <a:pt x="7259" y="6826"/>
                    <a:pt x="6880" y="6826"/>
                  </a:cubicBezTo>
                  <a:cubicBezTo>
                    <a:pt x="6490" y="6826"/>
                    <a:pt x="6193" y="6569"/>
                    <a:pt x="6111" y="6231"/>
                  </a:cubicBezTo>
                  <a:cubicBezTo>
                    <a:pt x="6070" y="5934"/>
                    <a:pt x="5814" y="5719"/>
                    <a:pt x="5506" y="5719"/>
                  </a:cubicBezTo>
                  <a:lnTo>
                    <a:pt x="596" y="5719"/>
                  </a:lnTo>
                  <a:lnTo>
                    <a:pt x="596" y="4570"/>
                  </a:lnTo>
                  <a:lnTo>
                    <a:pt x="5301" y="4570"/>
                  </a:lnTo>
                  <a:cubicBezTo>
                    <a:pt x="5814" y="4570"/>
                    <a:pt x="6326" y="4775"/>
                    <a:pt x="6664" y="5124"/>
                  </a:cubicBezTo>
                  <a:cubicBezTo>
                    <a:pt x="6726" y="5186"/>
                    <a:pt x="6800" y="5216"/>
                    <a:pt x="6876" y="5216"/>
                  </a:cubicBezTo>
                  <a:cubicBezTo>
                    <a:pt x="6952" y="5216"/>
                    <a:pt x="7028" y="5186"/>
                    <a:pt x="7095" y="5124"/>
                  </a:cubicBezTo>
                  <a:cubicBezTo>
                    <a:pt x="7474" y="4775"/>
                    <a:pt x="7946" y="4570"/>
                    <a:pt x="8458" y="4570"/>
                  </a:cubicBezTo>
                  <a:close/>
                  <a:moveTo>
                    <a:pt x="6872" y="1"/>
                  </a:moveTo>
                  <a:cubicBezTo>
                    <a:pt x="6513" y="1"/>
                    <a:pt x="6156" y="54"/>
                    <a:pt x="5814" y="162"/>
                  </a:cubicBezTo>
                  <a:cubicBezTo>
                    <a:pt x="4911" y="470"/>
                    <a:pt x="4143" y="1105"/>
                    <a:pt x="3763" y="1956"/>
                  </a:cubicBezTo>
                  <a:cubicBezTo>
                    <a:pt x="3035" y="2131"/>
                    <a:pt x="2308" y="2213"/>
                    <a:pt x="1580" y="2213"/>
                  </a:cubicBezTo>
                  <a:cubicBezTo>
                    <a:pt x="985" y="2213"/>
                    <a:pt x="473" y="2725"/>
                    <a:pt x="473" y="3330"/>
                  </a:cubicBezTo>
                  <a:lnTo>
                    <a:pt x="473" y="3966"/>
                  </a:lnTo>
                  <a:lnTo>
                    <a:pt x="298" y="3966"/>
                  </a:lnTo>
                  <a:cubicBezTo>
                    <a:pt x="124" y="3966"/>
                    <a:pt x="1" y="4099"/>
                    <a:pt x="1" y="4263"/>
                  </a:cubicBezTo>
                  <a:lnTo>
                    <a:pt x="1" y="6016"/>
                  </a:lnTo>
                  <a:cubicBezTo>
                    <a:pt x="1" y="6190"/>
                    <a:pt x="124" y="6313"/>
                    <a:pt x="298" y="6313"/>
                  </a:cubicBezTo>
                  <a:lnTo>
                    <a:pt x="5506" y="6313"/>
                  </a:lnTo>
                  <a:cubicBezTo>
                    <a:pt x="5506" y="6313"/>
                    <a:pt x="5557" y="6313"/>
                    <a:pt x="5557" y="6364"/>
                  </a:cubicBezTo>
                  <a:cubicBezTo>
                    <a:pt x="5680" y="6959"/>
                    <a:pt x="6234" y="7431"/>
                    <a:pt x="6880" y="7431"/>
                  </a:cubicBezTo>
                  <a:cubicBezTo>
                    <a:pt x="7515" y="7431"/>
                    <a:pt x="8069" y="6959"/>
                    <a:pt x="8202" y="6364"/>
                  </a:cubicBezTo>
                  <a:cubicBezTo>
                    <a:pt x="8202" y="6313"/>
                    <a:pt x="8243" y="6313"/>
                    <a:pt x="8243" y="6313"/>
                  </a:cubicBezTo>
                  <a:lnTo>
                    <a:pt x="13451" y="6313"/>
                  </a:lnTo>
                  <a:cubicBezTo>
                    <a:pt x="13625" y="6313"/>
                    <a:pt x="13758" y="6190"/>
                    <a:pt x="13758" y="6016"/>
                  </a:cubicBezTo>
                  <a:lnTo>
                    <a:pt x="13758" y="4263"/>
                  </a:lnTo>
                  <a:cubicBezTo>
                    <a:pt x="13758" y="4099"/>
                    <a:pt x="13625" y="3966"/>
                    <a:pt x="13451" y="3966"/>
                  </a:cubicBezTo>
                  <a:lnTo>
                    <a:pt x="13328" y="3966"/>
                  </a:lnTo>
                  <a:lnTo>
                    <a:pt x="13328" y="3330"/>
                  </a:lnTo>
                  <a:cubicBezTo>
                    <a:pt x="13328" y="2725"/>
                    <a:pt x="12815" y="2213"/>
                    <a:pt x="12221" y="2213"/>
                  </a:cubicBezTo>
                  <a:cubicBezTo>
                    <a:pt x="11452" y="2213"/>
                    <a:pt x="10724" y="2131"/>
                    <a:pt x="10037" y="1956"/>
                  </a:cubicBezTo>
                  <a:cubicBezTo>
                    <a:pt x="9658" y="1239"/>
                    <a:pt x="9053" y="634"/>
                    <a:pt x="8325" y="296"/>
                  </a:cubicBezTo>
                  <a:cubicBezTo>
                    <a:pt x="7858" y="100"/>
                    <a:pt x="7363" y="1"/>
                    <a:pt x="6872" y="1"/>
                  </a:cubicBezTo>
                  <a:close/>
                </a:path>
              </a:pathLst>
            </a:custGeom>
            <a:solidFill>
              <a:srgbClr val="333333"/>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grpSp>
      <p:grpSp>
        <p:nvGrpSpPr>
          <p:cNvPr id="1111533862" name="Google Shape;812;p57"/>
          <p:cNvGrpSpPr/>
          <p:nvPr/>
        </p:nvGrpSpPr>
        <p:grpSpPr bwMode="auto">
          <a:xfrm>
            <a:off x="4711149" y="1410637"/>
            <a:ext cx="321649" cy="343724"/>
            <a:chOff x="4017663" y="1976824"/>
            <a:chExt cx="321649" cy="343724"/>
          </a:xfrm>
        </p:grpSpPr>
        <p:sp>
          <p:nvSpPr>
            <p:cNvPr id="1534055031" name="Google Shape;813;p57"/>
            <p:cNvSpPr/>
            <p:nvPr/>
          </p:nvSpPr>
          <p:spPr bwMode="auto">
            <a:xfrm>
              <a:off x="4224987" y="1984275"/>
              <a:ext cx="78949" cy="78949"/>
            </a:xfrm>
            <a:custGeom>
              <a:avLst/>
              <a:gdLst/>
              <a:ahLst/>
              <a:cxnLst/>
              <a:rect l="l" t="t" r="r" b="b"/>
              <a:pathLst>
                <a:path w="3158" h="3158" extrusionOk="0">
                  <a:moveTo>
                    <a:pt x="0" y="0"/>
                  </a:moveTo>
                  <a:lnTo>
                    <a:pt x="0" y="1538"/>
                  </a:lnTo>
                  <a:cubicBezTo>
                    <a:pt x="0" y="1702"/>
                    <a:pt x="164" y="1835"/>
                    <a:pt x="298" y="1835"/>
                  </a:cubicBezTo>
                  <a:lnTo>
                    <a:pt x="1323" y="1835"/>
                  </a:lnTo>
                  <a:lnTo>
                    <a:pt x="1323" y="2860"/>
                  </a:lnTo>
                  <a:cubicBezTo>
                    <a:pt x="1323" y="3035"/>
                    <a:pt x="1446" y="3158"/>
                    <a:pt x="1620" y="3158"/>
                  </a:cubicBezTo>
                  <a:lnTo>
                    <a:pt x="3158" y="3158"/>
                  </a:lnTo>
                  <a:lnTo>
                    <a:pt x="3158" y="2563"/>
                  </a:lnTo>
                  <a:lnTo>
                    <a:pt x="1917" y="2563"/>
                  </a:lnTo>
                  <a:lnTo>
                    <a:pt x="1917" y="1538"/>
                  </a:lnTo>
                  <a:cubicBezTo>
                    <a:pt x="1917" y="1405"/>
                    <a:pt x="1794" y="1282"/>
                    <a:pt x="1620" y="1282"/>
                  </a:cubicBezTo>
                  <a:lnTo>
                    <a:pt x="595" y="1282"/>
                  </a:lnTo>
                  <a:lnTo>
                    <a:pt x="595" y="0"/>
                  </a:ln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665623327" name="Google Shape;814;p57"/>
            <p:cNvSpPr/>
            <p:nvPr/>
          </p:nvSpPr>
          <p:spPr bwMode="auto">
            <a:xfrm>
              <a:off x="4224987" y="2234149"/>
              <a:ext cx="78949" cy="78949"/>
            </a:xfrm>
            <a:custGeom>
              <a:avLst/>
              <a:gdLst/>
              <a:ahLst/>
              <a:cxnLst/>
              <a:rect l="l" t="t" r="r" b="b"/>
              <a:pathLst>
                <a:path w="3158" h="3158" extrusionOk="0">
                  <a:moveTo>
                    <a:pt x="1620" y="0"/>
                  </a:moveTo>
                  <a:cubicBezTo>
                    <a:pt x="1446" y="0"/>
                    <a:pt x="1323" y="123"/>
                    <a:pt x="1323" y="298"/>
                  </a:cubicBezTo>
                  <a:lnTo>
                    <a:pt x="1323" y="1323"/>
                  </a:lnTo>
                  <a:lnTo>
                    <a:pt x="298" y="1323"/>
                  </a:lnTo>
                  <a:cubicBezTo>
                    <a:pt x="164" y="1323"/>
                    <a:pt x="0" y="1446"/>
                    <a:pt x="0" y="1620"/>
                  </a:cubicBezTo>
                  <a:lnTo>
                    <a:pt x="0" y="3158"/>
                  </a:lnTo>
                  <a:lnTo>
                    <a:pt x="595" y="3158"/>
                  </a:lnTo>
                  <a:lnTo>
                    <a:pt x="595" y="1917"/>
                  </a:lnTo>
                  <a:lnTo>
                    <a:pt x="1620" y="1917"/>
                  </a:lnTo>
                  <a:cubicBezTo>
                    <a:pt x="1794" y="1917"/>
                    <a:pt x="1917" y="1794"/>
                    <a:pt x="1917" y="1620"/>
                  </a:cubicBezTo>
                  <a:lnTo>
                    <a:pt x="1917" y="595"/>
                  </a:lnTo>
                  <a:lnTo>
                    <a:pt x="3158" y="595"/>
                  </a:lnTo>
                  <a:lnTo>
                    <a:pt x="3158" y="0"/>
                  </a:ln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826962426" name="Google Shape;815;p57"/>
            <p:cNvSpPr/>
            <p:nvPr/>
          </p:nvSpPr>
          <p:spPr bwMode="auto">
            <a:xfrm>
              <a:off x="4267537" y="2141124"/>
              <a:ext cx="18225" cy="15124"/>
            </a:xfrm>
            <a:custGeom>
              <a:avLst/>
              <a:gdLst/>
              <a:ahLst/>
              <a:cxnLst/>
              <a:rect l="l" t="t" r="r" b="b"/>
              <a:pathLst>
                <a:path w="729" h="605" extrusionOk="0">
                  <a:moveTo>
                    <a:pt x="349" y="0"/>
                  </a:moveTo>
                  <a:cubicBezTo>
                    <a:pt x="257" y="0"/>
                    <a:pt x="174" y="41"/>
                    <a:pt x="92" y="133"/>
                  </a:cubicBezTo>
                  <a:cubicBezTo>
                    <a:pt x="0" y="390"/>
                    <a:pt x="133" y="605"/>
                    <a:pt x="349" y="605"/>
                  </a:cubicBezTo>
                  <a:cubicBezTo>
                    <a:pt x="564" y="605"/>
                    <a:pt x="728" y="390"/>
                    <a:pt x="646" y="174"/>
                  </a:cubicBezTo>
                  <a:cubicBezTo>
                    <a:pt x="605" y="92"/>
                    <a:pt x="472" y="0"/>
                    <a:pt x="390" y="0"/>
                  </a:cubicBezTo>
                  <a:close/>
                </a:path>
              </a:pathLst>
            </a:custGeom>
            <a:solidFill>
              <a:srgbClr val="333333"/>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769393789" name="Google Shape;816;p57"/>
            <p:cNvSpPr/>
            <p:nvPr/>
          </p:nvSpPr>
          <p:spPr bwMode="auto">
            <a:xfrm>
              <a:off x="4017663" y="1976824"/>
              <a:ext cx="321649" cy="343724"/>
            </a:xfrm>
            <a:custGeom>
              <a:avLst/>
              <a:gdLst/>
              <a:ahLst/>
              <a:cxnLst/>
              <a:rect l="l" t="t" r="r" b="b"/>
              <a:pathLst>
                <a:path w="12866" h="13749" extrusionOk="0">
                  <a:moveTo>
                    <a:pt x="2399" y="595"/>
                  </a:moveTo>
                  <a:lnTo>
                    <a:pt x="2399" y="2471"/>
                  </a:lnTo>
                  <a:cubicBezTo>
                    <a:pt x="2184" y="2307"/>
                    <a:pt x="1886" y="2215"/>
                    <a:pt x="1589" y="2215"/>
                  </a:cubicBezTo>
                  <a:lnTo>
                    <a:pt x="1240" y="2215"/>
                  </a:lnTo>
                  <a:lnTo>
                    <a:pt x="1240" y="595"/>
                  </a:lnTo>
                  <a:close/>
                  <a:moveTo>
                    <a:pt x="1589" y="2820"/>
                  </a:moveTo>
                  <a:cubicBezTo>
                    <a:pt x="2009" y="2820"/>
                    <a:pt x="2399" y="3117"/>
                    <a:pt x="2399" y="3589"/>
                  </a:cubicBezTo>
                  <a:cubicBezTo>
                    <a:pt x="2399" y="4009"/>
                    <a:pt x="2050" y="4399"/>
                    <a:pt x="1589" y="4399"/>
                  </a:cubicBezTo>
                  <a:lnTo>
                    <a:pt x="605" y="4399"/>
                  </a:lnTo>
                  <a:lnTo>
                    <a:pt x="605" y="2820"/>
                  </a:lnTo>
                  <a:close/>
                  <a:moveTo>
                    <a:pt x="11707" y="5424"/>
                  </a:moveTo>
                  <a:cubicBezTo>
                    <a:pt x="12005" y="5424"/>
                    <a:pt x="12220" y="5680"/>
                    <a:pt x="12220" y="5936"/>
                  </a:cubicBezTo>
                  <a:lnTo>
                    <a:pt x="12220" y="7812"/>
                  </a:lnTo>
                  <a:cubicBezTo>
                    <a:pt x="12220" y="8110"/>
                    <a:pt x="12005" y="8325"/>
                    <a:pt x="11707" y="8325"/>
                  </a:cubicBezTo>
                  <a:lnTo>
                    <a:pt x="10385" y="8325"/>
                  </a:lnTo>
                  <a:cubicBezTo>
                    <a:pt x="9534" y="8325"/>
                    <a:pt x="8847" y="7638"/>
                    <a:pt x="8888" y="6787"/>
                  </a:cubicBezTo>
                  <a:cubicBezTo>
                    <a:pt x="8929" y="6018"/>
                    <a:pt x="9575" y="5424"/>
                    <a:pt x="10344" y="5424"/>
                  </a:cubicBezTo>
                  <a:close/>
                  <a:moveTo>
                    <a:pt x="2399" y="4737"/>
                  </a:moveTo>
                  <a:lnTo>
                    <a:pt x="2399" y="9012"/>
                  </a:lnTo>
                  <a:cubicBezTo>
                    <a:pt x="2184" y="8838"/>
                    <a:pt x="1886" y="8756"/>
                    <a:pt x="1589" y="8756"/>
                  </a:cubicBezTo>
                  <a:lnTo>
                    <a:pt x="1240" y="8756"/>
                  </a:lnTo>
                  <a:lnTo>
                    <a:pt x="1240" y="4993"/>
                  </a:lnTo>
                  <a:lnTo>
                    <a:pt x="1589" y="4993"/>
                  </a:lnTo>
                  <a:cubicBezTo>
                    <a:pt x="1886" y="4993"/>
                    <a:pt x="2184" y="4870"/>
                    <a:pt x="2399" y="4737"/>
                  </a:cubicBezTo>
                  <a:close/>
                  <a:moveTo>
                    <a:pt x="1589" y="9350"/>
                  </a:moveTo>
                  <a:cubicBezTo>
                    <a:pt x="2009" y="9350"/>
                    <a:pt x="2399" y="9688"/>
                    <a:pt x="2399" y="10119"/>
                  </a:cubicBezTo>
                  <a:cubicBezTo>
                    <a:pt x="2399" y="10591"/>
                    <a:pt x="2050" y="10929"/>
                    <a:pt x="1589" y="10929"/>
                  </a:cubicBezTo>
                  <a:lnTo>
                    <a:pt x="605" y="10929"/>
                  </a:lnTo>
                  <a:lnTo>
                    <a:pt x="605" y="9350"/>
                  </a:lnTo>
                  <a:close/>
                  <a:moveTo>
                    <a:pt x="2399" y="11277"/>
                  </a:moveTo>
                  <a:lnTo>
                    <a:pt x="2399" y="13153"/>
                  </a:lnTo>
                  <a:lnTo>
                    <a:pt x="1240" y="13153"/>
                  </a:lnTo>
                  <a:lnTo>
                    <a:pt x="1240" y="11534"/>
                  </a:lnTo>
                  <a:lnTo>
                    <a:pt x="1589" y="11534"/>
                  </a:lnTo>
                  <a:cubicBezTo>
                    <a:pt x="1886" y="11534"/>
                    <a:pt x="2184" y="11441"/>
                    <a:pt x="2399" y="11277"/>
                  </a:cubicBezTo>
                  <a:close/>
                  <a:moveTo>
                    <a:pt x="11154" y="595"/>
                  </a:moveTo>
                  <a:lnTo>
                    <a:pt x="11154" y="4819"/>
                  </a:lnTo>
                  <a:lnTo>
                    <a:pt x="10385" y="4819"/>
                  </a:lnTo>
                  <a:cubicBezTo>
                    <a:pt x="9226" y="4819"/>
                    <a:pt x="8293" y="5762"/>
                    <a:pt x="8334" y="6921"/>
                  </a:cubicBezTo>
                  <a:cubicBezTo>
                    <a:pt x="8334" y="8028"/>
                    <a:pt x="9226" y="8920"/>
                    <a:pt x="10385" y="8920"/>
                  </a:cubicBezTo>
                  <a:lnTo>
                    <a:pt x="11154" y="8920"/>
                  </a:lnTo>
                  <a:lnTo>
                    <a:pt x="11154" y="13194"/>
                  </a:lnTo>
                  <a:lnTo>
                    <a:pt x="2993" y="13194"/>
                  </a:lnTo>
                  <a:lnTo>
                    <a:pt x="2993" y="595"/>
                  </a:lnTo>
                  <a:close/>
                  <a:moveTo>
                    <a:pt x="943" y="1"/>
                  </a:moveTo>
                  <a:cubicBezTo>
                    <a:pt x="769" y="1"/>
                    <a:pt x="646" y="124"/>
                    <a:pt x="646" y="298"/>
                  </a:cubicBezTo>
                  <a:lnTo>
                    <a:pt x="646" y="2215"/>
                  </a:lnTo>
                  <a:lnTo>
                    <a:pt x="308" y="2215"/>
                  </a:lnTo>
                  <a:cubicBezTo>
                    <a:pt x="133" y="2215"/>
                    <a:pt x="0" y="2348"/>
                    <a:pt x="0" y="2512"/>
                  </a:cubicBezTo>
                  <a:lnTo>
                    <a:pt x="0" y="4696"/>
                  </a:lnTo>
                  <a:cubicBezTo>
                    <a:pt x="0" y="4819"/>
                    <a:pt x="133" y="4993"/>
                    <a:pt x="308" y="4993"/>
                  </a:cubicBezTo>
                  <a:lnTo>
                    <a:pt x="646" y="4993"/>
                  </a:lnTo>
                  <a:lnTo>
                    <a:pt x="646" y="8756"/>
                  </a:lnTo>
                  <a:lnTo>
                    <a:pt x="308" y="8756"/>
                  </a:lnTo>
                  <a:cubicBezTo>
                    <a:pt x="133" y="8756"/>
                    <a:pt x="0" y="8879"/>
                    <a:pt x="0" y="9053"/>
                  </a:cubicBezTo>
                  <a:lnTo>
                    <a:pt x="0" y="11226"/>
                  </a:lnTo>
                  <a:cubicBezTo>
                    <a:pt x="0" y="11400"/>
                    <a:pt x="133" y="11534"/>
                    <a:pt x="308" y="11534"/>
                  </a:cubicBezTo>
                  <a:lnTo>
                    <a:pt x="646" y="11534"/>
                  </a:lnTo>
                  <a:lnTo>
                    <a:pt x="646" y="13451"/>
                  </a:lnTo>
                  <a:cubicBezTo>
                    <a:pt x="646" y="13625"/>
                    <a:pt x="769" y="13748"/>
                    <a:pt x="943" y="13748"/>
                  </a:cubicBezTo>
                  <a:lnTo>
                    <a:pt x="11451" y="13748"/>
                  </a:lnTo>
                  <a:cubicBezTo>
                    <a:pt x="11625" y="13748"/>
                    <a:pt x="11748" y="13625"/>
                    <a:pt x="11748" y="13451"/>
                  </a:cubicBezTo>
                  <a:lnTo>
                    <a:pt x="11748" y="8879"/>
                  </a:lnTo>
                  <a:cubicBezTo>
                    <a:pt x="12353" y="8879"/>
                    <a:pt x="12866" y="8407"/>
                    <a:pt x="12866" y="7771"/>
                  </a:cubicBezTo>
                  <a:lnTo>
                    <a:pt x="12866" y="5936"/>
                  </a:lnTo>
                  <a:cubicBezTo>
                    <a:pt x="12866" y="5332"/>
                    <a:pt x="12353" y="4870"/>
                    <a:pt x="11748" y="4819"/>
                  </a:cubicBezTo>
                  <a:lnTo>
                    <a:pt x="11748" y="298"/>
                  </a:lnTo>
                  <a:cubicBezTo>
                    <a:pt x="11748" y="124"/>
                    <a:pt x="11625" y="1"/>
                    <a:pt x="11451" y="1"/>
                  </a:cubicBezTo>
                  <a:close/>
                </a:path>
              </a:pathLst>
            </a:custGeom>
            <a:solidFill>
              <a:srgbClr val="333333"/>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545172716" name="Google Shape;817;p57"/>
            <p:cNvSpPr/>
            <p:nvPr/>
          </p:nvSpPr>
          <p:spPr bwMode="auto">
            <a:xfrm>
              <a:off x="4126563" y="2048349"/>
              <a:ext cx="92049" cy="14874"/>
            </a:xfrm>
            <a:custGeom>
              <a:avLst/>
              <a:gdLst/>
              <a:ahLst/>
              <a:cxnLst/>
              <a:rect l="l" t="t" r="r" b="b"/>
              <a:pathLst>
                <a:path w="3682" h="595" extrusionOk="0">
                  <a:moveTo>
                    <a:pt x="308" y="0"/>
                  </a:moveTo>
                  <a:cubicBezTo>
                    <a:pt x="134" y="0"/>
                    <a:pt x="1" y="123"/>
                    <a:pt x="1" y="338"/>
                  </a:cubicBezTo>
                  <a:cubicBezTo>
                    <a:pt x="52" y="472"/>
                    <a:pt x="175" y="595"/>
                    <a:pt x="308" y="595"/>
                  </a:cubicBezTo>
                  <a:lnTo>
                    <a:pt x="3384" y="595"/>
                  </a:lnTo>
                  <a:cubicBezTo>
                    <a:pt x="3548" y="595"/>
                    <a:pt x="3681" y="420"/>
                    <a:pt x="3681" y="256"/>
                  </a:cubicBezTo>
                  <a:cubicBezTo>
                    <a:pt x="3640" y="82"/>
                    <a:pt x="3507" y="0"/>
                    <a:pt x="3384" y="0"/>
                  </a:cubicBezTo>
                  <a:close/>
                </a:path>
              </a:pathLst>
            </a:custGeom>
            <a:solidFill>
              <a:srgbClr val="333333"/>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323730685" name="Google Shape;818;p57"/>
            <p:cNvSpPr/>
            <p:nvPr/>
          </p:nvSpPr>
          <p:spPr bwMode="auto">
            <a:xfrm>
              <a:off x="4137337" y="2092174"/>
              <a:ext cx="70499" cy="14874"/>
            </a:xfrm>
            <a:custGeom>
              <a:avLst/>
              <a:gdLst/>
              <a:ahLst/>
              <a:cxnLst/>
              <a:rect l="l" t="t" r="r" b="b"/>
              <a:pathLst>
                <a:path w="2820" h="595" extrusionOk="0">
                  <a:moveTo>
                    <a:pt x="298" y="0"/>
                  </a:moveTo>
                  <a:cubicBezTo>
                    <a:pt x="134" y="0"/>
                    <a:pt x="0" y="123"/>
                    <a:pt x="41" y="338"/>
                  </a:cubicBezTo>
                  <a:cubicBezTo>
                    <a:pt x="41" y="461"/>
                    <a:pt x="175" y="595"/>
                    <a:pt x="339" y="595"/>
                  </a:cubicBezTo>
                  <a:lnTo>
                    <a:pt x="2522" y="595"/>
                  </a:lnTo>
                  <a:cubicBezTo>
                    <a:pt x="2697" y="595"/>
                    <a:pt x="2820" y="420"/>
                    <a:pt x="2820" y="205"/>
                  </a:cubicBezTo>
                  <a:cubicBezTo>
                    <a:pt x="2779" y="82"/>
                    <a:pt x="2645" y="0"/>
                    <a:pt x="2481" y="0"/>
                  </a:cubicBez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grpSp>
      <p:grpSp>
        <p:nvGrpSpPr>
          <p:cNvPr id="1010486551" name="Google Shape;819;p57"/>
          <p:cNvGrpSpPr/>
          <p:nvPr/>
        </p:nvGrpSpPr>
        <p:grpSpPr bwMode="auto">
          <a:xfrm>
            <a:off x="1323945" y="2978274"/>
            <a:ext cx="343949" cy="343724"/>
            <a:chOff x="3287237" y="1976824"/>
            <a:chExt cx="343949" cy="343724"/>
          </a:xfrm>
        </p:grpSpPr>
        <p:sp>
          <p:nvSpPr>
            <p:cNvPr id="1264571328" name="Google Shape;820;p57"/>
            <p:cNvSpPr/>
            <p:nvPr/>
          </p:nvSpPr>
          <p:spPr bwMode="auto">
            <a:xfrm>
              <a:off x="3339762" y="2074999"/>
              <a:ext cx="43599" cy="14874"/>
            </a:xfrm>
            <a:custGeom>
              <a:avLst/>
              <a:gdLst/>
              <a:ahLst/>
              <a:cxnLst/>
              <a:rect l="l" t="t" r="r" b="b"/>
              <a:pathLst>
                <a:path w="1744" h="595" extrusionOk="0">
                  <a:moveTo>
                    <a:pt x="1" y="0"/>
                  </a:moveTo>
                  <a:lnTo>
                    <a:pt x="1" y="595"/>
                  </a:lnTo>
                  <a:lnTo>
                    <a:pt x="1744" y="595"/>
                  </a:lnTo>
                  <a:lnTo>
                    <a:pt x="1744" y="0"/>
                  </a:ln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197458548" name="Google Shape;821;p57"/>
            <p:cNvSpPr/>
            <p:nvPr/>
          </p:nvSpPr>
          <p:spPr bwMode="auto">
            <a:xfrm>
              <a:off x="3339762" y="2115474"/>
              <a:ext cx="43599" cy="15149"/>
            </a:xfrm>
            <a:custGeom>
              <a:avLst/>
              <a:gdLst/>
              <a:ahLst/>
              <a:cxnLst/>
              <a:rect l="l" t="t" r="r" b="b"/>
              <a:pathLst>
                <a:path w="1744" h="606" extrusionOk="0">
                  <a:moveTo>
                    <a:pt x="1" y="1"/>
                  </a:moveTo>
                  <a:lnTo>
                    <a:pt x="1" y="606"/>
                  </a:lnTo>
                  <a:lnTo>
                    <a:pt x="1744" y="606"/>
                  </a:lnTo>
                  <a:lnTo>
                    <a:pt x="1744" y="1"/>
                  </a:ln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626845654" name="Google Shape;822;p57"/>
            <p:cNvSpPr/>
            <p:nvPr/>
          </p:nvSpPr>
          <p:spPr bwMode="auto">
            <a:xfrm>
              <a:off x="3427162" y="2051424"/>
              <a:ext cx="43848" cy="13849"/>
            </a:xfrm>
            <a:custGeom>
              <a:avLst/>
              <a:gdLst/>
              <a:ahLst/>
              <a:cxnLst/>
              <a:rect l="l" t="t" r="r" b="b"/>
              <a:pathLst>
                <a:path w="1754" h="554" extrusionOk="0">
                  <a:moveTo>
                    <a:pt x="1" y="0"/>
                  </a:moveTo>
                  <a:lnTo>
                    <a:pt x="1" y="554"/>
                  </a:lnTo>
                  <a:lnTo>
                    <a:pt x="1754" y="554"/>
                  </a:lnTo>
                  <a:lnTo>
                    <a:pt x="1754" y="0"/>
                  </a:ln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198467487" name="Google Shape;823;p57"/>
            <p:cNvSpPr/>
            <p:nvPr/>
          </p:nvSpPr>
          <p:spPr bwMode="auto">
            <a:xfrm>
              <a:off x="3427162" y="2090874"/>
              <a:ext cx="43848" cy="15149"/>
            </a:xfrm>
            <a:custGeom>
              <a:avLst/>
              <a:gdLst/>
              <a:ahLst/>
              <a:cxnLst/>
              <a:rect l="l" t="t" r="r" b="b"/>
              <a:pathLst>
                <a:path w="1754" h="606" extrusionOk="0">
                  <a:moveTo>
                    <a:pt x="1" y="1"/>
                  </a:moveTo>
                  <a:lnTo>
                    <a:pt x="1" y="606"/>
                  </a:lnTo>
                  <a:lnTo>
                    <a:pt x="1754" y="606"/>
                  </a:lnTo>
                  <a:lnTo>
                    <a:pt x="1754" y="1"/>
                  </a:lnTo>
                  <a:close/>
                </a:path>
              </a:pathLst>
            </a:custGeom>
            <a:solidFill>
              <a:srgbClr val="B2B2B2"/>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sp>
          <p:nvSpPr>
            <p:cNvPr id="1512498183" name="Google Shape;824;p57"/>
            <p:cNvSpPr/>
            <p:nvPr/>
          </p:nvSpPr>
          <p:spPr bwMode="auto">
            <a:xfrm>
              <a:off x="3287237" y="1976824"/>
              <a:ext cx="343949" cy="343724"/>
            </a:xfrm>
            <a:custGeom>
              <a:avLst/>
              <a:gdLst/>
              <a:ahLst/>
              <a:cxnLst/>
              <a:rect l="l" t="t" r="r" b="b"/>
              <a:pathLst>
                <a:path w="13758" h="13749" extrusionOk="0">
                  <a:moveTo>
                    <a:pt x="8806" y="2984"/>
                  </a:moveTo>
                  <a:lnTo>
                    <a:pt x="11328" y="10888"/>
                  </a:lnTo>
                  <a:lnTo>
                    <a:pt x="10211" y="11318"/>
                  </a:lnTo>
                  <a:lnTo>
                    <a:pt x="7740" y="3415"/>
                  </a:lnTo>
                  <a:lnTo>
                    <a:pt x="8806" y="2984"/>
                  </a:lnTo>
                  <a:close/>
                  <a:moveTo>
                    <a:pt x="3547" y="1744"/>
                  </a:moveTo>
                  <a:lnTo>
                    <a:pt x="3547" y="2471"/>
                  </a:lnTo>
                  <a:lnTo>
                    <a:pt x="3547" y="2769"/>
                  </a:lnTo>
                  <a:lnTo>
                    <a:pt x="3547" y="11400"/>
                  </a:lnTo>
                  <a:lnTo>
                    <a:pt x="2399" y="11400"/>
                  </a:lnTo>
                  <a:lnTo>
                    <a:pt x="2399" y="1744"/>
                  </a:lnTo>
                  <a:close/>
                  <a:moveTo>
                    <a:pt x="5300" y="3076"/>
                  </a:moveTo>
                  <a:lnTo>
                    <a:pt x="5300" y="11400"/>
                  </a:lnTo>
                  <a:lnTo>
                    <a:pt x="4152" y="11400"/>
                  </a:lnTo>
                  <a:lnTo>
                    <a:pt x="4152" y="3076"/>
                  </a:lnTo>
                  <a:close/>
                  <a:moveTo>
                    <a:pt x="7053" y="595"/>
                  </a:moveTo>
                  <a:lnTo>
                    <a:pt x="7053" y="11400"/>
                  </a:lnTo>
                  <a:lnTo>
                    <a:pt x="5895" y="11400"/>
                  </a:lnTo>
                  <a:lnTo>
                    <a:pt x="5895" y="2471"/>
                  </a:lnTo>
                  <a:lnTo>
                    <a:pt x="5895" y="595"/>
                  </a:lnTo>
                  <a:close/>
                  <a:moveTo>
                    <a:pt x="7648" y="5127"/>
                  </a:moveTo>
                  <a:lnTo>
                    <a:pt x="9657" y="11400"/>
                  </a:lnTo>
                  <a:lnTo>
                    <a:pt x="7648" y="11400"/>
                  </a:lnTo>
                  <a:lnTo>
                    <a:pt x="7648" y="5127"/>
                  </a:lnTo>
                  <a:close/>
                  <a:moveTo>
                    <a:pt x="13163" y="8499"/>
                  </a:moveTo>
                  <a:lnTo>
                    <a:pt x="13163" y="13153"/>
                  </a:lnTo>
                  <a:lnTo>
                    <a:pt x="605" y="13153"/>
                  </a:lnTo>
                  <a:lnTo>
                    <a:pt x="605" y="8499"/>
                  </a:lnTo>
                  <a:lnTo>
                    <a:pt x="1753" y="8499"/>
                  </a:lnTo>
                  <a:lnTo>
                    <a:pt x="1753" y="11698"/>
                  </a:lnTo>
                  <a:cubicBezTo>
                    <a:pt x="1753" y="11831"/>
                    <a:pt x="1887" y="11995"/>
                    <a:pt x="2051" y="11995"/>
                  </a:cubicBezTo>
                  <a:lnTo>
                    <a:pt x="11666" y="11995"/>
                  </a:lnTo>
                  <a:cubicBezTo>
                    <a:pt x="11841" y="11995"/>
                    <a:pt x="11964" y="11831"/>
                    <a:pt x="11964" y="11698"/>
                  </a:cubicBezTo>
                  <a:lnTo>
                    <a:pt x="11964" y="8499"/>
                  </a:lnTo>
                  <a:close/>
                  <a:moveTo>
                    <a:pt x="5598" y="1"/>
                  </a:moveTo>
                  <a:cubicBezTo>
                    <a:pt x="5434" y="1"/>
                    <a:pt x="5300" y="124"/>
                    <a:pt x="5300" y="298"/>
                  </a:cubicBezTo>
                  <a:lnTo>
                    <a:pt x="5300" y="2471"/>
                  </a:lnTo>
                  <a:lnTo>
                    <a:pt x="4152" y="2471"/>
                  </a:lnTo>
                  <a:lnTo>
                    <a:pt x="4152" y="1446"/>
                  </a:lnTo>
                  <a:cubicBezTo>
                    <a:pt x="4152" y="1323"/>
                    <a:pt x="4019" y="1149"/>
                    <a:pt x="3845" y="1149"/>
                  </a:cubicBezTo>
                  <a:lnTo>
                    <a:pt x="2102" y="1149"/>
                  </a:lnTo>
                  <a:cubicBezTo>
                    <a:pt x="1928" y="1149"/>
                    <a:pt x="1794" y="1323"/>
                    <a:pt x="1794" y="1446"/>
                  </a:cubicBezTo>
                  <a:lnTo>
                    <a:pt x="1794" y="7894"/>
                  </a:lnTo>
                  <a:lnTo>
                    <a:pt x="308" y="7894"/>
                  </a:lnTo>
                  <a:cubicBezTo>
                    <a:pt x="134" y="7894"/>
                    <a:pt x="0" y="8028"/>
                    <a:pt x="0" y="8202"/>
                  </a:cubicBezTo>
                  <a:lnTo>
                    <a:pt x="0" y="13451"/>
                  </a:lnTo>
                  <a:cubicBezTo>
                    <a:pt x="0" y="13625"/>
                    <a:pt x="134" y="13748"/>
                    <a:pt x="308" y="13748"/>
                  </a:cubicBezTo>
                  <a:lnTo>
                    <a:pt x="13460" y="13748"/>
                  </a:lnTo>
                  <a:cubicBezTo>
                    <a:pt x="13635" y="13748"/>
                    <a:pt x="13758" y="13625"/>
                    <a:pt x="13758" y="13451"/>
                  </a:cubicBezTo>
                  <a:lnTo>
                    <a:pt x="13758" y="8202"/>
                  </a:lnTo>
                  <a:cubicBezTo>
                    <a:pt x="13758" y="8028"/>
                    <a:pt x="13635" y="7894"/>
                    <a:pt x="13460" y="7894"/>
                  </a:cubicBezTo>
                  <a:lnTo>
                    <a:pt x="11666" y="7894"/>
                  </a:lnTo>
                  <a:cubicBezTo>
                    <a:pt x="11492" y="7894"/>
                    <a:pt x="11369" y="8028"/>
                    <a:pt x="11369" y="8202"/>
                  </a:cubicBezTo>
                  <a:lnTo>
                    <a:pt x="11369" y="9135"/>
                  </a:lnTo>
                  <a:lnTo>
                    <a:pt x="9278" y="2512"/>
                  </a:lnTo>
                  <a:cubicBezTo>
                    <a:pt x="9227" y="2430"/>
                    <a:pt x="9186" y="2389"/>
                    <a:pt x="9104" y="2348"/>
                  </a:cubicBezTo>
                  <a:cubicBezTo>
                    <a:pt x="9022" y="2307"/>
                    <a:pt x="8929" y="2307"/>
                    <a:pt x="8888" y="2307"/>
                  </a:cubicBezTo>
                  <a:lnTo>
                    <a:pt x="7648" y="2820"/>
                  </a:lnTo>
                  <a:lnTo>
                    <a:pt x="7648" y="298"/>
                  </a:lnTo>
                  <a:cubicBezTo>
                    <a:pt x="7648" y="124"/>
                    <a:pt x="7484" y="1"/>
                    <a:pt x="7351" y="1"/>
                  </a:cubicBezTo>
                  <a:close/>
                </a:path>
              </a:pathLst>
            </a:custGeom>
            <a:solidFill>
              <a:srgbClr val="333333"/>
            </a:solidFill>
            <a:ln>
              <a:noFill/>
            </a:ln>
          </p:spPr>
          <p:txBody>
            <a:bodyPr spcFirstLastPara="1" wrap="square" lIns="91423" tIns="91423" rIns="91423" bIns="91423" anchor="ctr" anchorCtr="0">
              <a:noAutofit/>
            </a:bodyPr>
            <a:lstStyle/>
            <a:p>
              <a:pPr marL="0" lvl="0" indent="0" algn="l">
                <a:spcBef>
                  <a:spcPts val="0"/>
                </a:spcBef>
                <a:spcAft>
                  <a:spcPts val="0"/>
                </a:spcAft>
                <a:buNone/>
                <a:defRPr/>
              </a:pPr>
              <a:endParaRPr/>
            </a:p>
          </p:txBody>
        </p:sp>
      </p:grpSp>
      <p:cxnSp>
        <p:nvCxnSpPr>
          <p:cNvPr id="97976483" name="Google Shape;825;p57"/>
          <p:cNvCxnSpPr>
            <a:cxnSpLocks/>
          </p:cNvCxnSpPr>
          <p:nvPr/>
        </p:nvCxnSpPr>
        <p:spPr bwMode="auto">
          <a:xfrm>
            <a:off x="1495924" y="1840662"/>
            <a:ext cx="0" cy="1051200"/>
          </a:xfrm>
          <a:prstGeom prst="straightConnector1">
            <a:avLst/>
          </a:prstGeom>
          <a:noFill/>
          <a:ln w="19050" cap="flat" cmpd="sng">
            <a:solidFill>
              <a:schemeClr val="dk1"/>
            </a:solidFill>
            <a:prstDash val="solid"/>
            <a:round/>
            <a:headEnd type="none" w="med" len="med"/>
            <a:tailEnd type="none" w="med" len="med"/>
          </a:ln>
        </p:spPr>
      </p:cxnSp>
      <p:cxnSp>
        <p:nvCxnSpPr>
          <p:cNvPr id="2100867113" name="Google Shape;826;p57"/>
          <p:cNvCxnSpPr>
            <a:cxnSpLocks/>
          </p:cNvCxnSpPr>
          <p:nvPr/>
        </p:nvCxnSpPr>
        <p:spPr bwMode="auto">
          <a:xfrm>
            <a:off x="1495924" y="3408273"/>
            <a:ext cx="0" cy="1772399"/>
          </a:xfrm>
          <a:prstGeom prst="straightConnector1">
            <a:avLst/>
          </a:prstGeom>
          <a:noFill/>
          <a:ln w="19050" cap="flat" cmpd="sng">
            <a:solidFill>
              <a:schemeClr val="dk1"/>
            </a:solidFill>
            <a:prstDash val="solid"/>
            <a:round/>
            <a:headEnd type="none" w="med" len="med"/>
            <a:tailEnd type="none" w="med" len="med"/>
          </a:ln>
        </p:spPr>
      </p:cxnSp>
      <p:cxnSp>
        <p:nvCxnSpPr>
          <p:cNvPr id="647755049" name="Google Shape;827;p57"/>
          <p:cNvCxnSpPr>
            <a:cxnSpLocks/>
          </p:cNvCxnSpPr>
          <p:nvPr/>
        </p:nvCxnSpPr>
        <p:spPr bwMode="auto">
          <a:xfrm>
            <a:off x="4871974" y="1840662"/>
            <a:ext cx="0" cy="1051200"/>
          </a:xfrm>
          <a:prstGeom prst="straightConnector1">
            <a:avLst/>
          </a:prstGeom>
          <a:noFill/>
          <a:ln w="19050" cap="flat" cmpd="sng">
            <a:solidFill>
              <a:schemeClr val="dk1"/>
            </a:solidFill>
            <a:prstDash val="solid"/>
            <a:round/>
            <a:headEnd type="none" w="med" len="med"/>
            <a:tailEnd type="none" w="med" len="med"/>
          </a:ln>
        </p:spPr>
      </p:cxnSp>
      <p:cxnSp>
        <p:nvCxnSpPr>
          <p:cNvPr id="1182306865" name="Google Shape;828;p57"/>
          <p:cNvCxnSpPr>
            <a:cxnSpLocks/>
          </p:cNvCxnSpPr>
          <p:nvPr/>
        </p:nvCxnSpPr>
        <p:spPr bwMode="auto">
          <a:xfrm>
            <a:off x="4871974" y="3408273"/>
            <a:ext cx="0" cy="17856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4792230" name="Google Shape;761;p56"/>
          <p:cNvSpPr txBox="1">
            <a:spLocks noGrp="1"/>
          </p:cNvSpPr>
          <p:nvPr>
            <p:ph type="title"/>
          </p:nvPr>
        </p:nvSpPr>
        <p:spPr bwMode="auto">
          <a:xfrm>
            <a:off x="722376" y="445023"/>
            <a:ext cx="7708500" cy="572698"/>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Advantages and Disadvantages</a:t>
            </a:r>
            <a:endParaRPr>
              <a:latin typeface="Aptos"/>
              <a:cs typeface="Aptos"/>
            </a:endParaRPr>
          </a:p>
        </p:txBody>
      </p:sp>
      <p:graphicFrame>
        <p:nvGraphicFramePr>
          <p:cNvPr id="132109362" name="Table 132109361"/>
          <p:cNvGraphicFramePr>
            <a:graphicFrameLocks/>
          </p:cNvGraphicFramePr>
          <p:nvPr/>
        </p:nvGraphicFramePr>
        <p:xfrm>
          <a:off x="720000" y="1367560"/>
          <a:ext cx="7564361" cy="3114873"/>
        </p:xfrm>
        <a:graphic>
          <a:graphicData uri="http://schemas.openxmlformats.org/drawingml/2006/table">
            <a:tbl>
              <a:tblPr firstRow="1" firstCol="1" bandRow="1"/>
              <a:tblGrid>
                <a:gridCol w="1145974">
                  <a:extLst>
                    <a:ext uri="{9D8B030D-6E8A-4147-A177-3AD203B41FA5}">
                      <a16:colId xmlns:a16="http://schemas.microsoft.com/office/drawing/2014/main" val="20000"/>
                    </a:ext>
                  </a:extLst>
                </a:gridCol>
                <a:gridCol w="2979524">
                  <a:extLst>
                    <a:ext uri="{9D8B030D-6E8A-4147-A177-3AD203B41FA5}">
                      <a16:colId xmlns:a16="http://schemas.microsoft.com/office/drawing/2014/main" val="20001"/>
                    </a:ext>
                  </a:extLst>
                </a:gridCol>
                <a:gridCol w="3438863">
                  <a:extLst>
                    <a:ext uri="{9D8B030D-6E8A-4147-A177-3AD203B41FA5}">
                      <a16:colId xmlns:a16="http://schemas.microsoft.com/office/drawing/2014/main" val="20002"/>
                    </a:ext>
                  </a:extLst>
                </a:gridCol>
              </a:tblGrid>
              <a:tr h="272617">
                <a:tc>
                  <a:txBody>
                    <a:bodyPr/>
                    <a:lstStyle/>
                    <a:p>
                      <a:pPr algn="ctr">
                        <a:defRPr/>
                      </a:pPr>
                      <a:r>
                        <a:rPr sz="1200" b="1" i="0" u="none">
                          <a:solidFill>
                            <a:srgbClr val="000000"/>
                          </a:solidFill>
                          <a:latin typeface="Aptos"/>
                          <a:ea typeface="Aptos"/>
                          <a:cs typeface="Aptos"/>
                        </a:rPr>
                        <a:t>Algorithm</a:t>
                      </a:r>
                      <a:endParaRPr>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2">
                        <a:lumMod val="20000"/>
                        <a:lumOff val="80000"/>
                      </a:schemeClr>
                    </a:solidFill>
                  </a:tcPr>
                </a:tc>
                <a:tc>
                  <a:txBody>
                    <a:bodyPr/>
                    <a:lstStyle/>
                    <a:p>
                      <a:pPr marL="180000" marR="0" indent="0" algn="ctr">
                        <a:defRPr/>
                      </a:pPr>
                      <a:r>
                        <a:rPr b="1">
                          <a:latin typeface="Aptos"/>
                          <a:ea typeface="Aptos"/>
                          <a:cs typeface="Aptos"/>
                        </a:rPr>
                        <a:t>Advantages</a:t>
                      </a:r>
                      <a:endParaRPr b="1">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2">
                        <a:lumMod val="20000"/>
                        <a:lumOff val="80000"/>
                      </a:schemeClr>
                    </a:solidFill>
                  </a:tcPr>
                </a:tc>
                <a:tc>
                  <a:txBody>
                    <a:bodyPr/>
                    <a:lstStyle/>
                    <a:p>
                      <a:pPr algn="ctr">
                        <a:defRPr/>
                      </a:pPr>
                      <a:r>
                        <a:rPr b="1">
                          <a:latin typeface="Aptos"/>
                          <a:ea typeface="Aptos"/>
                          <a:cs typeface="Aptos"/>
                        </a:rPr>
                        <a:t>Disadvantages</a:t>
                      </a:r>
                      <a:endParaRPr b="1">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solidFill>
                      <a:schemeClr val="bg2">
                        <a:lumMod val="20000"/>
                        <a:lumOff val="80000"/>
                      </a:schemeClr>
                    </a:solidFill>
                  </a:tcPr>
                </a:tc>
                <a:extLst>
                  <a:ext uri="{0D108BD9-81ED-4DB2-BD59-A6C34878D82A}">
                    <a16:rowId xmlns:a16="http://schemas.microsoft.com/office/drawing/2014/main" val="10000"/>
                  </a:ext>
                </a:extLst>
              </a:tr>
              <a:tr h="0">
                <a:tc>
                  <a:txBody>
                    <a:bodyPr/>
                    <a:lstStyle/>
                    <a:p>
                      <a:pPr marL="90000" marR="0" indent="0">
                        <a:defRPr/>
                      </a:pPr>
                      <a:r>
                        <a:rPr sz="1200">
                          <a:latin typeface="Aptos"/>
                          <a:ea typeface="Aptos"/>
                          <a:cs typeface="Aptos"/>
                        </a:rPr>
                        <a:t>MinGen </a:t>
                      </a:r>
                      <a:endParaRPr/>
                    </a:p>
                    <a:p>
                      <a:pPr marL="90000" marR="0" indent="0">
                        <a:defRPr/>
                      </a:pPr>
                      <a:r>
                        <a:rPr sz="1200">
                          <a:latin typeface="Aptos"/>
                          <a:ea typeface="Aptos"/>
                          <a:cs typeface="Aptos"/>
                        </a:rPr>
                        <a:t>(Brute Force)</a:t>
                      </a:r>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tabLst>
                          <a:tab pos="90000" algn="l"/>
                        </a:tabLst>
                        <a:defRPr/>
                      </a:pPr>
                      <a:r>
                        <a:rPr lang="en-US" sz="1200" b="0" i="0" u="none" strike="noStrike" cap="none" spc="0">
                          <a:solidFill>
                            <a:srgbClr val="000000"/>
                          </a:solidFill>
                          <a:latin typeface="Aptos"/>
                          <a:ea typeface="Aptos"/>
                          <a:cs typeface="Aptos"/>
                        </a:rPr>
                        <a:t>Theoretically produces the optimal solution in terms of generalization.</a:t>
                      </a: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defRPr/>
                      </a:pPr>
                      <a:endParaRPr/>
                    </a:p>
                    <a:p>
                      <a:pPr marL="90000" marR="0" indent="0">
                        <a:defRPr/>
                      </a:pPr>
                      <a:r>
                        <a:rPr lang="en-US" sz="1200" b="0" i="0" u="none" strike="noStrike" cap="none" spc="0">
                          <a:solidFill>
                            <a:srgbClr val="000000"/>
                          </a:solidFill>
                          <a:latin typeface="Aptos"/>
                          <a:ea typeface="Aptos"/>
                          <a:cs typeface="Aptos"/>
                        </a:rPr>
                        <a:t>Computationally expensive for large datasets due to the brute force nature.</a:t>
                      </a:r>
                    </a:p>
                    <a:p>
                      <a:pPr marL="90000" marR="0" indent="0">
                        <a:defRPr/>
                      </a:pPr>
                      <a:endParaRPr sz="1200">
                        <a:latin typeface="Aptos"/>
                        <a:cs typeface="Aptos"/>
                      </a:endParaRPr>
                    </a:p>
                    <a:p>
                      <a:pPr marL="90000" marR="0" indent="0">
                        <a:defRPr/>
                      </a:pPr>
                      <a:r>
                        <a:rPr lang="en-US" sz="1200" b="0" i="0" u="none" strike="noStrike" cap="none" spc="0">
                          <a:solidFill>
                            <a:srgbClr val="000000"/>
                          </a:solidFill>
                          <a:latin typeface="Aptos"/>
                          <a:ea typeface="Aptos"/>
                          <a:cs typeface="Aptos"/>
                        </a:rPr>
                        <a:t>Inefficient as it doesn’t scale well when the dataset size increases</a:t>
                      </a:r>
                    </a:p>
                    <a:p>
                      <a:pPr marL="90000" marR="0" indent="0">
                        <a:defRPr/>
                      </a:pP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1"/>
                  </a:ext>
                </a:extLst>
              </a:tr>
              <a:tr h="0">
                <a:tc>
                  <a:txBody>
                    <a:bodyPr/>
                    <a:lstStyle/>
                    <a:p>
                      <a:pPr marL="90000" marR="0" indent="0">
                        <a:defRPr/>
                      </a:pPr>
                      <a:r>
                        <a:rPr sz="1200">
                          <a:latin typeface="Aptos"/>
                          <a:ea typeface="Aptos"/>
                          <a:cs typeface="Aptos"/>
                        </a:rPr>
                        <a:t>Greedy</a:t>
                      </a:r>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tabLst>
                          <a:tab pos="90000" algn="l"/>
                        </a:tabLst>
                        <a:defRPr/>
                      </a:pPr>
                      <a:endParaRPr/>
                    </a:p>
                    <a:p>
                      <a:pPr marL="90000" marR="0" indent="0">
                        <a:tabLst>
                          <a:tab pos="90000" algn="l"/>
                        </a:tabLst>
                        <a:defRPr/>
                      </a:pPr>
                      <a:r>
                        <a:rPr lang="en-US" sz="1200" b="0" i="0" u="none" strike="noStrike" cap="none" spc="0">
                          <a:solidFill>
                            <a:srgbClr val="000000"/>
                          </a:solidFill>
                          <a:latin typeface="Aptos"/>
                          <a:ea typeface="Aptos"/>
                          <a:cs typeface="Aptos"/>
                        </a:rPr>
                        <a:t>Faster and more scalable than the MinGen algorithm.</a:t>
                      </a:r>
                    </a:p>
                    <a:p>
                      <a:pPr marL="90000" marR="0" indent="0">
                        <a:tabLst>
                          <a:tab pos="90000" algn="l"/>
                        </a:tabLst>
                        <a:defRPr/>
                      </a:pPr>
                      <a:endParaRPr sz="1200">
                        <a:latin typeface="Aptos"/>
                        <a:cs typeface="Aptos"/>
                      </a:endParaRPr>
                    </a:p>
                    <a:p>
                      <a:pPr marL="90000" marR="0" indent="0">
                        <a:tabLst>
                          <a:tab pos="90000" algn="l"/>
                        </a:tabLst>
                        <a:defRPr/>
                      </a:pPr>
                      <a:r>
                        <a:rPr lang="en-US" sz="1200" b="0" i="0" u="none" strike="noStrike" cap="none" spc="0">
                          <a:solidFill>
                            <a:srgbClr val="000000"/>
                          </a:solidFill>
                          <a:latin typeface="Aptos"/>
                          <a:ea typeface="Aptos"/>
                          <a:cs typeface="Aptos"/>
                        </a:rPr>
                        <a:t>Produces a good (but not necessarily optimal) solution with much lower computational cost.</a:t>
                      </a:r>
                    </a:p>
                    <a:p>
                      <a:pPr marL="90000" marR="0" indent="0">
                        <a:tabLst>
                          <a:tab pos="90000" algn="l"/>
                        </a:tabLst>
                        <a:defRPr/>
                      </a:pP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tc>
                  <a:txBody>
                    <a:bodyPr/>
                    <a:lstStyle/>
                    <a:p>
                      <a:pPr marL="90000" marR="0" indent="0">
                        <a:defRPr/>
                      </a:pPr>
                      <a:r>
                        <a:rPr lang="en-US" sz="1200" b="0" i="0" u="none" strike="noStrike" cap="none" spc="0">
                          <a:solidFill>
                            <a:srgbClr val="000000"/>
                          </a:solidFill>
                          <a:latin typeface="Aptos"/>
                          <a:ea typeface="Aptos"/>
                          <a:cs typeface="Aptos"/>
                        </a:rPr>
                        <a:t>May not always produce the most optimal result.</a:t>
                      </a:r>
                      <a:endParaRPr/>
                    </a:p>
                    <a:p>
                      <a:pPr marL="90000" marR="0" indent="0">
                        <a:defRPr/>
                      </a:pPr>
                      <a:endParaRPr sz="1200">
                        <a:latin typeface="Aptos"/>
                        <a:cs typeface="Aptos"/>
                      </a:endParaRPr>
                    </a:p>
                    <a:p>
                      <a:pPr marL="90000" marR="0" indent="0">
                        <a:defRPr/>
                      </a:pPr>
                      <a:r>
                        <a:rPr lang="en-US" sz="1200" b="0" i="0" u="none" strike="noStrike" cap="none" spc="0">
                          <a:solidFill>
                            <a:srgbClr val="000000"/>
                          </a:solidFill>
                          <a:latin typeface="Aptos"/>
                          <a:ea typeface="Aptos"/>
                          <a:cs typeface="Aptos"/>
                        </a:rPr>
                        <a:t>The greedy choice does not always lead to a global optimum.</a:t>
                      </a:r>
                      <a:endParaRPr sz="1200">
                        <a:latin typeface="Aptos"/>
                        <a:cs typeface="Aptos"/>
                      </a:endParaRPr>
                    </a:p>
                  </a:txBody>
                  <a:tcPr marL="9524" marR="9524" marT="9524" marB="9524" anchor="ctr">
                    <a:lnL w="12699" algn="ctr">
                      <a:solidFill>
                        <a:srgbClr val="000000"/>
                      </a:solidFill>
                    </a:lnL>
                    <a:lnR w="12699" algn="ctr">
                      <a:solidFill>
                        <a:srgbClr val="000000"/>
                      </a:solidFill>
                    </a:lnR>
                    <a:lnT w="12699" algn="ctr">
                      <a:solidFill>
                        <a:srgbClr val="000000"/>
                      </a:solidFill>
                    </a:lnT>
                    <a:lnB w="12699" algn="ctr">
                      <a:solidFill>
                        <a:srgbClr val="000000"/>
                      </a:solidFill>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61446233" name="Google Shape;329;p36"/>
          <p:cNvSpPr txBox="1">
            <a:spLocks noGrp="1"/>
          </p:cNvSpPr>
          <p:nvPr>
            <p:ph type="title"/>
          </p:nvPr>
        </p:nvSpPr>
        <p:spPr bwMode="auto">
          <a:xfrm>
            <a:off x="1216474" y="1977149"/>
            <a:ext cx="5067599" cy="841799"/>
          </a:xfrm>
          <a:prstGeom prst="rect">
            <a:avLst/>
          </a:prstGeom>
        </p:spPr>
        <p:txBody>
          <a:bodyPr spcFirstLastPara="1" wrap="square" lIns="91423" tIns="91423" rIns="91423" bIns="91423" anchor="b" anchorCtr="0">
            <a:noAutofit/>
          </a:bodyPr>
          <a:lstStyle/>
          <a:p>
            <a:pPr marL="0" lvl="0" indent="0" algn="l">
              <a:spcBef>
                <a:spcPts val="0"/>
              </a:spcBef>
              <a:spcAft>
                <a:spcPts val="0"/>
              </a:spcAft>
              <a:buNone/>
              <a:defRPr/>
            </a:pPr>
            <a:r>
              <a:rPr lang="en-US" b="1">
                <a:latin typeface="Aptos"/>
                <a:ea typeface="Aptos"/>
                <a:cs typeface="Aptos"/>
              </a:rPr>
              <a:t>Conclusion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20004189" name="Google Shape;343;p37"/>
          <p:cNvGrpSpPr/>
          <p:nvPr/>
        </p:nvGrpSpPr>
        <p:grpSpPr bwMode="auto">
          <a:xfrm>
            <a:off x="517085" y="486978"/>
            <a:ext cx="646193" cy="584488"/>
            <a:chOff x="0" y="0"/>
            <a:chExt cx="646193" cy="584488"/>
          </a:xfrm>
        </p:grpSpPr>
        <p:sp>
          <p:nvSpPr>
            <p:cNvPr id="58470322" name="Google Shape;344;p37"/>
            <p:cNvSpPr/>
            <p:nvPr/>
          </p:nvSpPr>
          <p:spPr bwMode="auto">
            <a:xfrm>
              <a:off x="0" y="335766"/>
              <a:ext cx="646193" cy="248721"/>
            </a:xfrm>
            <a:custGeom>
              <a:avLst/>
              <a:gdLst/>
              <a:ahLst/>
              <a:cxnLst/>
              <a:rect l="l" t="t" r="r" b="b"/>
              <a:pathLst>
                <a:path w="13800" h="5855" extrusionOk="0">
                  <a:moveTo>
                    <a:pt x="5424" y="595"/>
                  </a:moveTo>
                  <a:cubicBezTo>
                    <a:pt x="6070" y="595"/>
                    <a:pt x="6582" y="1149"/>
                    <a:pt x="6582" y="1795"/>
                  </a:cubicBezTo>
                  <a:lnTo>
                    <a:pt x="6582" y="2779"/>
                  </a:lnTo>
                  <a:cubicBezTo>
                    <a:pt x="6193" y="2523"/>
                    <a:pt x="5772" y="2389"/>
                    <a:pt x="5301" y="2389"/>
                  </a:cubicBezTo>
                  <a:lnTo>
                    <a:pt x="1067" y="2389"/>
                  </a:lnTo>
                  <a:lnTo>
                    <a:pt x="1067" y="1795"/>
                  </a:lnTo>
                  <a:cubicBezTo>
                    <a:pt x="1067" y="1497"/>
                    <a:pt x="1282" y="1241"/>
                    <a:pt x="1579" y="1241"/>
                  </a:cubicBezTo>
                  <a:cubicBezTo>
                    <a:pt x="2656" y="1241"/>
                    <a:pt x="3763" y="1067"/>
                    <a:pt x="4788" y="729"/>
                  </a:cubicBezTo>
                  <a:lnTo>
                    <a:pt x="4870" y="729"/>
                  </a:lnTo>
                  <a:cubicBezTo>
                    <a:pt x="5085" y="636"/>
                    <a:pt x="5219" y="595"/>
                    <a:pt x="5424" y="595"/>
                  </a:cubicBezTo>
                  <a:close/>
                  <a:moveTo>
                    <a:pt x="8417" y="595"/>
                  </a:moveTo>
                  <a:cubicBezTo>
                    <a:pt x="8591" y="595"/>
                    <a:pt x="8714" y="636"/>
                    <a:pt x="8930" y="729"/>
                  </a:cubicBezTo>
                  <a:lnTo>
                    <a:pt x="9012" y="729"/>
                  </a:lnTo>
                  <a:cubicBezTo>
                    <a:pt x="10037" y="1067"/>
                    <a:pt x="11113" y="1241"/>
                    <a:pt x="12220" y="1241"/>
                  </a:cubicBezTo>
                  <a:cubicBezTo>
                    <a:pt x="12518" y="1241"/>
                    <a:pt x="12733" y="1497"/>
                    <a:pt x="12733" y="1579"/>
                  </a:cubicBezTo>
                  <a:lnTo>
                    <a:pt x="12733" y="2389"/>
                  </a:lnTo>
                  <a:lnTo>
                    <a:pt x="8458" y="2389"/>
                  </a:lnTo>
                  <a:cubicBezTo>
                    <a:pt x="8038" y="2389"/>
                    <a:pt x="7566" y="2523"/>
                    <a:pt x="7177" y="2779"/>
                  </a:cubicBezTo>
                  <a:lnTo>
                    <a:pt x="7177" y="1795"/>
                  </a:lnTo>
                  <a:cubicBezTo>
                    <a:pt x="7177" y="1149"/>
                    <a:pt x="7730" y="595"/>
                    <a:pt x="8417" y="595"/>
                  </a:cubicBezTo>
                  <a:close/>
                  <a:moveTo>
                    <a:pt x="13205" y="2984"/>
                  </a:moveTo>
                  <a:lnTo>
                    <a:pt x="13205" y="4142"/>
                  </a:lnTo>
                  <a:lnTo>
                    <a:pt x="8243" y="4142"/>
                  </a:lnTo>
                  <a:cubicBezTo>
                    <a:pt x="7946" y="4142"/>
                    <a:pt x="7689" y="4358"/>
                    <a:pt x="7648" y="4655"/>
                  </a:cubicBezTo>
                  <a:cubicBezTo>
                    <a:pt x="7566" y="4993"/>
                    <a:pt x="7269" y="5290"/>
                    <a:pt x="6879" y="5290"/>
                  </a:cubicBezTo>
                  <a:cubicBezTo>
                    <a:pt x="6541" y="5290"/>
                    <a:pt x="6193" y="4993"/>
                    <a:pt x="6152" y="4655"/>
                  </a:cubicBezTo>
                  <a:cubicBezTo>
                    <a:pt x="6070" y="4358"/>
                    <a:pt x="5813" y="4142"/>
                    <a:pt x="5516" y="4142"/>
                  </a:cubicBezTo>
                  <a:lnTo>
                    <a:pt x="605" y="4142"/>
                  </a:lnTo>
                  <a:lnTo>
                    <a:pt x="605" y="2984"/>
                  </a:lnTo>
                  <a:lnTo>
                    <a:pt x="5301" y="2984"/>
                  </a:lnTo>
                  <a:cubicBezTo>
                    <a:pt x="5813" y="2984"/>
                    <a:pt x="6326" y="3199"/>
                    <a:pt x="6664" y="3548"/>
                  </a:cubicBezTo>
                  <a:cubicBezTo>
                    <a:pt x="6731" y="3609"/>
                    <a:pt x="6818" y="3640"/>
                    <a:pt x="6899" y="3640"/>
                  </a:cubicBezTo>
                  <a:cubicBezTo>
                    <a:pt x="6979" y="3640"/>
                    <a:pt x="7054" y="3609"/>
                    <a:pt x="7095" y="3548"/>
                  </a:cubicBezTo>
                  <a:cubicBezTo>
                    <a:pt x="7474" y="3199"/>
                    <a:pt x="7987" y="2984"/>
                    <a:pt x="8499" y="2984"/>
                  </a:cubicBezTo>
                  <a:close/>
                  <a:moveTo>
                    <a:pt x="5383" y="1"/>
                  </a:moveTo>
                  <a:cubicBezTo>
                    <a:pt x="5085" y="1"/>
                    <a:pt x="4870" y="83"/>
                    <a:pt x="4655" y="124"/>
                  </a:cubicBezTo>
                  <a:cubicBezTo>
                    <a:pt x="4614" y="165"/>
                    <a:pt x="4614" y="165"/>
                    <a:pt x="4573" y="165"/>
                  </a:cubicBezTo>
                  <a:cubicBezTo>
                    <a:pt x="3589" y="513"/>
                    <a:pt x="2605" y="636"/>
                    <a:pt x="1579" y="636"/>
                  </a:cubicBezTo>
                  <a:cubicBezTo>
                    <a:pt x="985" y="636"/>
                    <a:pt x="472" y="1149"/>
                    <a:pt x="472" y="1795"/>
                  </a:cubicBezTo>
                  <a:lnTo>
                    <a:pt x="472" y="2389"/>
                  </a:lnTo>
                  <a:lnTo>
                    <a:pt x="298" y="2389"/>
                  </a:lnTo>
                  <a:cubicBezTo>
                    <a:pt x="134" y="2389"/>
                    <a:pt x="1" y="2564"/>
                    <a:pt x="1" y="2687"/>
                  </a:cubicBezTo>
                  <a:lnTo>
                    <a:pt x="1" y="4440"/>
                  </a:lnTo>
                  <a:cubicBezTo>
                    <a:pt x="1" y="4614"/>
                    <a:pt x="134" y="4737"/>
                    <a:pt x="298" y="4737"/>
                  </a:cubicBezTo>
                  <a:lnTo>
                    <a:pt x="5516" y="4737"/>
                  </a:lnTo>
                  <a:cubicBezTo>
                    <a:pt x="5557" y="4737"/>
                    <a:pt x="5557" y="4737"/>
                    <a:pt x="5557" y="4778"/>
                  </a:cubicBezTo>
                  <a:cubicBezTo>
                    <a:pt x="5680" y="5424"/>
                    <a:pt x="6244" y="5854"/>
                    <a:pt x="6879" y="5854"/>
                  </a:cubicBezTo>
                  <a:cubicBezTo>
                    <a:pt x="7566" y="5854"/>
                    <a:pt x="8120" y="5424"/>
                    <a:pt x="8243" y="4778"/>
                  </a:cubicBezTo>
                  <a:lnTo>
                    <a:pt x="8243" y="4737"/>
                  </a:lnTo>
                  <a:lnTo>
                    <a:pt x="13502" y="4737"/>
                  </a:lnTo>
                  <a:cubicBezTo>
                    <a:pt x="13625" y="4737"/>
                    <a:pt x="13799" y="4614"/>
                    <a:pt x="13799" y="4440"/>
                  </a:cubicBezTo>
                  <a:lnTo>
                    <a:pt x="13799" y="2687"/>
                  </a:lnTo>
                  <a:cubicBezTo>
                    <a:pt x="13799" y="2564"/>
                    <a:pt x="13625" y="2389"/>
                    <a:pt x="13502" y="2389"/>
                  </a:cubicBezTo>
                  <a:lnTo>
                    <a:pt x="13287" y="2389"/>
                  </a:lnTo>
                  <a:lnTo>
                    <a:pt x="13287" y="1579"/>
                  </a:lnTo>
                  <a:cubicBezTo>
                    <a:pt x="13287" y="1364"/>
                    <a:pt x="13205" y="1190"/>
                    <a:pt x="13030" y="1026"/>
                  </a:cubicBezTo>
                  <a:cubicBezTo>
                    <a:pt x="12815" y="811"/>
                    <a:pt x="12477" y="636"/>
                    <a:pt x="12179" y="636"/>
                  </a:cubicBezTo>
                  <a:cubicBezTo>
                    <a:pt x="11154" y="636"/>
                    <a:pt x="10170" y="513"/>
                    <a:pt x="9186" y="165"/>
                  </a:cubicBezTo>
                  <a:cubicBezTo>
                    <a:pt x="9145" y="165"/>
                    <a:pt x="9145" y="165"/>
                    <a:pt x="9104" y="124"/>
                  </a:cubicBezTo>
                  <a:cubicBezTo>
                    <a:pt x="8889" y="83"/>
                    <a:pt x="8673" y="1"/>
                    <a:pt x="8376" y="1"/>
                  </a:cubicBezTo>
                  <a:cubicBezTo>
                    <a:pt x="7782" y="1"/>
                    <a:pt x="7218" y="339"/>
                    <a:pt x="6879" y="811"/>
                  </a:cubicBezTo>
                  <a:cubicBezTo>
                    <a:pt x="6582" y="339"/>
                    <a:pt x="6028" y="1"/>
                    <a:pt x="5383" y="1"/>
                  </a:cubicBezTo>
                  <a:close/>
                </a:path>
              </a:pathLst>
            </a:custGeom>
            <a:solidFill>
              <a:srgbClr val="333333"/>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1757762926" name="Google Shape;345;p37"/>
            <p:cNvSpPr/>
            <p:nvPr/>
          </p:nvSpPr>
          <p:spPr bwMode="auto">
            <a:xfrm>
              <a:off x="492045" y="85385"/>
              <a:ext cx="70140" cy="25274"/>
            </a:xfrm>
            <a:custGeom>
              <a:avLst/>
              <a:gdLst/>
              <a:ahLst/>
              <a:cxnLst/>
              <a:rect l="l" t="t" r="r" b="b"/>
              <a:pathLst>
                <a:path w="1498" h="595" extrusionOk="0">
                  <a:moveTo>
                    <a:pt x="349" y="0"/>
                  </a:moveTo>
                  <a:cubicBezTo>
                    <a:pt x="134" y="0"/>
                    <a:pt x="0" y="164"/>
                    <a:pt x="41" y="338"/>
                  </a:cubicBezTo>
                  <a:cubicBezTo>
                    <a:pt x="41" y="472"/>
                    <a:pt x="175" y="595"/>
                    <a:pt x="349" y="595"/>
                  </a:cubicBezTo>
                  <a:lnTo>
                    <a:pt x="1200" y="595"/>
                  </a:lnTo>
                  <a:cubicBezTo>
                    <a:pt x="1374" y="595"/>
                    <a:pt x="1497" y="420"/>
                    <a:pt x="1497" y="256"/>
                  </a:cubicBezTo>
                  <a:cubicBezTo>
                    <a:pt x="1497" y="123"/>
                    <a:pt x="1323" y="0"/>
                    <a:pt x="1200" y="0"/>
                  </a:cubicBezTo>
                  <a:close/>
                </a:path>
              </a:pathLst>
            </a:custGeom>
            <a:solidFill>
              <a:srgbClr val="333333"/>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2138498437" name="Google Shape;346;p37"/>
            <p:cNvSpPr/>
            <p:nvPr/>
          </p:nvSpPr>
          <p:spPr bwMode="auto">
            <a:xfrm>
              <a:off x="469943" y="382"/>
              <a:ext cx="74449" cy="44942"/>
            </a:xfrm>
            <a:custGeom>
              <a:avLst/>
              <a:gdLst/>
              <a:ahLst/>
              <a:cxnLst/>
              <a:rect l="l" t="t" r="r" b="b"/>
              <a:pathLst>
                <a:path w="1590" h="1058" extrusionOk="0">
                  <a:moveTo>
                    <a:pt x="1229" y="0"/>
                  </a:moveTo>
                  <a:cubicBezTo>
                    <a:pt x="1190" y="0"/>
                    <a:pt x="1152" y="10"/>
                    <a:pt x="1118" y="33"/>
                  </a:cubicBezTo>
                  <a:lnTo>
                    <a:pt x="216" y="504"/>
                  </a:lnTo>
                  <a:cubicBezTo>
                    <a:pt x="93" y="586"/>
                    <a:pt x="1" y="761"/>
                    <a:pt x="93" y="884"/>
                  </a:cubicBezTo>
                  <a:cubicBezTo>
                    <a:pt x="134" y="1017"/>
                    <a:pt x="257" y="1058"/>
                    <a:pt x="349" y="1058"/>
                  </a:cubicBezTo>
                  <a:cubicBezTo>
                    <a:pt x="390" y="1058"/>
                    <a:pt x="431" y="1058"/>
                    <a:pt x="513" y="1017"/>
                  </a:cubicBezTo>
                  <a:lnTo>
                    <a:pt x="1375" y="545"/>
                  </a:lnTo>
                  <a:cubicBezTo>
                    <a:pt x="1498" y="504"/>
                    <a:pt x="1590" y="289"/>
                    <a:pt x="1498" y="166"/>
                  </a:cubicBezTo>
                  <a:cubicBezTo>
                    <a:pt x="1438" y="70"/>
                    <a:pt x="1331" y="0"/>
                    <a:pt x="1229" y="0"/>
                  </a:cubicBezTo>
                  <a:close/>
                </a:path>
              </a:pathLst>
            </a:custGeom>
            <a:solidFill>
              <a:srgbClr val="333333"/>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1837256990" name="Google Shape;347;p37"/>
            <p:cNvSpPr/>
            <p:nvPr/>
          </p:nvSpPr>
          <p:spPr bwMode="auto">
            <a:xfrm>
              <a:off x="469943" y="150676"/>
              <a:ext cx="74449" cy="43583"/>
            </a:xfrm>
            <a:custGeom>
              <a:avLst/>
              <a:gdLst/>
              <a:ahLst/>
              <a:cxnLst/>
              <a:rect l="l" t="t" r="r" b="b"/>
              <a:pathLst>
                <a:path w="1590" h="1026" extrusionOk="0">
                  <a:moveTo>
                    <a:pt x="338" y="1"/>
                  </a:moveTo>
                  <a:cubicBezTo>
                    <a:pt x="243" y="1"/>
                    <a:pt x="148" y="55"/>
                    <a:pt x="93" y="165"/>
                  </a:cubicBezTo>
                  <a:cubicBezTo>
                    <a:pt x="1" y="298"/>
                    <a:pt x="93" y="472"/>
                    <a:pt x="216" y="554"/>
                  </a:cubicBezTo>
                  <a:lnTo>
                    <a:pt x="1118" y="985"/>
                  </a:lnTo>
                  <a:cubicBezTo>
                    <a:pt x="1159" y="1026"/>
                    <a:pt x="1200" y="1026"/>
                    <a:pt x="1241" y="1026"/>
                  </a:cubicBezTo>
                  <a:cubicBezTo>
                    <a:pt x="1334" y="1026"/>
                    <a:pt x="1457" y="985"/>
                    <a:pt x="1498" y="852"/>
                  </a:cubicBezTo>
                  <a:cubicBezTo>
                    <a:pt x="1590" y="729"/>
                    <a:pt x="1498" y="554"/>
                    <a:pt x="1375" y="472"/>
                  </a:cubicBezTo>
                  <a:lnTo>
                    <a:pt x="472" y="42"/>
                  </a:lnTo>
                  <a:cubicBezTo>
                    <a:pt x="431" y="14"/>
                    <a:pt x="385" y="1"/>
                    <a:pt x="338" y="1"/>
                  </a:cubicBezTo>
                  <a:close/>
                </a:path>
              </a:pathLst>
            </a:custGeom>
            <a:solidFill>
              <a:srgbClr val="333333"/>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1679094038" name="Google Shape;348;p37"/>
            <p:cNvSpPr/>
            <p:nvPr/>
          </p:nvSpPr>
          <p:spPr bwMode="auto">
            <a:xfrm>
              <a:off x="82085" y="85385"/>
              <a:ext cx="70140" cy="25274"/>
            </a:xfrm>
            <a:custGeom>
              <a:avLst/>
              <a:gdLst/>
              <a:ahLst/>
              <a:cxnLst/>
              <a:rect l="l" t="t" r="r" b="b"/>
              <a:pathLst>
                <a:path w="1498" h="595" extrusionOk="0">
                  <a:moveTo>
                    <a:pt x="339" y="0"/>
                  </a:moveTo>
                  <a:cubicBezTo>
                    <a:pt x="134" y="0"/>
                    <a:pt x="1" y="164"/>
                    <a:pt x="42" y="338"/>
                  </a:cubicBezTo>
                  <a:cubicBezTo>
                    <a:pt x="42" y="472"/>
                    <a:pt x="175" y="595"/>
                    <a:pt x="339" y="595"/>
                  </a:cubicBezTo>
                  <a:lnTo>
                    <a:pt x="1200" y="595"/>
                  </a:lnTo>
                  <a:cubicBezTo>
                    <a:pt x="1364" y="595"/>
                    <a:pt x="1497" y="420"/>
                    <a:pt x="1497" y="256"/>
                  </a:cubicBezTo>
                  <a:cubicBezTo>
                    <a:pt x="1497" y="123"/>
                    <a:pt x="1364" y="0"/>
                    <a:pt x="1200" y="0"/>
                  </a:cubicBezTo>
                  <a:close/>
                </a:path>
              </a:pathLst>
            </a:custGeom>
            <a:solidFill>
              <a:srgbClr val="333333"/>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1113327732" name="Google Shape;349;p37"/>
            <p:cNvSpPr/>
            <p:nvPr/>
          </p:nvSpPr>
          <p:spPr bwMode="auto">
            <a:xfrm>
              <a:off x="102267" y="382"/>
              <a:ext cx="72015" cy="44942"/>
            </a:xfrm>
            <a:custGeom>
              <a:avLst/>
              <a:gdLst/>
              <a:ahLst/>
              <a:cxnLst/>
              <a:rect l="l" t="t" r="r" b="b"/>
              <a:pathLst>
                <a:path w="1538" h="1058" extrusionOk="0">
                  <a:moveTo>
                    <a:pt x="355" y="0"/>
                  </a:moveTo>
                  <a:cubicBezTo>
                    <a:pt x="249" y="0"/>
                    <a:pt x="142" y="70"/>
                    <a:pt x="82" y="166"/>
                  </a:cubicBezTo>
                  <a:cubicBezTo>
                    <a:pt x="0" y="289"/>
                    <a:pt x="41" y="504"/>
                    <a:pt x="215" y="545"/>
                  </a:cubicBezTo>
                  <a:lnTo>
                    <a:pt x="1066" y="1017"/>
                  </a:lnTo>
                  <a:cubicBezTo>
                    <a:pt x="1107" y="1058"/>
                    <a:pt x="1148" y="1058"/>
                    <a:pt x="1189" y="1058"/>
                  </a:cubicBezTo>
                  <a:cubicBezTo>
                    <a:pt x="1323" y="1058"/>
                    <a:pt x="1405" y="1017"/>
                    <a:pt x="1497" y="884"/>
                  </a:cubicBezTo>
                  <a:cubicBezTo>
                    <a:pt x="1538" y="761"/>
                    <a:pt x="1497" y="586"/>
                    <a:pt x="1364" y="504"/>
                  </a:cubicBezTo>
                  <a:lnTo>
                    <a:pt x="472" y="33"/>
                  </a:lnTo>
                  <a:cubicBezTo>
                    <a:pt x="435" y="10"/>
                    <a:pt x="395" y="0"/>
                    <a:pt x="355" y="0"/>
                  </a:cubicBezTo>
                  <a:close/>
                </a:path>
              </a:pathLst>
            </a:custGeom>
            <a:solidFill>
              <a:srgbClr val="333333"/>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157598322" name="Google Shape;350;p37"/>
            <p:cNvSpPr/>
            <p:nvPr/>
          </p:nvSpPr>
          <p:spPr bwMode="auto">
            <a:xfrm>
              <a:off x="102267" y="150676"/>
              <a:ext cx="72015" cy="43583"/>
            </a:xfrm>
            <a:custGeom>
              <a:avLst/>
              <a:gdLst/>
              <a:ahLst/>
              <a:cxnLst/>
              <a:rect l="l" t="t" r="r" b="b"/>
              <a:pathLst>
                <a:path w="1538" h="1026" extrusionOk="0">
                  <a:moveTo>
                    <a:pt x="1235" y="1"/>
                  </a:moveTo>
                  <a:cubicBezTo>
                    <a:pt x="1181" y="1"/>
                    <a:pt x="1124" y="14"/>
                    <a:pt x="1066" y="42"/>
                  </a:cubicBezTo>
                  <a:lnTo>
                    <a:pt x="215" y="472"/>
                  </a:lnTo>
                  <a:cubicBezTo>
                    <a:pt x="41" y="554"/>
                    <a:pt x="0" y="729"/>
                    <a:pt x="82" y="852"/>
                  </a:cubicBezTo>
                  <a:cubicBezTo>
                    <a:pt x="123" y="985"/>
                    <a:pt x="215" y="1026"/>
                    <a:pt x="338" y="1026"/>
                  </a:cubicBezTo>
                  <a:cubicBezTo>
                    <a:pt x="379" y="1026"/>
                    <a:pt x="421" y="1026"/>
                    <a:pt x="472" y="985"/>
                  </a:cubicBezTo>
                  <a:lnTo>
                    <a:pt x="1364" y="554"/>
                  </a:lnTo>
                  <a:cubicBezTo>
                    <a:pt x="1497" y="472"/>
                    <a:pt x="1538" y="298"/>
                    <a:pt x="1497" y="165"/>
                  </a:cubicBezTo>
                  <a:cubicBezTo>
                    <a:pt x="1435" y="55"/>
                    <a:pt x="1342" y="1"/>
                    <a:pt x="1235" y="1"/>
                  </a:cubicBezTo>
                  <a:close/>
                </a:path>
              </a:pathLst>
            </a:custGeom>
            <a:solidFill>
              <a:srgbClr val="333333"/>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sp>
          <p:nvSpPr>
            <p:cNvPr id="855473124" name="Google Shape;351;p37"/>
            <p:cNvSpPr/>
            <p:nvPr/>
          </p:nvSpPr>
          <p:spPr bwMode="auto">
            <a:xfrm>
              <a:off x="217927" y="0"/>
              <a:ext cx="212212" cy="295832"/>
            </a:xfrm>
            <a:custGeom>
              <a:avLst/>
              <a:gdLst/>
              <a:ahLst/>
              <a:cxnLst/>
              <a:rect l="l" t="t" r="r" b="b"/>
              <a:pathLst>
                <a:path w="4532" h="6964" extrusionOk="0">
                  <a:moveTo>
                    <a:pt x="2225" y="595"/>
                  </a:moveTo>
                  <a:cubicBezTo>
                    <a:pt x="3169" y="595"/>
                    <a:pt x="3937" y="1364"/>
                    <a:pt x="3937" y="2307"/>
                  </a:cubicBezTo>
                  <a:cubicBezTo>
                    <a:pt x="3937" y="2687"/>
                    <a:pt x="3804" y="3035"/>
                    <a:pt x="3548" y="3333"/>
                  </a:cubicBezTo>
                  <a:cubicBezTo>
                    <a:pt x="3210" y="3763"/>
                    <a:pt x="2994" y="4276"/>
                    <a:pt x="2871" y="4870"/>
                  </a:cubicBezTo>
                  <a:lnTo>
                    <a:pt x="1631" y="4870"/>
                  </a:lnTo>
                  <a:cubicBezTo>
                    <a:pt x="1498" y="4317"/>
                    <a:pt x="1282" y="3804"/>
                    <a:pt x="903" y="3333"/>
                  </a:cubicBezTo>
                  <a:cubicBezTo>
                    <a:pt x="688" y="3035"/>
                    <a:pt x="565" y="2687"/>
                    <a:pt x="565" y="2307"/>
                  </a:cubicBezTo>
                  <a:cubicBezTo>
                    <a:pt x="565" y="1364"/>
                    <a:pt x="1333" y="595"/>
                    <a:pt x="2225" y="595"/>
                  </a:cubicBezTo>
                  <a:close/>
                  <a:moveTo>
                    <a:pt x="2820" y="5424"/>
                  </a:moveTo>
                  <a:lnTo>
                    <a:pt x="2820" y="5813"/>
                  </a:lnTo>
                  <a:cubicBezTo>
                    <a:pt x="2820" y="6111"/>
                    <a:pt x="2564" y="6367"/>
                    <a:pt x="2266" y="6367"/>
                  </a:cubicBezTo>
                  <a:cubicBezTo>
                    <a:pt x="1928" y="6367"/>
                    <a:pt x="1672" y="6111"/>
                    <a:pt x="1672" y="5813"/>
                  </a:cubicBezTo>
                  <a:lnTo>
                    <a:pt x="1672" y="5424"/>
                  </a:lnTo>
                  <a:close/>
                  <a:moveTo>
                    <a:pt x="2225" y="1"/>
                  </a:moveTo>
                  <a:cubicBezTo>
                    <a:pt x="1631" y="1"/>
                    <a:pt x="1077" y="257"/>
                    <a:pt x="647" y="688"/>
                  </a:cubicBezTo>
                  <a:cubicBezTo>
                    <a:pt x="216" y="1108"/>
                    <a:pt x="1" y="1713"/>
                    <a:pt x="1" y="2307"/>
                  </a:cubicBezTo>
                  <a:cubicBezTo>
                    <a:pt x="1" y="2820"/>
                    <a:pt x="134" y="3292"/>
                    <a:pt x="472" y="3671"/>
                  </a:cubicBezTo>
                  <a:cubicBezTo>
                    <a:pt x="770" y="4101"/>
                    <a:pt x="985" y="4614"/>
                    <a:pt x="1077" y="5086"/>
                  </a:cubicBezTo>
                  <a:lnTo>
                    <a:pt x="1077" y="5168"/>
                  </a:lnTo>
                  <a:lnTo>
                    <a:pt x="1077" y="5762"/>
                  </a:lnTo>
                  <a:cubicBezTo>
                    <a:pt x="1077" y="6425"/>
                    <a:pt x="1593" y="6964"/>
                    <a:pt x="2237" y="6964"/>
                  </a:cubicBezTo>
                  <a:cubicBezTo>
                    <a:pt x="2260" y="6964"/>
                    <a:pt x="2284" y="6963"/>
                    <a:pt x="2307" y="6962"/>
                  </a:cubicBezTo>
                  <a:cubicBezTo>
                    <a:pt x="2953" y="6921"/>
                    <a:pt x="3425" y="6408"/>
                    <a:pt x="3425" y="5813"/>
                  </a:cubicBezTo>
                  <a:lnTo>
                    <a:pt x="3425" y="5168"/>
                  </a:lnTo>
                  <a:lnTo>
                    <a:pt x="3425" y="5127"/>
                  </a:lnTo>
                  <a:cubicBezTo>
                    <a:pt x="3507" y="4614"/>
                    <a:pt x="3722" y="4101"/>
                    <a:pt x="4019" y="3712"/>
                  </a:cubicBezTo>
                  <a:cubicBezTo>
                    <a:pt x="4358" y="3292"/>
                    <a:pt x="4532" y="2820"/>
                    <a:pt x="4532" y="2307"/>
                  </a:cubicBezTo>
                  <a:cubicBezTo>
                    <a:pt x="4532" y="1713"/>
                    <a:pt x="4276" y="1108"/>
                    <a:pt x="3845" y="688"/>
                  </a:cubicBezTo>
                  <a:cubicBezTo>
                    <a:pt x="3425" y="257"/>
                    <a:pt x="2871" y="1"/>
                    <a:pt x="2266" y="1"/>
                  </a:cubicBezTo>
                  <a:close/>
                </a:path>
              </a:pathLst>
            </a:custGeom>
            <a:solidFill>
              <a:srgbClr val="B2B2B2"/>
            </a:solidFill>
            <a:ln>
              <a:noFill/>
            </a:ln>
          </p:spPr>
          <p:txBody>
            <a:bodyPr spcFirstLastPara="1" wrap="square" lIns="91422" tIns="91422" rIns="91422" bIns="91422" anchor="ctr" anchorCtr="0">
              <a:noAutofit/>
            </a:bodyPr>
            <a:lstStyle/>
            <a:p>
              <a:pPr marL="0" lvl="0" indent="0" algn="l">
                <a:spcBef>
                  <a:spcPts val="0"/>
                </a:spcBef>
                <a:spcAft>
                  <a:spcPts val="0"/>
                </a:spcAft>
                <a:buNone/>
                <a:defRPr/>
              </a:pPr>
              <a:endParaRPr/>
            </a:p>
          </p:txBody>
        </p:sp>
      </p:grpSp>
      <p:sp>
        <p:nvSpPr>
          <p:cNvPr id="2" name="TextBox 1"/>
          <p:cNvSpPr txBox="1"/>
          <p:nvPr/>
        </p:nvSpPr>
        <p:spPr bwMode="auto">
          <a:xfrm>
            <a:off x="1380461" y="359525"/>
            <a:ext cx="6859523" cy="2895959"/>
          </a:xfrm>
          <a:prstGeom prst="rect">
            <a:avLst/>
          </a:prstGeom>
          <a:noFill/>
        </p:spPr>
        <p:txBody>
          <a:bodyPr wrap="square" rtlCol="0">
            <a:spAutoFit/>
          </a:bodyPr>
          <a:lstStyle/>
          <a:p>
            <a:pPr algn="just">
              <a:lnSpc>
                <a:spcPct val="150000"/>
              </a:lnSpc>
              <a:defRPr/>
            </a:pPr>
            <a:r>
              <a:rPr lang="en-US" sz="1600" b="1" u="sng" dirty="0">
                <a:latin typeface="Aptos"/>
              </a:rPr>
              <a:t>LET’S RECAP:</a:t>
            </a:r>
            <a:endParaRPr sz="1600" b="1" dirty="0">
              <a:latin typeface="Aptos"/>
            </a:endParaRPr>
          </a:p>
          <a:p>
            <a:pPr algn="just">
              <a:lnSpc>
                <a:spcPct val="150000"/>
              </a:lnSpc>
              <a:defRPr/>
            </a:pPr>
            <a:r>
              <a:rPr lang="en-US" sz="1600" b="1" dirty="0">
                <a:latin typeface="Aptos"/>
              </a:rPr>
              <a:t>MinGen (Brute Force) Approach:</a:t>
            </a:r>
            <a:endParaRPr sz="1600" b="1" dirty="0">
              <a:latin typeface="Aptos"/>
            </a:endParaRPr>
          </a:p>
          <a:p>
            <a:pPr marL="285750" lvl="2" indent="-285750" algn="just">
              <a:buFont typeface="Arial"/>
              <a:buChar char="•"/>
              <a:defRPr/>
            </a:pPr>
            <a:r>
              <a:rPr lang="en-US" sz="1600" dirty="0">
                <a:latin typeface="Aptos"/>
              </a:rPr>
              <a:t>Explores all possible k-anonymity solutions, ensuring minimal</a:t>
            </a:r>
            <a:r>
              <a:rPr lang="en-US" sz="1600" b="1" dirty="0">
                <a:latin typeface="Aptos"/>
              </a:rPr>
              <a:t> </a:t>
            </a:r>
            <a:r>
              <a:rPr lang="en-US" sz="1600" dirty="0">
                <a:latin typeface="Aptos"/>
              </a:rPr>
              <a:t>suppression and better data utility.</a:t>
            </a:r>
            <a:endParaRPr sz="1600" dirty="0"/>
          </a:p>
          <a:p>
            <a:pPr marL="285750" lvl="2" indent="-285750" algn="just">
              <a:buFont typeface="Arial"/>
              <a:buChar char="•"/>
              <a:defRPr/>
            </a:pPr>
            <a:r>
              <a:rPr lang="en-US" sz="1600" dirty="0">
                <a:latin typeface="Aptos"/>
              </a:rPr>
              <a:t>More accurate but computationally expensive as k increases.</a:t>
            </a:r>
            <a:endParaRPr sz="1600" dirty="0"/>
          </a:p>
          <a:p>
            <a:pPr lvl="1" algn="just">
              <a:defRPr/>
            </a:pPr>
            <a:endParaRPr sz="1600" dirty="0">
              <a:latin typeface="Aptos"/>
            </a:endParaRPr>
          </a:p>
          <a:p>
            <a:pPr lvl="1" algn="just">
              <a:lnSpc>
                <a:spcPct val="150000"/>
              </a:lnSpc>
              <a:defRPr/>
            </a:pPr>
            <a:r>
              <a:rPr lang="en-US" sz="1600" b="1" dirty="0">
                <a:latin typeface="Aptos"/>
              </a:rPr>
              <a:t>Greedy Algorithm:</a:t>
            </a:r>
            <a:endParaRPr sz="1600" dirty="0"/>
          </a:p>
          <a:p>
            <a:pPr marL="285750" lvl="1" indent="-285750" algn="just">
              <a:buFont typeface="Arial"/>
              <a:buChar char="•"/>
              <a:defRPr/>
            </a:pPr>
            <a:r>
              <a:rPr lang="en-US" sz="1600" dirty="0">
                <a:latin typeface="Aptos"/>
              </a:rPr>
              <a:t>Makes quick choices, leading to faster execution but potentially higher suppression.</a:t>
            </a:r>
            <a:endParaRPr sz="1600" dirty="0"/>
          </a:p>
          <a:p>
            <a:pPr marL="285750" lvl="1" indent="-285750" algn="just">
              <a:buFont typeface="Arial"/>
              <a:buChar char="•"/>
              <a:defRPr/>
            </a:pPr>
            <a:r>
              <a:rPr lang="en-US" sz="1600" dirty="0">
                <a:latin typeface="Aptos"/>
              </a:rPr>
              <a:t>Prioritizes efficiency over precision, which can result in greater data loss</a:t>
            </a:r>
            <a:endParaRPr sz="1600" dirty="0">
              <a:latin typeface="Aptos"/>
            </a:endParaRPr>
          </a:p>
        </p:txBody>
      </p:sp>
      <p:sp>
        <p:nvSpPr>
          <p:cNvPr id="900937163" name="TextBox 1"/>
          <p:cNvSpPr txBox="1"/>
          <p:nvPr/>
        </p:nvSpPr>
        <p:spPr bwMode="auto">
          <a:xfrm>
            <a:off x="643251" y="3474695"/>
            <a:ext cx="7979449" cy="975719"/>
          </a:xfrm>
          <a:prstGeom prst="rect">
            <a:avLst/>
          </a:prstGeom>
          <a:noFill/>
        </p:spPr>
        <p:txBody>
          <a:bodyPr wrap="square" rtlCol="0">
            <a:spAutoFit/>
          </a:bodyPr>
          <a:lstStyle/>
          <a:p>
            <a:pPr algn="just">
              <a:lnSpc>
                <a:spcPct val="150000"/>
              </a:lnSpc>
              <a:defRPr/>
            </a:pPr>
            <a:r>
              <a:rPr lang="en-US" sz="1600" b="1" dirty="0">
                <a:latin typeface="Aptos"/>
              </a:rPr>
              <a:t>Key Trade-offs:</a:t>
            </a:r>
            <a:endParaRPr lang="en-US" sz="1600" dirty="0">
              <a:latin typeface="Aptos"/>
            </a:endParaRPr>
          </a:p>
          <a:p>
            <a:pPr marL="285750" lvl="1" indent="-285750" algn="just">
              <a:buFont typeface="Arial"/>
              <a:buChar char="•"/>
              <a:defRPr/>
            </a:pPr>
            <a:r>
              <a:rPr lang="en-US" sz="1600" dirty="0">
                <a:latin typeface="Aptos"/>
              </a:rPr>
              <a:t>MinGen            Better data utility but longer execution time.</a:t>
            </a:r>
            <a:endParaRPr sz="1600" dirty="0"/>
          </a:p>
          <a:p>
            <a:pPr marL="285750" lvl="1" indent="-285750" algn="just">
              <a:buFont typeface="Arial"/>
              <a:buChar char="•"/>
              <a:defRPr/>
            </a:pPr>
            <a:r>
              <a:rPr lang="en-US" sz="1600" dirty="0">
                <a:latin typeface="Aptos"/>
              </a:rPr>
              <a:t>Greedy             Faster but with potentially higher suppression and information loss.</a:t>
            </a:r>
            <a:endParaRPr sz="1600" dirty="0"/>
          </a:p>
        </p:txBody>
      </p:sp>
      <p:cxnSp>
        <p:nvCxnSpPr>
          <p:cNvPr id="647252183" name="Straight Arrow Connector 3"/>
          <p:cNvCxnSpPr>
            <a:cxnSpLocks/>
          </p:cNvCxnSpPr>
          <p:nvPr/>
        </p:nvCxnSpPr>
        <p:spPr bwMode="auto">
          <a:xfrm>
            <a:off x="1906111" y="4038341"/>
            <a:ext cx="21991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66855445" name="Straight Arrow Connector 4"/>
          <p:cNvCxnSpPr>
            <a:cxnSpLocks/>
          </p:cNvCxnSpPr>
          <p:nvPr/>
        </p:nvCxnSpPr>
        <p:spPr bwMode="auto">
          <a:xfrm>
            <a:off x="1906111" y="4283338"/>
            <a:ext cx="21991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09100784" name="TextBox 1603968079"/>
          <p:cNvSpPr txBox="1"/>
          <p:nvPr/>
        </p:nvSpPr>
        <p:spPr bwMode="auto">
          <a:xfrm>
            <a:off x="1087384" y="902722"/>
            <a:ext cx="7088614" cy="338364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r>
              <a:rPr lang="en-US" sz="1800" b="0" i="1" u="none" strike="noStrike" cap="none" spc="0" dirty="0">
                <a:solidFill>
                  <a:schemeClr val="tx1"/>
                </a:solidFill>
                <a:latin typeface="Aptos"/>
                <a:ea typeface="Aptos"/>
                <a:cs typeface="Aptos"/>
              </a:rPr>
              <a:t>The choice between MinGen and Greedy depends on the priorities of the task at hand. MinGen is better suited for situations where data utility is critical, as it minimizes unnecessary suppression, though at the cost of longer execution times. </a:t>
            </a:r>
            <a:endParaRPr sz="1800" b="0" i="1" u="none" strike="noStrike" cap="none" spc="0" dirty="0">
              <a:solidFill>
                <a:schemeClr val="tx1"/>
              </a:solidFill>
              <a:latin typeface="Aptos"/>
              <a:ea typeface="Aptos"/>
              <a:cs typeface="Aptos"/>
            </a:endParaRPr>
          </a:p>
          <a:p>
            <a:pPr algn="l">
              <a:defRPr/>
            </a:pPr>
            <a:endParaRPr sz="1800" b="0" i="1" u="none" strike="noStrike" cap="none" spc="0" dirty="0">
              <a:solidFill>
                <a:schemeClr val="tx1"/>
              </a:solidFill>
              <a:latin typeface="Aptos"/>
              <a:ea typeface="Aptos"/>
              <a:cs typeface="Aptos"/>
            </a:endParaRPr>
          </a:p>
          <a:p>
            <a:pPr algn="l">
              <a:defRPr/>
            </a:pPr>
            <a:r>
              <a:rPr lang="en-US" sz="1800" b="0" i="1" u="none" strike="noStrike" cap="none" spc="0" dirty="0">
                <a:solidFill>
                  <a:schemeClr val="tx1"/>
                </a:solidFill>
                <a:latin typeface="Aptos"/>
                <a:ea typeface="Aptos"/>
                <a:cs typeface="Aptos"/>
              </a:rPr>
              <a:t>On the other hand, Greedy is ideal for scenarios where speed is a priority, but it may result in more aggressive generalization and data loss. </a:t>
            </a:r>
            <a:endParaRPr sz="1800" b="0" i="1" u="none" strike="noStrike" cap="none" spc="0" dirty="0">
              <a:solidFill>
                <a:schemeClr val="tx1"/>
              </a:solidFill>
              <a:latin typeface="Aptos"/>
              <a:ea typeface="Aptos"/>
              <a:cs typeface="Aptos"/>
            </a:endParaRPr>
          </a:p>
          <a:p>
            <a:pPr algn="l">
              <a:defRPr/>
            </a:pPr>
            <a:endParaRPr sz="1800" b="0" i="1" u="none" strike="noStrike" cap="none" spc="0" dirty="0">
              <a:solidFill>
                <a:schemeClr val="tx1"/>
              </a:solidFill>
              <a:latin typeface="Aptos"/>
              <a:ea typeface="Aptos"/>
              <a:cs typeface="Aptos"/>
            </a:endParaRPr>
          </a:p>
          <a:p>
            <a:pPr algn="l">
              <a:defRPr/>
            </a:pPr>
            <a:r>
              <a:rPr lang="en-US" sz="1800" b="0" i="1" u="none" strike="noStrike" cap="none" spc="0" dirty="0">
                <a:solidFill>
                  <a:schemeClr val="tx1"/>
                </a:solidFill>
                <a:latin typeface="Aptos"/>
                <a:ea typeface="Aptos"/>
                <a:cs typeface="Aptos"/>
              </a:rPr>
              <a:t>Ultimately, the decision should be based on the balance between privacy, computational efficiency, and the acceptable level of data distortion for the specific application.</a:t>
            </a:r>
            <a:endParaRPr sz="1800" b="0" i="1" u="none" strike="noStrike" cap="none" spc="0" dirty="0">
              <a:solidFill>
                <a:schemeClr val="tx1"/>
              </a:solidFill>
              <a:latin typeface="Aptos"/>
              <a:ea typeface="Aptos"/>
              <a:cs typeface="Apto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30314412" name="Google Shape;595;p48"/>
          <p:cNvSpPr txBox="1">
            <a:spLocks noGrp="1"/>
          </p:cNvSpPr>
          <p:nvPr>
            <p:ph type="title"/>
          </p:nvPr>
        </p:nvSpPr>
        <p:spPr bwMode="auto">
          <a:xfrm>
            <a:off x="720000" y="445024"/>
            <a:ext cx="77040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a:latin typeface="Aptos"/>
                <a:ea typeface="Aptos"/>
                <a:cs typeface="Aptos"/>
              </a:rPr>
              <a:t>References</a:t>
            </a:r>
            <a:endParaRPr/>
          </a:p>
        </p:txBody>
      </p:sp>
      <p:sp>
        <p:nvSpPr>
          <p:cNvPr id="169865566" name="Google Shape;596;p48"/>
          <p:cNvSpPr txBox="1">
            <a:spLocks noGrp="1"/>
          </p:cNvSpPr>
          <p:nvPr>
            <p:ph type="body" idx="1"/>
          </p:nvPr>
        </p:nvSpPr>
        <p:spPr bwMode="auto">
          <a:xfrm>
            <a:off x="720000" y="1215749"/>
            <a:ext cx="7704000" cy="3233098"/>
          </a:xfrm>
          <a:prstGeom prst="rect">
            <a:avLst/>
          </a:prstGeom>
        </p:spPr>
        <p:txBody>
          <a:bodyPr spcFirstLastPara="1" wrap="square" lIns="91423" tIns="91423" rIns="91423" bIns="91423" anchor="t" anchorCtr="0">
            <a:noAutofit/>
          </a:bodyPr>
          <a:lstStyle/>
          <a:p>
            <a:pPr marL="457200" lvl="0" indent="-317499" algn="l">
              <a:spcBef>
                <a:spcPts val="999"/>
              </a:spcBef>
              <a:spcAft>
                <a:spcPts val="0"/>
              </a:spcAft>
              <a:buSzPts val="1400"/>
              <a:buFont typeface="Hanken Grotesk"/>
              <a:buChar char="●"/>
              <a:defRPr/>
            </a:pPr>
            <a:r>
              <a:rPr lang="en" sz="1400" b="0" i="0" u="sng" strike="noStrike" cap="none" spc="0">
                <a:solidFill>
                  <a:schemeClr val="tx1"/>
                </a:solidFill>
                <a:latin typeface="Aptos"/>
                <a:ea typeface="Aptos"/>
                <a:cs typeface="Aptos"/>
                <a:hlinkClick r:id="rId3" tooltip="https://www.hackerearth.com/practice/algorithms/greedy/basics-of-greedy-algorithms/tutorial/#:~:text=A greedy algorithm%2C as the,to a globally%2Doptimal solution"/>
              </a:rPr>
              <a:t>https://www.hackerearth.com/practice/algorithms/greedy/basics-of-greedy-algorithms/tutorial/#:~:text=A%20greedy%20algorithm%2C%20as%20the,to%20a%20globally%2Doptimal%20solution</a:t>
            </a:r>
            <a:endParaRPr sz="1400" b="0" i="0" u="none" strike="noStrike" cap="none" spc="0">
              <a:solidFill>
                <a:schemeClr val="tx1"/>
              </a:solidFill>
              <a:latin typeface="Aptos"/>
              <a:cs typeface="Aptos"/>
            </a:endParaRPr>
          </a:p>
          <a:p>
            <a:pPr marL="457200" lvl="0" indent="-317499" algn="l">
              <a:spcBef>
                <a:spcPts val="999"/>
              </a:spcBef>
              <a:spcAft>
                <a:spcPts val="0"/>
              </a:spcAft>
              <a:buSzPts val="1400"/>
              <a:buFont typeface="Hanken Grotesk"/>
              <a:buChar char="●"/>
              <a:defRPr/>
            </a:pPr>
            <a:r>
              <a:rPr lang="en" sz="1400" b="0" i="0" u="sng" strike="noStrike" cap="none" spc="0">
                <a:solidFill>
                  <a:schemeClr val="tx1"/>
                </a:solidFill>
                <a:latin typeface="Aptos"/>
                <a:ea typeface="Aptos"/>
                <a:cs typeface="Aptos"/>
                <a:hlinkClick r:id="rId4" tooltip="https://www.geeksforgeeks.org/applications-advantages-and-disadvantages-of-greedy-algorithms/"/>
              </a:rPr>
              <a:t>https://www.geeksforgeeks.org/applications-advantages-and-disadvantages-of-greedy-algorithms/</a:t>
            </a:r>
            <a:endParaRPr>
              <a:solidFill>
                <a:schemeClr val="tx1"/>
              </a:solidFill>
            </a:endParaRPr>
          </a:p>
          <a:p>
            <a:pPr marL="457200" lvl="0" indent="-317498" algn="l">
              <a:spcBef>
                <a:spcPts val="998"/>
              </a:spcBef>
              <a:spcAft>
                <a:spcPts val="0"/>
              </a:spcAft>
              <a:buSzPts val="1400"/>
              <a:buFont typeface="Hanken Grotesk"/>
              <a:buChar char="●"/>
              <a:defRPr/>
            </a:pPr>
            <a:r>
              <a:rPr lang="en-US" sz="1400" b="0" i="0" u="none" strike="noStrike" cap="none" spc="0">
                <a:solidFill>
                  <a:schemeClr val="tx1"/>
                </a:solidFill>
                <a:latin typeface="Aptos"/>
                <a:ea typeface="Aptos"/>
                <a:cs typeface="Aptos"/>
              </a:rPr>
              <a:t>K-Anonymization as Spatial Indexing: Toward Scalable and Incremental Anonymization. </a:t>
            </a:r>
            <a:r>
              <a:rPr lang="en-US" sz="1400" b="0" i="0" u="sng" strike="noStrike" cap="none" spc="0">
                <a:solidFill>
                  <a:schemeClr val="tx1"/>
                </a:solidFill>
                <a:latin typeface="Aptos"/>
                <a:ea typeface="Aptos"/>
                <a:cs typeface="Aptos"/>
                <a:hlinkClick r:id="rId5" tooltip="https://www.vldb.org/conf/2007/papers/research/p746-iwuchukwu.pdf"/>
              </a:rPr>
              <a:t>https://www.vldb.org/conf/2007/papers/research/p746-iwuchukwu.pdf</a:t>
            </a:r>
            <a:endParaRPr lang="en-US" u="sng">
              <a:solidFill>
                <a:schemeClr val="tx1"/>
              </a:solidFill>
              <a:latin typeface="Aptos"/>
              <a:ea typeface="Aptos"/>
              <a:cs typeface="Aptos"/>
            </a:endParaRPr>
          </a:p>
          <a:p>
            <a:pPr marL="457200" lvl="0" indent="-317498" algn="l">
              <a:spcBef>
                <a:spcPts val="998"/>
              </a:spcBef>
              <a:spcAft>
                <a:spcPts val="0"/>
              </a:spcAft>
              <a:buSzPts val="1400"/>
              <a:buFont typeface="Hanken Grotesk"/>
              <a:buChar char="●"/>
              <a:defRPr/>
            </a:pPr>
            <a:r>
              <a:rPr lang="en-US">
                <a:latin typeface="Aptos"/>
              </a:rPr>
              <a:t>Optimization-Based k-Anonymity Algorithms </a:t>
            </a:r>
            <a:r>
              <a:rPr lang="en-US" sz="1400" b="0" i="0" u="sng" strike="noStrike" cap="none" spc="0">
                <a:solidFill>
                  <a:schemeClr val="dk1"/>
                </a:solidFill>
                <a:latin typeface="Aptos"/>
                <a:ea typeface="Aptos"/>
                <a:cs typeface="Aptos"/>
                <a:hlinkClick r:id="rId6" tooltip="https://www.ee.torontomu.ca/~samavi/preprints/LiangSamavi_Anonymization_MILP_preprint.pdf"/>
              </a:rPr>
              <a:t>https://www.ee.torontomu.ca/~samavi/preprints/LiangSamavi_Anonymization_MILP_preprint.pdf</a:t>
            </a:r>
            <a:endParaRPr lang="en-US" u="sng">
              <a:solidFill>
                <a:schemeClr val="tx1"/>
              </a:solidFill>
              <a:latin typeface="Aptos"/>
              <a:ea typeface="Aptos"/>
              <a:cs typeface="Aptos"/>
            </a:endParaRPr>
          </a:p>
          <a:p>
            <a:pPr marL="457200" lvl="0" indent="-317498" algn="l">
              <a:spcBef>
                <a:spcPts val="998"/>
              </a:spcBef>
              <a:spcAft>
                <a:spcPts val="0"/>
              </a:spcAft>
              <a:buSzPts val="1400"/>
              <a:buFont typeface="Hanken Grotesk"/>
              <a:buChar char="●"/>
              <a:defRPr/>
            </a:pPr>
            <a:endParaRPr lang="en-US" sz="1400" b="0" i="0" u="none" strike="noStrike" cap="none" spc="0">
              <a:solidFill>
                <a:schemeClr val="dk1"/>
              </a:solidFill>
              <a:latin typeface="Aptos"/>
              <a:ea typeface="Aptos"/>
              <a:cs typeface="Aptos"/>
            </a:endParaRPr>
          </a:p>
          <a:p>
            <a:pPr marL="139701" lvl="0" indent="0" algn="l">
              <a:spcBef>
                <a:spcPts val="999"/>
              </a:spcBef>
              <a:spcAft>
                <a:spcPts val="0"/>
              </a:spcAft>
              <a:buSzPts val="1400"/>
              <a:buNone/>
              <a:defRPr/>
            </a:pPr>
            <a:endParaRPr sz="1400" b="0" i="0" u="none" strike="noStrike" cap="none" spc="0">
              <a:solidFill>
                <a:schemeClr val="dk1"/>
              </a:solidFill>
              <a:latin typeface="Aptos"/>
              <a:cs typeface="Aptos"/>
            </a:endParaRPr>
          </a:p>
          <a:p>
            <a:pPr marL="139701" lvl="0" indent="0" algn="l">
              <a:spcBef>
                <a:spcPts val="999"/>
              </a:spcBef>
              <a:spcAft>
                <a:spcPts val="0"/>
              </a:spcAft>
              <a:buSzPts val="1400"/>
              <a:buNone/>
              <a:defRPr/>
            </a:pPr>
            <a:endParaRPr sz="1400" b="0" i="0" u="none" strike="noStrike" cap="none" spc="0">
              <a:solidFill>
                <a:schemeClr val="dk1"/>
              </a:solidFill>
              <a:latin typeface="Aptos"/>
              <a:cs typeface="Apto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62987455" name="Google Shape;761;p56"/>
          <p:cNvSpPr txBox="1">
            <a:spLocks noGrp="1"/>
          </p:cNvSpPr>
          <p:nvPr>
            <p:ph type="title"/>
          </p:nvPr>
        </p:nvSpPr>
        <p:spPr bwMode="auto">
          <a:xfrm>
            <a:off x="722376" y="445024"/>
            <a:ext cx="77085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Algorithms for K-Anonymization</a:t>
            </a:r>
            <a:endParaRPr>
              <a:latin typeface="Aptos"/>
              <a:cs typeface="Aptos"/>
            </a:endParaRPr>
          </a:p>
        </p:txBody>
      </p:sp>
      <p:sp>
        <p:nvSpPr>
          <p:cNvPr id="961198390" name="Google Shape;762;p56"/>
          <p:cNvSpPr txBox="1"/>
          <p:nvPr/>
        </p:nvSpPr>
        <p:spPr bwMode="auto">
          <a:xfrm>
            <a:off x="720000" y="1548349"/>
            <a:ext cx="7414405" cy="3060299"/>
          </a:xfrm>
          <a:prstGeom prst="rect">
            <a:avLst/>
          </a:prstGeom>
          <a:noFill/>
          <a:ln>
            <a:noFill/>
          </a:ln>
        </p:spPr>
        <p:txBody>
          <a:bodyPr spcFirstLastPara="1" wrap="square" lIns="91423" tIns="91423" rIns="91423" bIns="91423" anchor="t" anchorCtr="0">
            <a:noAutofit/>
          </a:bodyPr>
          <a:lstStyle/>
          <a:p>
            <a:pPr>
              <a:defRPr/>
            </a:pPr>
            <a:r>
              <a:rPr lang="en-US" sz="2000" b="0" i="0" u="none" strike="noStrike" cap="none" spc="0" dirty="0">
                <a:solidFill>
                  <a:schemeClr val="dk1"/>
                </a:solidFill>
                <a:latin typeface="Aptos"/>
                <a:ea typeface="Aptos"/>
                <a:cs typeface="Aptos"/>
              </a:rPr>
              <a:t>There are several algorithms for achieving K-anonymity. This teaching aid focuses on two prominent algorithms: </a:t>
            </a:r>
            <a:r>
              <a:rPr lang="en-US" sz="2000" b="1" i="0" u="none" strike="noStrike" cap="none" spc="0" dirty="0">
                <a:solidFill>
                  <a:schemeClr val="dk1"/>
                </a:solidFill>
                <a:latin typeface="Aptos"/>
                <a:ea typeface="Aptos"/>
                <a:cs typeface="Aptos"/>
              </a:rPr>
              <a:t>MinGen</a:t>
            </a:r>
            <a:r>
              <a:rPr lang="en-US" sz="2000" b="0" i="0" u="none" strike="noStrike" cap="none" spc="0" dirty="0">
                <a:solidFill>
                  <a:schemeClr val="dk1"/>
                </a:solidFill>
                <a:latin typeface="Aptos"/>
                <a:ea typeface="Aptos"/>
                <a:cs typeface="Aptos"/>
              </a:rPr>
              <a:t> (Brute Force) and </a:t>
            </a:r>
            <a:r>
              <a:rPr lang="en-US" sz="2000" b="1" i="0" u="none" strike="noStrike" cap="none" spc="0" dirty="0">
                <a:solidFill>
                  <a:schemeClr val="dk1"/>
                </a:solidFill>
                <a:latin typeface="Aptos"/>
                <a:ea typeface="Aptos"/>
                <a:cs typeface="Aptos"/>
              </a:rPr>
              <a:t>Greedy</a:t>
            </a:r>
            <a:r>
              <a:rPr lang="en-US" sz="2000" b="0" i="0" u="none" strike="noStrike" cap="none" spc="0" dirty="0">
                <a:solidFill>
                  <a:schemeClr val="dk1"/>
                </a:solidFill>
                <a:latin typeface="Aptos"/>
                <a:ea typeface="Aptos"/>
                <a:cs typeface="Aptos"/>
              </a:rPr>
              <a:t>. We will compare both algorithms based on their characteristics, steps, advantages, and limitations.</a:t>
            </a:r>
            <a:endParaRPr sz="1800" b="0" i="0" u="none" strike="noStrike" cap="none" spc="0" dirty="0">
              <a:solidFill>
                <a:schemeClr val="dk1"/>
              </a:solidFill>
              <a:latin typeface="Aptos"/>
              <a:cs typeface="Apto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38185837" name="Google Shape;761;p56"/>
          <p:cNvSpPr txBox="1">
            <a:spLocks noGrp="1"/>
          </p:cNvSpPr>
          <p:nvPr>
            <p:ph type="title"/>
          </p:nvPr>
        </p:nvSpPr>
        <p:spPr bwMode="auto">
          <a:xfrm>
            <a:off x="722376" y="445024"/>
            <a:ext cx="77085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MinGen Algorithm for K-Anonymization</a:t>
            </a:r>
            <a:endParaRPr>
              <a:latin typeface="Aptos"/>
              <a:cs typeface="Aptos"/>
            </a:endParaRPr>
          </a:p>
        </p:txBody>
      </p:sp>
      <p:sp>
        <p:nvSpPr>
          <p:cNvPr id="979252180" name="Google Shape;762;p56"/>
          <p:cNvSpPr txBox="1"/>
          <p:nvPr/>
        </p:nvSpPr>
        <p:spPr bwMode="auto">
          <a:xfrm>
            <a:off x="720000" y="1548349"/>
            <a:ext cx="7414405" cy="3060299"/>
          </a:xfrm>
          <a:prstGeom prst="rect">
            <a:avLst/>
          </a:prstGeom>
          <a:noFill/>
          <a:ln>
            <a:noFill/>
          </a:ln>
        </p:spPr>
        <p:txBody>
          <a:bodyPr spcFirstLastPara="1" wrap="square" lIns="91423" tIns="91423" rIns="91423" bIns="91423" anchor="t" anchorCtr="0">
            <a:noAutofit/>
          </a:bodyPr>
          <a:lstStyle/>
          <a:p>
            <a:pPr>
              <a:defRPr/>
            </a:pPr>
            <a:r>
              <a:rPr lang="en-US" sz="1800" b="1" i="0" u="none" strike="noStrike" cap="none" spc="0">
                <a:solidFill>
                  <a:schemeClr val="dk1"/>
                </a:solidFill>
                <a:latin typeface="Aptos"/>
                <a:ea typeface="Aptos"/>
                <a:cs typeface="Aptos"/>
              </a:rPr>
              <a:t>MinGen</a:t>
            </a:r>
            <a:r>
              <a:rPr lang="en-US" sz="1800" b="0" i="0" u="none" strike="noStrike" cap="none" spc="0">
                <a:solidFill>
                  <a:schemeClr val="dk1"/>
                </a:solidFill>
                <a:latin typeface="Aptos"/>
                <a:ea typeface="Aptos"/>
                <a:cs typeface="Aptos"/>
              </a:rPr>
              <a:t> (Brute Force Approach) is an algorithm that explores every possible generalization of the dataset to achieve K-anonymity. </a:t>
            </a:r>
            <a:endParaRPr sz="1800" b="0" i="0" u="none" strike="noStrike" cap="none" spc="0">
              <a:solidFill>
                <a:schemeClr val="dk1"/>
              </a:solidFill>
              <a:latin typeface="Aptos"/>
              <a:cs typeface="Aptos"/>
            </a:endParaRPr>
          </a:p>
          <a:p>
            <a:pPr>
              <a:defRPr/>
            </a:pPr>
            <a:endParaRPr sz="1800" b="0" i="0" u="none" strike="noStrike" cap="none" spc="0">
              <a:solidFill>
                <a:schemeClr val="dk1"/>
              </a:solidFill>
              <a:latin typeface="Aptos"/>
              <a:cs typeface="Aptos"/>
            </a:endParaRPr>
          </a:p>
          <a:p>
            <a:pPr>
              <a:defRPr/>
            </a:pPr>
            <a:r>
              <a:rPr lang="en-US" sz="1800" b="0" i="0" u="none" strike="noStrike" cap="none" spc="0">
                <a:solidFill>
                  <a:schemeClr val="dk1"/>
                </a:solidFill>
                <a:latin typeface="Aptos"/>
                <a:ea typeface="Aptos"/>
                <a:cs typeface="Aptos"/>
              </a:rPr>
              <a:t>Unlike the greedy approach where generalization might go beyond the minimum required to satisfy k-anonymity, MinGen tries to minimize the amount of information lost during the anonymization process.</a:t>
            </a:r>
            <a:endParaRPr sz="1800" b="0" i="0" u="none" strike="noStrike" cap="none" spc="0">
              <a:solidFill>
                <a:schemeClr val="dk1"/>
              </a:solidFill>
              <a:latin typeface="Aptos"/>
              <a:cs typeface="Aptos"/>
            </a:endParaRPr>
          </a:p>
          <a:p>
            <a:pPr>
              <a:defRPr/>
            </a:pPr>
            <a:endParaRPr sz="1800" b="0" i="0" u="none" strike="noStrike" cap="none" spc="0">
              <a:solidFill>
                <a:schemeClr val="dk1"/>
              </a:solidFill>
              <a:latin typeface="Aptos"/>
              <a:cs typeface="Aptos"/>
            </a:endParaRPr>
          </a:p>
          <a:p>
            <a:pPr>
              <a:defRPr/>
            </a:pPr>
            <a:r>
              <a:rPr lang="en-US" sz="1800" b="0" i="0" u="none" strike="noStrike" cap="none" spc="0">
                <a:solidFill>
                  <a:schemeClr val="dk1"/>
                </a:solidFill>
                <a:latin typeface="Aptos"/>
                <a:ea typeface="Aptos"/>
                <a:cs typeface="Aptos"/>
              </a:rPr>
              <a:t>This method ensures the most accurate anonymization but is computationally expensive.</a:t>
            </a:r>
            <a:endParaRPr sz="2000" b="0" i="0" u="none" strike="noStrike" cap="none" spc="0">
              <a:solidFill>
                <a:schemeClr val="dk1"/>
              </a:solidFill>
              <a:latin typeface="Aptos"/>
              <a:cs typeface="Apt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336342106" name="Google Shape;304;p35"/>
          <p:cNvCxnSpPr>
            <a:cxnSpLocks/>
          </p:cNvCxnSpPr>
          <p:nvPr/>
        </p:nvCxnSpPr>
        <p:spPr bwMode="auto">
          <a:xfrm rot="10799989">
            <a:off x="-167824" y="3160424"/>
            <a:ext cx="6304799" cy="0"/>
          </a:xfrm>
          <a:prstGeom prst="straightConnector1">
            <a:avLst/>
          </a:prstGeom>
          <a:noFill/>
          <a:ln w="19050" cap="flat" cmpd="sng">
            <a:solidFill>
              <a:schemeClr val="dk1"/>
            </a:solidFill>
            <a:prstDash val="solid"/>
            <a:round/>
            <a:headEnd type="none" w="med" len="med"/>
            <a:tailEnd type="none" w="med" len="med"/>
          </a:ln>
        </p:spPr>
      </p:cxnSp>
      <p:cxnSp>
        <p:nvCxnSpPr>
          <p:cNvPr id="740749617" name="Google Shape;306;p35"/>
          <p:cNvCxnSpPr>
            <a:cxnSpLocks/>
            <a:stCxn id="1321386093" idx="3"/>
          </p:cNvCxnSpPr>
          <p:nvPr/>
        </p:nvCxnSpPr>
        <p:spPr bwMode="auto">
          <a:xfrm>
            <a:off x="1285274" y="1502499"/>
            <a:ext cx="8009699" cy="0"/>
          </a:xfrm>
          <a:prstGeom prst="straightConnector1">
            <a:avLst/>
          </a:prstGeom>
          <a:noFill/>
          <a:ln w="19050" cap="flat" cmpd="sng">
            <a:solidFill>
              <a:schemeClr val="dk1"/>
            </a:solidFill>
            <a:prstDash val="solid"/>
            <a:round/>
            <a:headEnd type="none" w="med" len="med"/>
            <a:tailEnd type="none" w="med" len="med"/>
          </a:ln>
        </p:spPr>
      </p:cxnSp>
      <p:sp>
        <p:nvSpPr>
          <p:cNvPr id="1208068119" name="Google Shape;308;p35"/>
          <p:cNvSpPr txBox="1">
            <a:spLocks noGrp="1"/>
          </p:cNvSpPr>
          <p:nvPr>
            <p:ph type="title"/>
          </p:nvPr>
        </p:nvSpPr>
        <p:spPr bwMode="auto">
          <a:xfrm>
            <a:off x="663199" y="445024"/>
            <a:ext cx="77040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Steps of MinGen Algorithm</a:t>
            </a:r>
            <a:endParaRPr>
              <a:latin typeface="Aptos"/>
              <a:cs typeface="Aptos"/>
            </a:endParaRPr>
          </a:p>
        </p:txBody>
      </p:sp>
      <p:sp>
        <p:nvSpPr>
          <p:cNvPr id="1083890873" name="Google Shape;310;p35"/>
          <p:cNvSpPr txBox="1">
            <a:spLocks noGrp="1"/>
          </p:cNvSpPr>
          <p:nvPr>
            <p:ph type="subTitle" idx="1"/>
          </p:nvPr>
        </p:nvSpPr>
        <p:spPr bwMode="auto">
          <a:xfrm>
            <a:off x="919575" y="1685339"/>
            <a:ext cx="2305499" cy="1450054"/>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ea typeface="Aptos"/>
                <a:cs typeface="Aptos"/>
              </a:rPr>
              <a:t>Start with the original data and identify Quasi-Identifiers</a:t>
            </a:r>
            <a:r>
              <a:rPr lang="en-US" sz="1400" b="0" i="0" u="none" strike="noStrike" cap="none" spc="0">
                <a:solidFill>
                  <a:schemeClr val="dk1"/>
                </a:solidFill>
                <a:latin typeface="Aptos"/>
                <a:ea typeface="Aptos"/>
                <a:cs typeface="Aptos"/>
              </a:rPr>
              <a:t>.</a:t>
            </a:r>
            <a:r>
              <a:rPr lang="en" sz="1400" b="0" i="0" u="none" strike="noStrike" cap="none" spc="0">
                <a:solidFill>
                  <a:schemeClr val="dk1"/>
                </a:solidFill>
                <a:latin typeface="Aptos"/>
                <a:ea typeface="Aptos"/>
                <a:cs typeface="Aptos"/>
              </a:rPr>
              <a:t> Select the columns that need to be anonymized</a:t>
            </a:r>
            <a:endParaRPr b="0">
              <a:latin typeface="Aptos"/>
              <a:cs typeface="Aptos"/>
            </a:endParaRPr>
          </a:p>
        </p:txBody>
      </p:sp>
      <p:sp>
        <p:nvSpPr>
          <p:cNvPr id="536878911" name="Google Shape;311;p35"/>
          <p:cNvSpPr txBox="1">
            <a:spLocks noGrp="1"/>
          </p:cNvSpPr>
          <p:nvPr>
            <p:ph type="subTitle" idx="2"/>
          </p:nvPr>
        </p:nvSpPr>
        <p:spPr bwMode="auto">
          <a:xfrm>
            <a:off x="919575" y="3316716"/>
            <a:ext cx="2899406" cy="1433131"/>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 sz="1400" b="0" i="0" u="none" strike="noStrike" cap="none" spc="0">
                <a:solidFill>
                  <a:schemeClr val="dk1"/>
                </a:solidFill>
                <a:latin typeface="Aptos"/>
                <a:ea typeface="Aptos"/>
                <a:cs typeface="Aptos"/>
              </a:rPr>
              <a:t>Select the minimal </a:t>
            </a:r>
            <a:r>
              <a:rPr lang="en-US" sz="1400" b="0" i="0" u="none" strike="noStrike" cap="none" spc="0">
                <a:solidFill>
                  <a:schemeClr val="dk1"/>
                </a:solidFill>
                <a:latin typeface="Aptos"/>
                <a:ea typeface="Aptos"/>
                <a:cs typeface="Aptos"/>
              </a:rPr>
              <a:t>s</a:t>
            </a:r>
            <a:r>
              <a:rPr lang="en" sz="1400" b="0" i="0" u="none" strike="noStrike" cap="none" spc="0">
                <a:solidFill>
                  <a:schemeClr val="dk1"/>
                </a:solidFill>
                <a:latin typeface="Aptos"/>
                <a:ea typeface="Aptos"/>
                <a:cs typeface="Aptos"/>
              </a:rPr>
              <a:t>olution</a:t>
            </a:r>
            <a:r>
              <a:rPr lang="en-US" sz="1400" b="0" i="0" u="none" strike="noStrike" cap="none" spc="0">
                <a:solidFill>
                  <a:schemeClr val="dk1"/>
                </a:solidFill>
                <a:latin typeface="Aptos"/>
                <a:ea typeface="Aptos"/>
                <a:cs typeface="Aptos"/>
              </a:rPr>
              <a:t>: </a:t>
            </a:r>
            <a:r>
              <a:rPr lang="en" sz="1400" b="0" i="0" u="none" strike="noStrike" cap="none" spc="0">
                <a:solidFill>
                  <a:schemeClr val="dk1"/>
                </a:solidFill>
                <a:latin typeface="Aptos"/>
                <a:ea typeface="Aptos"/>
                <a:cs typeface="Aptos"/>
              </a:rPr>
              <a:t>the least amount of information loss (smallest generalization) is selected.</a:t>
            </a:r>
            <a:endParaRPr>
              <a:latin typeface="Aptos"/>
              <a:cs typeface="Aptos"/>
            </a:endParaRPr>
          </a:p>
        </p:txBody>
      </p:sp>
      <p:sp>
        <p:nvSpPr>
          <p:cNvPr id="543934202" name="Google Shape;312;p35"/>
          <p:cNvSpPr txBox="1">
            <a:spLocks noGrp="1"/>
          </p:cNvSpPr>
          <p:nvPr>
            <p:ph type="subTitle" idx="4"/>
          </p:nvPr>
        </p:nvSpPr>
        <p:spPr bwMode="auto">
          <a:xfrm>
            <a:off x="3405679" y="1685339"/>
            <a:ext cx="2513249" cy="1164964"/>
          </a:xfrm>
          <a:prstGeom prst="rect">
            <a:avLst/>
          </a:prstGeom>
        </p:spPr>
        <p:txBody>
          <a:bodyPr spcFirstLastPara="1" wrap="square" lIns="91423" tIns="91423" rIns="91423" bIns="91423" anchor="t" anchorCtr="0">
            <a:noAutofit/>
          </a:bodyPr>
          <a:lstStyle/>
          <a:p>
            <a:pPr marL="90000" marR="0" indent="0">
              <a:defRPr/>
            </a:pPr>
            <a:r>
              <a:rPr lang="en" sz="1400" b="0" i="0" u="none" strike="noStrike" cap="none" spc="0">
                <a:solidFill>
                  <a:schemeClr val="dk1"/>
                </a:solidFill>
                <a:latin typeface="Aptos"/>
                <a:ea typeface="Aptos"/>
                <a:cs typeface="Aptos"/>
              </a:rPr>
              <a:t>For each quasi-identifier, generate all possible generalizations or hierarchies.</a:t>
            </a:r>
            <a:endParaRPr sz="1400" b="0" i="0" u="none" strike="noStrike" cap="none" spc="0">
              <a:solidFill>
                <a:schemeClr val="dk1"/>
              </a:solidFill>
              <a:latin typeface="Aptos"/>
              <a:cs typeface="Aptos"/>
            </a:endParaRPr>
          </a:p>
          <a:p>
            <a:pPr marL="90000" marR="0" indent="0">
              <a:defRPr/>
            </a:pPr>
            <a:endParaRPr sz="1400" b="0" i="0" u="none" strike="noStrike" cap="none" spc="0">
              <a:solidFill>
                <a:schemeClr val="dk1"/>
              </a:solidFill>
              <a:latin typeface="Aptos"/>
              <a:cs typeface="Aptos"/>
            </a:endParaRPr>
          </a:p>
        </p:txBody>
      </p:sp>
      <p:sp>
        <p:nvSpPr>
          <p:cNvPr id="1321386093" name="Google Shape;307;p35"/>
          <p:cNvSpPr txBox="1">
            <a:spLocks noGrp="1"/>
          </p:cNvSpPr>
          <p:nvPr>
            <p:ph type="title" idx="5"/>
          </p:nvPr>
        </p:nvSpPr>
        <p:spPr bwMode="auto">
          <a:xfrm>
            <a:off x="919575" y="1319649"/>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a:latin typeface="Aptos"/>
              </a:rPr>
              <a:t>1</a:t>
            </a:r>
            <a:br>
              <a:rPr>
                <a:latin typeface="Aptos"/>
              </a:rPr>
            </a:br>
            <a:endParaRPr>
              <a:latin typeface="Aptos"/>
            </a:endParaRPr>
          </a:p>
        </p:txBody>
      </p:sp>
      <p:sp>
        <p:nvSpPr>
          <p:cNvPr id="1296290408" name="Google Shape;314;p35"/>
          <p:cNvSpPr txBox="1">
            <a:spLocks noGrp="1"/>
          </p:cNvSpPr>
          <p:nvPr>
            <p:ph type="title" idx="7"/>
          </p:nvPr>
        </p:nvSpPr>
        <p:spPr bwMode="auto">
          <a:xfrm>
            <a:off x="919575" y="2977574"/>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lang="en-US">
                <a:latin typeface="Aptos"/>
              </a:rPr>
              <a:t>4</a:t>
            </a:r>
            <a:br>
              <a:rPr lang="en">
                <a:latin typeface="Aptos"/>
              </a:rPr>
            </a:br>
            <a:endParaRPr>
              <a:latin typeface="Aptos"/>
            </a:endParaRPr>
          </a:p>
        </p:txBody>
      </p:sp>
      <p:sp>
        <p:nvSpPr>
          <p:cNvPr id="717382730" name="Google Shape;315;p35"/>
          <p:cNvSpPr txBox="1">
            <a:spLocks noGrp="1"/>
          </p:cNvSpPr>
          <p:nvPr>
            <p:ph type="title" idx="8"/>
          </p:nvPr>
        </p:nvSpPr>
        <p:spPr bwMode="auto">
          <a:xfrm>
            <a:off x="3528274" y="1319649"/>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a:latin typeface="Aptos"/>
              </a:rPr>
              <a:t>2</a:t>
            </a:r>
            <a:br>
              <a:rPr>
                <a:latin typeface="Aptos"/>
              </a:rPr>
            </a:br>
            <a:endParaRPr>
              <a:latin typeface="Aptos"/>
            </a:endParaRPr>
          </a:p>
        </p:txBody>
      </p:sp>
      <p:sp>
        <p:nvSpPr>
          <p:cNvPr id="279925104" name="Google Shape;317;p35"/>
          <p:cNvSpPr txBox="1">
            <a:spLocks noGrp="1"/>
          </p:cNvSpPr>
          <p:nvPr>
            <p:ph type="subTitle" idx="13"/>
          </p:nvPr>
        </p:nvSpPr>
        <p:spPr bwMode="auto">
          <a:xfrm>
            <a:off x="6136974" y="1685586"/>
            <a:ext cx="2669487" cy="133938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sz="1400" b="0" i="0" u="none" strike="noStrike" cap="none" spc="0">
                <a:solidFill>
                  <a:srgbClr val="000000"/>
                </a:solidFill>
                <a:latin typeface="Aptos"/>
                <a:ea typeface="Aptos"/>
                <a:cs typeface="Aptos"/>
              </a:rPr>
              <a:t>For each set of generalizations, check whether the resulting data satisfies k-anonymity (e.g., each record is indistinguishable from at least k-1 others).</a:t>
            </a:r>
            <a:endParaRPr sz="1400">
              <a:latin typeface="Aptos"/>
              <a:cs typeface="Aptos"/>
            </a:endParaRPr>
          </a:p>
          <a:p>
            <a:pPr>
              <a:defRPr/>
            </a:pPr>
            <a:endParaRPr>
              <a:latin typeface="Aptos"/>
              <a:cs typeface="Aptos"/>
            </a:endParaRPr>
          </a:p>
        </p:txBody>
      </p:sp>
      <p:sp>
        <p:nvSpPr>
          <p:cNvPr id="1088940141" name="Google Shape;318;p35"/>
          <p:cNvSpPr txBox="1">
            <a:spLocks noGrp="1"/>
          </p:cNvSpPr>
          <p:nvPr>
            <p:ph type="title" idx="15"/>
          </p:nvPr>
        </p:nvSpPr>
        <p:spPr bwMode="auto">
          <a:xfrm>
            <a:off x="6136974" y="1319649"/>
            <a:ext cx="365699" cy="365699"/>
          </a:xfrm>
          <a:prstGeom prst="rect">
            <a:avLst/>
          </a:prstGeom>
        </p:spPr>
        <p:txBody>
          <a:bodyPr spcFirstLastPara="1" wrap="square" lIns="91423" tIns="91423" rIns="91423" bIns="91423" anchor="t" anchorCtr="0">
            <a:noAutofit/>
          </a:bodyPr>
          <a:lstStyle/>
          <a:p>
            <a:pPr marL="0" lvl="0" indent="0" algn="ctr">
              <a:spcBef>
                <a:spcPts val="0"/>
              </a:spcBef>
              <a:spcAft>
                <a:spcPts val="0"/>
              </a:spcAft>
              <a:buNone/>
              <a:defRPr/>
            </a:pPr>
            <a:r>
              <a:rPr lang="en">
                <a:latin typeface="Aptos"/>
              </a:rPr>
              <a:t>3</a:t>
            </a:r>
            <a:br>
              <a:rPr lang="en">
                <a:latin typeface="Aptos"/>
              </a:rPr>
            </a:br>
            <a:endParaRPr>
              <a:latin typeface="Apto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65333023" name="Google Shape;761;p56"/>
          <p:cNvSpPr txBox="1">
            <a:spLocks noGrp="1"/>
          </p:cNvSpPr>
          <p:nvPr>
            <p:ph type="title"/>
          </p:nvPr>
        </p:nvSpPr>
        <p:spPr bwMode="auto">
          <a:xfrm>
            <a:off x="722376" y="445024"/>
            <a:ext cx="7708500" cy="572699"/>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r>
              <a:rPr lang="en-US" b="1">
                <a:latin typeface="Aptos"/>
                <a:ea typeface="Aptos"/>
                <a:cs typeface="Aptos"/>
              </a:rPr>
              <a:t>MinGen Algorithm Example</a:t>
            </a:r>
            <a:endParaRPr>
              <a:latin typeface="Aptos"/>
              <a:cs typeface="Aptos"/>
            </a:endParaRPr>
          </a:p>
        </p:txBody>
      </p:sp>
      <p:sp>
        <p:nvSpPr>
          <p:cNvPr id="1416461752" name="Google Shape;763;p56"/>
          <p:cNvSpPr txBox="1"/>
          <p:nvPr/>
        </p:nvSpPr>
        <p:spPr bwMode="auto">
          <a:xfrm>
            <a:off x="720000" y="1313398"/>
            <a:ext cx="7110258" cy="437400"/>
          </a:xfrm>
          <a:prstGeom prst="rect">
            <a:avLst/>
          </a:prstGeom>
          <a:noFill/>
          <a:ln>
            <a:noFill/>
          </a:ln>
        </p:spPr>
        <p:txBody>
          <a:bodyPr spcFirstLastPara="1" wrap="square" lIns="91423" tIns="91423" rIns="91423" bIns="91423" anchor="b" anchorCtr="0">
            <a:noAutofit/>
          </a:bodyPr>
          <a:lstStyle/>
          <a:p>
            <a:pPr marL="0" marR="0" lvl="0" indent="0" algn="l">
              <a:lnSpc>
                <a:spcPct val="114999"/>
              </a:lnSpc>
              <a:spcBef>
                <a:spcPts val="0"/>
              </a:spcBef>
              <a:spcAft>
                <a:spcPts val="0"/>
              </a:spcAft>
              <a:buNone/>
              <a:defRPr/>
            </a:pPr>
            <a:r>
              <a:rPr sz="1900">
                <a:solidFill>
                  <a:schemeClr val="dk1"/>
                </a:solidFill>
                <a:latin typeface="Aptos"/>
                <a:ea typeface="Aptos"/>
                <a:cs typeface="Aptos"/>
              </a:rPr>
              <a:t>Dataset</a:t>
            </a:r>
            <a:endParaRPr sz="1900">
              <a:solidFill>
                <a:schemeClr val="dk1"/>
              </a:solidFill>
              <a:latin typeface="Aptos"/>
              <a:cs typeface="Aptos"/>
            </a:endParaRPr>
          </a:p>
          <a:p>
            <a:pPr marL="0" marR="0" lvl="0" indent="0" algn="l">
              <a:lnSpc>
                <a:spcPct val="114999"/>
              </a:lnSpc>
              <a:spcBef>
                <a:spcPts val="0"/>
              </a:spcBef>
              <a:spcAft>
                <a:spcPts val="0"/>
              </a:spcAft>
              <a:buNone/>
              <a:defRPr/>
            </a:pPr>
            <a:r>
              <a:rPr lang="en-US" sz="1200" b="0" i="0" u="none" strike="noStrike" cap="none" spc="0">
                <a:solidFill>
                  <a:schemeClr val="dk1"/>
                </a:solidFill>
                <a:latin typeface="Aptos"/>
                <a:ea typeface="Aptos"/>
                <a:cs typeface="Aptos"/>
              </a:rPr>
              <a:t>Assume Age and Zipcode are quasi-identifiers, and aim to satisfy k=3 anonymity</a:t>
            </a:r>
            <a:endParaRPr sz="1900">
              <a:solidFill>
                <a:schemeClr val="dk1"/>
              </a:solidFill>
              <a:latin typeface="Aptos"/>
              <a:cs typeface="Aptos"/>
            </a:endParaRPr>
          </a:p>
        </p:txBody>
      </p:sp>
      <p:graphicFrame>
        <p:nvGraphicFramePr>
          <p:cNvPr id="1754281818" name="Table 1754281817"/>
          <p:cNvGraphicFramePr>
            <a:graphicFrameLocks/>
          </p:cNvGraphicFramePr>
          <p:nvPr/>
        </p:nvGraphicFramePr>
        <p:xfrm>
          <a:off x="1261240" y="2035940"/>
          <a:ext cx="6095996" cy="2133600"/>
        </p:xfrm>
        <a:graphic>
          <a:graphicData uri="http://schemas.openxmlformats.org/drawingml/2006/table">
            <a:tbl>
              <a:tblPr firstRow="1" bandRow="1">
                <a:tableStyleId>{10DBD08F-4D54-40A7-9356-10ADED2E350D}</a:tableStyleId>
              </a:tblPr>
              <a:tblGrid>
                <a:gridCol w="1523999">
                  <a:extLst>
                    <a:ext uri="{9D8B030D-6E8A-4147-A177-3AD203B41FA5}">
                      <a16:colId xmlns:a16="http://schemas.microsoft.com/office/drawing/2014/main" val="20000"/>
                    </a:ext>
                  </a:extLst>
                </a:gridCol>
                <a:gridCol w="1523999">
                  <a:extLst>
                    <a:ext uri="{9D8B030D-6E8A-4147-A177-3AD203B41FA5}">
                      <a16:colId xmlns:a16="http://schemas.microsoft.com/office/drawing/2014/main" val="20001"/>
                    </a:ext>
                  </a:extLst>
                </a:gridCol>
                <a:gridCol w="1523999">
                  <a:extLst>
                    <a:ext uri="{9D8B030D-6E8A-4147-A177-3AD203B41FA5}">
                      <a16:colId xmlns:a16="http://schemas.microsoft.com/office/drawing/2014/main" val="20002"/>
                    </a:ext>
                  </a:extLst>
                </a:gridCol>
                <a:gridCol w="1523999">
                  <a:extLst>
                    <a:ext uri="{9D8B030D-6E8A-4147-A177-3AD203B41FA5}">
                      <a16:colId xmlns:a16="http://schemas.microsoft.com/office/drawing/2014/main" val="20003"/>
                    </a:ext>
                  </a:extLst>
                </a:gridCol>
              </a:tblGrid>
              <a:tr h="304800">
                <a:tc>
                  <a:txBody>
                    <a:bodyPr/>
                    <a:lstStyle/>
                    <a:p>
                      <a:pPr>
                        <a:defRPr/>
                      </a:pPr>
                      <a:r>
                        <a:rPr>
                          <a:latin typeface="Aptos"/>
                          <a:ea typeface="Aptos"/>
                          <a:cs typeface="Aptos"/>
                        </a:rPr>
                        <a:t>Name</a:t>
                      </a:r>
                      <a:endParaRPr>
                        <a:latin typeface="Aptos"/>
                        <a:cs typeface="Aptos"/>
                      </a:endParaRPr>
                    </a:p>
                  </a:txBody>
                  <a:tcPr>
                    <a:solidFill>
                      <a:schemeClr val="tx2"/>
                    </a:solidFill>
                  </a:tcPr>
                </a:tc>
                <a:tc>
                  <a:txBody>
                    <a:bodyPr/>
                    <a:lstStyle/>
                    <a:p>
                      <a:pPr>
                        <a:defRPr/>
                      </a:pPr>
                      <a:r>
                        <a:rPr>
                          <a:latin typeface="Aptos"/>
                          <a:ea typeface="Aptos"/>
                          <a:cs typeface="Aptos"/>
                        </a:rPr>
                        <a:t>Age</a:t>
                      </a:r>
                      <a:endParaRPr>
                        <a:latin typeface="Aptos"/>
                        <a:cs typeface="Aptos"/>
                      </a:endParaRPr>
                    </a:p>
                  </a:txBody>
                  <a:tcPr>
                    <a:solidFill>
                      <a:schemeClr val="tx2"/>
                    </a:solidFill>
                  </a:tcPr>
                </a:tc>
                <a:tc>
                  <a:txBody>
                    <a:bodyPr/>
                    <a:lstStyle/>
                    <a:p>
                      <a:pPr>
                        <a:defRPr/>
                      </a:pPr>
                      <a:r>
                        <a:rPr>
                          <a:latin typeface="Aptos"/>
                          <a:ea typeface="Aptos"/>
                          <a:cs typeface="Aptos"/>
                        </a:rPr>
                        <a:t>Zipcode</a:t>
                      </a:r>
                      <a:endParaRPr>
                        <a:latin typeface="Aptos"/>
                        <a:cs typeface="Aptos"/>
                      </a:endParaRPr>
                    </a:p>
                  </a:txBody>
                  <a:tcPr>
                    <a:solidFill>
                      <a:schemeClr val="tx2"/>
                    </a:solidFill>
                  </a:tcPr>
                </a:tc>
                <a:tc>
                  <a:txBody>
                    <a:bodyPr/>
                    <a:lstStyle/>
                    <a:p>
                      <a:pPr>
                        <a:defRPr/>
                      </a:pPr>
                      <a:r>
                        <a:rPr>
                          <a:latin typeface="Aptos"/>
                          <a:ea typeface="Aptos"/>
                          <a:cs typeface="Aptos"/>
                        </a:rPr>
                        <a:t>Disease</a:t>
                      </a:r>
                      <a:endParaRPr>
                        <a:latin typeface="Aptos"/>
                        <a:cs typeface="Aptos"/>
                      </a:endParaRPr>
                    </a:p>
                  </a:txBody>
                  <a:tcPr>
                    <a:solidFill>
                      <a:schemeClr val="tx2"/>
                    </a:solidFill>
                  </a:tcPr>
                </a:tc>
                <a:extLst>
                  <a:ext uri="{0D108BD9-81ED-4DB2-BD59-A6C34878D82A}">
                    <a16:rowId xmlns:a16="http://schemas.microsoft.com/office/drawing/2014/main" val="10000"/>
                  </a:ext>
                </a:extLst>
              </a:tr>
              <a:tr h="304800">
                <a:tc>
                  <a:txBody>
                    <a:bodyPr/>
                    <a:lstStyle/>
                    <a:p>
                      <a:pPr>
                        <a:defRPr/>
                      </a:pPr>
                      <a:r>
                        <a:rPr>
                          <a:latin typeface="Aptos"/>
                          <a:ea typeface="Aptos"/>
                          <a:cs typeface="Aptos"/>
                        </a:rPr>
                        <a:t>A</a:t>
                      </a:r>
                      <a:endParaRPr>
                        <a:latin typeface="Aptos"/>
                        <a:cs typeface="Aptos"/>
                      </a:endParaRPr>
                    </a:p>
                  </a:txBody>
                  <a:tcPr/>
                </a:tc>
                <a:tc>
                  <a:txBody>
                    <a:bodyPr/>
                    <a:lstStyle/>
                    <a:p>
                      <a:pPr>
                        <a:defRPr/>
                      </a:pPr>
                      <a:r>
                        <a:rPr>
                          <a:latin typeface="Aptos"/>
                          <a:ea typeface="Aptos"/>
                          <a:cs typeface="Aptos"/>
                        </a:rPr>
                        <a:t>30</a:t>
                      </a:r>
                      <a:endParaRPr>
                        <a:latin typeface="Aptos"/>
                        <a:cs typeface="Aptos"/>
                      </a:endParaRPr>
                    </a:p>
                  </a:txBody>
                  <a:tcPr/>
                </a:tc>
                <a:tc>
                  <a:txBody>
                    <a:bodyPr/>
                    <a:lstStyle/>
                    <a:p>
                      <a:pPr>
                        <a:defRPr/>
                      </a:pPr>
                      <a:r>
                        <a:rPr>
                          <a:latin typeface="Aptos"/>
                          <a:ea typeface="Aptos"/>
                          <a:cs typeface="Aptos"/>
                        </a:rPr>
                        <a:t>12345</a:t>
                      </a:r>
                      <a:endParaRPr>
                        <a:latin typeface="Aptos"/>
                        <a:cs typeface="Aptos"/>
                      </a:endParaRPr>
                    </a:p>
                  </a:txBody>
                  <a:tcPr/>
                </a:tc>
                <a:tc>
                  <a:txBody>
                    <a:bodyPr/>
                    <a:lstStyle/>
                    <a:p>
                      <a:pPr>
                        <a:defRPr/>
                      </a:pPr>
                      <a:r>
                        <a:rPr>
                          <a:latin typeface="Aptos"/>
                          <a:ea typeface="Aptos"/>
                          <a:cs typeface="Aptos"/>
                        </a:rPr>
                        <a:t>Flu</a:t>
                      </a:r>
                      <a:endParaRPr>
                        <a:latin typeface="Aptos"/>
                        <a:cs typeface="Aptos"/>
                      </a:endParaRPr>
                    </a:p>
                  </a:txBody>
                  <a:tcPr/>
                </a:tc>
                <a:extLst>
                  <a:ext uri="{0D108BD9-81ED-4DB2-BD59-A6C34878D82A}">
                    <a16:rowId xmlns:a16="http://schemas.microsoft.com/office/drawing/2014/main" val="10001"/>
                  </a:ext>
                </a:extLst>
              </a:tr>
              <a:tr h="304800">
                <a:tc>
                  <a:txBody>
                    <a:bodyPr/>
                    <a:lstStyle/>
                    <a:p>
                      <a:pPr>
                        <a:defRPr/>
                      </a:pPr>
                      <a:r>
                        <a:rPr>
                          <a:latin typeface="Aptos"/>
                          <a:ea typeface="Aptos"/>
                          <a:cs typeface="Aptos"/>
                        </a:rPr>
                        <a:t>B</a:t>
                      </a:r>
                      <a:endParaRPr>
                        <a:latin typeface="Aptos"/>
                        <a:cs typeface="Aptos"/>
                      </a:endParaRPr>
                    </a:p>
                  </a:txBody>
                  <a:tcPr/>
                </a:tc>
                <a:tc>
                  <a:txBody>
                    <a:bodyPr/>
                    <a:lstStyle/>
                    <a:p>
                      <a:pPr>
                        <a:defRPr/>
                      </a:pPr>
                      <a:r>
                        <a:rPr>
                          <a:latin typeface="Aptos"/>
                          <a:ea typeface="Aptos"/>
                          <a:cs typeface="Aptos"/>
                        </a:rPr>
                        <a:t>30</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12346</a:t>
                      </a:r>
                      <a:endParaRPr>
                        <a:latin typeface="Aptos"/>
                        <a:cs typeface="Aptos"/>
                      </a:endParaRPr>
                    </a:p>
                  </a:txBody>
                  <a:tcPr/>
                </a:tc>
                <a:tc>
                  <a:txBody>
                    <a:bodyPr/>
                    <a:lstStyle/>
                    <a:p>
                      <a:pPr>
                        <a:defRPr/>
                      </a:pPr>
                      <a:r>
                        <a:rPr>
                          <a:latin typeface="Aptos"/>
                          <a:ea typeface="Aptos"/>
                          <a:cs typeface="Aptos"/>
                        </a:rPr>
                        <a:t>Cold</a:t>
                      </a:r>
                      <a:endParaRPr>
                        <a:latin typeface="Aptos"/>
                        <a:cs typeface="Aptos"/>
                      </a:endParaRPr>
                    </a:p>
                  </a:txBody>
                  <a:tcPr/>
                </a:tc>
                <a:extLst>
                  <a:ext uri="{0D108BD9-81ED-4DB2-BD59-A6C34878D82A}">
                    <a16:rowId xmlns:a16="http://schemas.microsoft.com/office/drawing/2014/main" val="10002"/>
                  </a:ext>
                </a:extLst>
              </a:tr>
              <a:tr h="304800">
                <a:tc>
                  <a:txBody>
                    <a:bodyPr/>
                    <a:lstStyle/>
                    <a:p>
                      <a:pPr>
                        <a:defRPr/>
                      </a:pPr>
                      <a:r>
                        <a:rPr>
                          <a:latin typeface="Aptos"/>
                          <a:ea typeface="Aptos"/>
                          <a:cs typeface="Aptos"/>
                        </a:rPr>
                        <a:t>C</a:t>
                      </a:r>
                      <a:endParaRPr>
                        <a:latin typeface="Aptos"/>
                        <a:cs typeface="Aptos"/>
                      </a:endParaRPr>
                    </a:p>
                  </a:txBody>
                  <a:tcPr/>
                </a:tc>
                <a:tc>
                  <a:txBody>
                    <a:bodyPr/>
                    <a:lstStyle/>
                    <a:p>
                      <a:pPr>
                        <a:defRPr/>
                      </a:pPr>
                      <a:r>
                        <a:rPr>
                          <a:latin typeface="Aptos"/>
                          <a:ea typeface="Aptos"/>
                          <a:cs typeface="Aptos"/>
                        </a:rPr>
                        <a:t>25</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12345</a:t>
                      </a:r>
                      <a:endParaRPr>
                        <a:latin typeface="Aptos"/>
                        <a:cs typeface="Aptos"/>
                      </a:endParaRPr>
                    </a:p>
                  </a:txBody>
                  <a:tcPr/>
                </a:tc>
                <a:tc>
                  <a:txBody>
                    <a:bodyPr/>
                    <a:lstStyle/>
                    <a:p>
                      <a:pPr>
                        <a:defRPr/>
                      </a:pPr>
                      <a:r>
                        <a:rPr>
                          <a:latin typeface="Aptos"/>
                          <a:ea typeface="Aptos"/>
                          <a:cs typeface="Aptos"/>
                        </a:rPr>
                        <a:t>Cancer</a:t>
                      </a:r>
                      <a:endParaRPr>
                        <a:latin typeface="Aptos"/>
                        <a:cs typeface="Aptos"/>
                      </a:endParaRPr>
                    </a:p>
                  </a:txBody>
                  <a:tcPr/>
                </a:tc>
                <a:extLst>
                  <a:ext uri="{0D108BD9-81ED-4DB2-BD59-A6C34878D82A}">
                    <a16:rowId xmlns:a16="http://schemas.microsoft.com/office/drawing/2014/main" val="10003"/>
                  </a:ext>
                </a:extLst>
              </a:tr>
              <a:tr h="304800">
                <a:tc>
                  <a:txBody>
                    <a:bodyPr/>
                    <a:lstStyle/>
                    <a:p>
                      <a:pPr>
                        <a:defRPr/>
                      </a:pPr>
                      <a:r>
                        <a:rPr>
                          <a:latin typeface="Aptos"/>
                          <a:ea typeface="Aptos"/>
                          <a:cs typeface="Aptos"/>
                        </a:rPr>
                        <a:t>D</a:t>
                      </a:r>
                      <a:endParaRPr>
                        <a:latin typeface="Aptos"/>
                        <a:cs typeface="Aptos"/>
                      </a:endParaRPr>
                    </a:p>
                  </a:txBody>
                  <a:tcPr/>
                </a:tc>
                <a:tc>
                  <a:txBody>
                    <a:bodyPr/>
                    <a:lstStyle/>
                    <a:p>
                      <a:pPr>
                        <a:defRPr/>
                      </a:pPr>
                      <a:r>
                        <a:rPr>
                          <a:latin typeface="Aptos"/>
                          <a:ea typeface="Aptos"/>
                          <a:cs typeface="Aptos"/>
                        </a:rPr>
                        <a:t>25</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12345</a:t>
                      </a:r>
                      <a:endParaRPr>
                        <a:latin typeface="Aptos"/>
                        <a:cs typeface="Aptos"/>
                      </a:endParaRPr>
                    </a:p>
                  </a:txBody>
                  <a:tcPr/>
                </a:tc>
                <a:tc>
                  <a:txBody>
                    <a:bodyPr/>
                    <a:lstStyle/>
                    <a:p>
                      <a:pPr>
                        <a:defRPr/>
                      </a:pPr>
                      <a:r>
                        <a:rPr>
                          <a:latin typeface="Aptos"/>
                          <a:ea typeface="Aptos"/>
                          <a:cs typeface="Aptos"/>
                        </a:rPr>
                        <a:t>Flu</a:t>
                      </a:r>
                      <a:endParaRPr>
                        <a:latin typeface="Aptos"/>
                        <a:cs typeface="Aptos"/>
                      </a:endParaRPr>
                    </a:p>
                  </a:txBody>
                  <a:tcPr/>
                </a:tc>
                <a:extLst>
                  <a:ext uri="{0D108BD9-81ED-4DB2-BD59-A6C34878D82A}">
                    <a16:rowId xmlns:a16="http://schemas.microsoft.com/office/drawing/2014/main" val="10004"/>
                  </a:ext>
                </a:extLst>
              </a:tr>
              <a:tr h="304800">
                <a:tc>
                  <a:txBody>
                    <a:bodyPr/>
                    <a:lstStyle/>
                    <a:p>
                      <a:pPr>
                        <a:defRPr/>
                      </a:pPr>
                      <a:r>
                        <a:rPr>
                          <a:latin typeface="Aptos"/>
                          <a:ea typeface="Aptos"/>
                          <a:cs typeface="Aptos"/>
                        </a:rPr>
                        <a:t>E</a:t>
                      </a:r>
                      <a:endParaRPr>
                        <a:latin typeface="Aptos"/>
                        <a:cs typeface="Aptos"/>
                      </a:endParaRPr>
                    </a:p>
                  </a:txBody>
                  <a:tcPr/>
                </a:tc>
                <a:tc>
                  <a:txBody>
                    <a:bodyPr/>
                    <a:lstStyle/>
                    <a:p>
                      <a:pPr>
                        <a:defRPr/>
                      </a:pPr>
                      <a:r>
                        <a:rPr>
                          <a:latin typeface="Aptos"/>
                          <a:ea typeface="Aptos"/>
                          <a:cs typeface="Aptos"/>
                        </a:rPr>
                        <a:t>35</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12345</a:t>
                      </a:r>
                      <a:endParaRPr>
                        <a:latin typeface="Aptos"/>
                        <a:cs typeface="Aptos"/>
                      </a:endParaRPr>
                    </a:p>
                  </a:txBody>
                  <a:tcPr/>
                </a:tc>
                <a:tc>
                  <a:txBody>
                    <a:bodyPr/>
                    <a:lstStyle/>
                    <a:p>
                      <a:pPr>
                        <a:defRPr/>
                      </a:pPr>
                      <a:r>
                        <a:rPr>
                          <a:latin typeface="Aptos"/>
                          <a:ea typeface="Aptos"/>
                          <a:cs typeface="Aptos"/>
                        </a:rPr>
                        <a:t>Cancer</a:t>
                      </a:r>
                      <a:endParaRPr>
                        <a:latin typeface="Aptos"/>
                        <a:cs typeface="Aptos"/>
                      </a:endParaRPr>
                    </a:p>
                  </a:txBody>
                  <a:tcPr/>
                </a:tc>
                <a:extLst>
                  <a:ext uri="{0D108BD9-81ED-4DB2-BD59-A6C34878D82A}">
                    <a16:rowId xmlns:a16="http://schemas.microsoft.com/office/drawing/2014/main" val="10005"/>
                  </a:ext>
                </a:extLst>
              </a:tr>
              <a:tr h="304800">
                <a:tc>
                  <a:txBody>
                    <a:bodyPr/>
                    <a:lstStyle/>
                    <a:p>
                      <a:pPr>
                        <a:defRPr/>
                      </a:pPr>
                      <a:r>
                        <a:rPr>
                          <a:latin typeface="Aptos"/>
                          <a:ea typeface="Aptos"/>
                          <a:cs typeface="Aptos"/>
                        </a:rPr>
                        <a:t>F</a:t>
                      </a:r>
                      <a:endParaRPr>
                        <a:latin typeface="Aptos"/>
                        <a:cs typeface="Aptos"/>
                      </a:endParaRPr>
                    </a:p>
                  </a:txBody>
                  <a:tcPr/>
                </a:tc>
                <a:tc>
                  <a:txBody>
                    <a:bodyPr/>
                    <a:lstStyle/>
                    <a:p>
                      <a:pPr>
                        <a:defRPr/>
                      </a:pPr>
                      <a:r>
                        <a:rPr>
                          <a:latin typeface="Aptos"/>
                          <a:ea typeface="Aptos"/>
                          <a:cs typeface="Aptos"/>
                        </a:rPr>
                        <a:t>25</a:t>
                      </a:r>
                      <a:endParaRPr>
                        <a:latin typeface="Aptos"/>
                        <a:cs typeface="Aptos"/>
                      </a:endParaRPr>
                    </a:p>
                  </a:txBody>
                  <a:tcPr/>
                </a:tc>
                <a:tc>
                  <a:txBody>
                    <a:bodyPr/>
                    <a:lstStyle/>
                    <a:p>
                      <a:pPr>
                        <a:defRPr/>
                      </a:pPr>
                      <a:r>
                        <a:rPr lang="en-US" sz="1400" b="0" i="0" u="none" strike="noStrike" cap="none" spc="0">
                          <a:solidFill>
                            <a:srgbClr val="000000"/>
                          </a:solidFill>
                          <a:latin typeface="Aptos"/>
                          <a:ea typeface="Aptos"/>
                          <a:cs typeface="Aptos"/>
                        </a:rPr>
                        <a:t>12346</a:t>
                      </a:r>
                      <a:endParaRPr>
                        <a:latin typeface="Aptos"/>
                        <a:cs typeface="Aptos"/>
                      </a:endParaRPr>
                    </a:p>
                  </a:txBody>
                  <a:tcPr/>
                </a:tc>
                <a:tc>
                  <a:txBody>
                    <a:bodyPr/>
                    <a:lstStyle/>
                    <a:p>
                      <a:pPr>
                        <a:defRPr/>
                      </a:pPr>
                      <a:r>
                        <a:rPr>
                          <a:latin typeface="Aptos"/>
                          <a:ea typeface="Aptos"/>
                          <a:cs typeface="Aptos"/>
                        </a:rPr>
                        <a:t>Cold</a:t>
                      </a:r>
                      <a:endParaRPr>
                        <a:latin typeface="Aptos"/>
                        <a:cs typeface="Aptos"/>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72975435" name="Google Shape;761;p56"/>
          <p:cNvSpPr txBox="1">
            <a:spLocks noGrp="1"/>
          </p:cNvSpPr>
          <p:nvPr>
            <p:ph type="title"/>
          </p:nvPr>
        </p:nvSpPr>
        <p:spPr bwMode="auto">
          <a:xfrm>
            <a:off x="722376" y="445023"/>
            <a:ext cx="7708500" cy="572698"/>
          </a:xfrm>
          <a:prstGeom prst="rect">
            <a:avLst/>
          </a:prstGeom>
        </p:spPr>
        <p:txBody>
          <a:bodyPr spcFirstLastPara="1" wrap="square" lIns="91422" tIns="91422" rIns="91422" bIns="91422" anchor="t" anchorCtr="0">
            <a:noAutofit/>
          </a:bodyPr>
          <a:lstStyle/>
          <a:p>
            <a:pPr marL="0" lvl="0" indent="0" algn="l">
              <a:spcBef>
                <a:spcPts val="0"/>
              </a:spcBef>
              <a:spcAft>
                <a:spcPts val="0"/>
              </a:spcAft>
              <a:buNone/>
              <a:defRPr/>
            </a:pPr>
            <a:r>
              <a:rPr lang="en-US" sz="2800" b="1" i="0" u="none" strike="noStrike" cap="none" spc="0">
                <a:solidFill>
                  <a:schemeClr val="dk1"/>
                </a:solidFill>
                <a:latin typeface="Aptos"/>
                <a:ea typeface="Aptos"/>
                <a:cs typeface="Aptos"/>
              </a:rPr>
              <a:t>MinGen Algorithm Example</a:t>
            </a:r>
            <a:endParaRPr>
              <a:latin typeface="Aptos"/>
              <a:cs typeface="Aptos"/>
            </a:endParaRPr>
          </a:p>
        </p:txBody>
      </p:sp>
      <p:sp>
        <p:nvSpPr>
          <p:cNvPr id="117148411" name="Google Shape;763;p56"/>
          <p:cNvSpPr txBox="1"/>
          <p:nvPr/>
        </p:nvSpPr>
        <p:spPr bwMode="auto">
          <a:xfrm>
            <a:off x="720000" y="1149174"/>
            <a:ext cx="4257900" cy="437400"/>
          </a:xfrm>
          <a:prstGeom prst="rect">
            <a:avLst/>
          </a:prstGeom>
          <a:noFill/>
          <a:ln>
            <a:noFill/>
          </a:ln>
        </p:spPr>
        <p:txBody>
          <a:bodyPr spcFirstLastPara="1" wrap="square" lIns="91422" tIns="91422" rIns="91422" bIns="91422" anchor="b" anchorCtr="0">
            <a:noAutofit/>
          </a:bodyPr>
          <a:lstStyle/>
          <a:p>
            <a:pPr marL="0" marR="0" lvl="0" indent="0" algn="l">
              <a:lnSpc>
                <a:spcPct val="114999"/>
              </a:lnSpc>
              <a:spcBef>
                <a:spcPts val="0"/>
              </a:spcBef>
              <a:spcAft>
                <a:spcPts val="0"/>
              </a:spcAft>
              <a:buNone/>
              <a:defRPr/>
            </a:pPr>
            <a:r>
              <a:rPr sz="1800" dirty="0">
                <a:solidFill>
                  <a:schemeClr val="dk1"/>
                </a:solidFill>
                <a:latin typeface="Aptos"/>
                <a:ea typeface="Aptos"/>
                <a:cs typeface="Aptos"/>
              </a:rPr>
              <a:t>Step 1: Identify the quasi-identifiers:</a:t>
            </a:r>
            <a:endParaRPr sz="1800" dirty="0">
              <a:solidFill>
                <a:schemeClr val="dk1"/>
              </a:solidFill>
              <a:latin typeface="Aptos"/>
              <a:cs typeface="Aptos"/>
            </a:endParaRPr>
          </a:p>
        </p:txBody>
      </p:sp>
      <p:sp>
        <p:nvSpPr>
          <p:cNvPr id="476896189" name="TextBox 476896188"/>
          <p:cNvSpPr txBox="1"/>
          <p:nvPr/>
        </p:nvSpPr>
        <p:spPr bwMode="auto">
          <a:xfrm>
            <a:off x="998533" y="1548348"/>
            <a:ext cx="6410606" cy="937564"/>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05907" indent="-305907" algn="l">
              <a:buFont typeface="Arial"/>
              <a:buChar char="•"/>
              <a:defRPr/>
            </a:pPr>
            <a:r>
              <a:rPr lang="en-US" sz="1800" b="0" i="0" u="none" strike="noStrike" cap="none" spc="0" dirty="0">
                <a:solidFill>
                  <a:schemeClr val="dk1"/>
                </a:solidFill>
                <a:latin typeface="Aptos"/>
                <a:ea typeface="Aptos"/>
                <a:cs typeface="Aptos"/>
              </a:rPr>
              <a:t>Age and Zipcode are the quasi-identifiers.</a:t>
            </a:r>
            <a:endParaRPr sz="1800" b="0" i="0" u="none" strike="noStrike" cap="none" spc="0" dirty="0">
              <a:solidFill>
                <a:schemeClr val="dk1"/>
              </a:solidFill>
              <a:latin typeface="Aptos"/>
              <a:cs typeface="Aptos"/>
            </a:endParaRPr>
          </a:p>
          <a:p>
            <a:pPr marL="305907" indent="-305907" algn="l">
              <a:buFont typeface="Arial"/>
              <a:buChar char="•"/>
              <a:defRPr/>
            </a:pPr>
            <a:r>
              <a:rPr lang="en-US" sz="1800" b="0" i="0" u="none" strike="noStrike" cap="none" spc="0" dirty="0">
                <a:solidFill>
                  <a:schemeClr val="dk1"/>
                </a:solidFill>
                <a:latin typeface="Aptos"/>
                <a:ea typeface="Aptos"/>
                <a:cs typeface="Aptos"/>
              </a:rPr>
              <a:t>Ensure that for any combination of age and </a:t>
            </a:r>
            <a:r>
              <a:rPr lang="en-US" sz="1800" b="0" i="0" u="none" strike="noStrike" cap="none" spc="0" dirty="0" err="1">
                <a:solidFill>
                  <a:schemeClr val="dk1"/>
                </a:solidFill>
                <a:latin typeface="Aptos"/>
                <a:ea typeface="Aptos"/>
                <a:cs typeface="Aptos"/>
              </a:rPr>
              <a:t>zipcode</a:t>
            </a:r>
            <a:r>
              <a:rPr lang="en-US" sz="1800" b="0" i="0" u="none" strike="noStrike" cap="none" spc="0" dirty="0">
                <a:solidFill>
                  <a:schemeClr val="dk1"/>
                </a:solidFill>
                <a:latin typeface="Aptos"/>
                <a:ea typeface="Aptos"/>
                <a:cs typeface="Aptos"/>
              </a:rPr>
              <a:t>, there are at least 3 records.</a:t>
            </a:r>
            <a:endParaRPr sz="1800" b="0" i="0" u="none" strike="noStrike" cap="none" spc="0" dirty="0">
              <a:solidFill>
                <a:schemeClr val="dk1"/>
              </a:solidFill>
              <a:latin typeface="Aptos"/>
              <a:cs typeface="Aptos"/>
            </a:endParaRPr>
          </a:p>
        </p:txBody>
      </p:sp>
      <p:sp>
        <p:nvSpPr>
          <p:cNvPr id="1096141662" name="Google Shape;763;p56"/>
          <p:cNvSpPr txBox="1"/>
          <p:nvPr/>
        </p:nvSpPr>
        <p:spPr bwMode="auto">
          <a:xfrm>
            <a:off x="884224" y="2627191"/>
            <a:ext cx="5949740" cy="437400"/>
          </a:xfrm>
          <a:prstGeom prst="rect">
            <a:avLst/>
          </a:prstGeom>
          <a:noFill/>
          <a:ln>
            <a:noFill/>
          </a:ln>
        </p:spPr>
        <p:txBody>
          <a:bodyPr spcFirstLastPara="1" wrap="square" lIns="91422" tIns="91422" rIns="91422" bIns="91422" anchor="b" anchorCtr="0">
            <a:noAutofit/>
          </a:bodyPr>
          <a:lstStyle/>
          <a:p>
            <a:pPr>
              <a:defRPr/>
            </a:pPr>
            <a:r>
              <a:rPr lang="en-US" sz="1400" b="0" i="0" u="none" strike="noStrike" cap="none" spc="0" dirty="0">
                <a:solidFill>
                  <a:srgbClr val="000000"/>
                </a:solidFill>
                <a:latin typeface="Aptos"/>
                <a:ea typeface="Aptos"/>
                <a:cs typeface="Aptos"/>
              </a:rPr>
              <a:t>Identify the combinations of age and </a:t>
            </a:r>
            <a:r>
              <a:rPr lang="en-US" sz="1400" b="0" i="0" u="none" strike="noStrike" cap="none" spc="0" dirty="0" err="1">
                <a:solidFill>
                  <a:srgbClr val="000000"/>
                </a:solidFill>
                <a:latin typeface="Aptos"/>
                <a:ea typeface="Aptos"/>
                <a:cs typeface="Aptos"/>
              </a:rPr>
              <a:t>zipcode</a:t>
            </a:r>
            <a:r>
              <a:rPr lang="en-US" sz="1400" b="0" i="0" u="none" strike="noStrike" cap="none" spc="0" dirty="0">
                <a:solidFill>
                  <a:srgbClr val="000000"/>
                </a:solidFill>
                <a:latin typeface="Aptos"/>
                <a:ea typeface="Aptos"/>
                <a:cs typeface="Aptos"/>
              </a:rPr>
              <a:t> in the original dataset.</a:t>
            </a:r>
            <a:endParaRPr dirty="0">
              <a:latin typeface="Aptos"/>
              <a:cs typeface="Aptos"/>
            </a:endParaRPr>
          </a:p>
        </p:txBody>
      </p:sp>
      <p:sp>
        <p:nvSpPr>
          <p:cNvPr id="1577523806" name="TextBox 1577523805"/>
          <p:cNvSpPr txBox="1"/>
          <p:nvPr/>
        </p:nvSpPr>
        <p:spPr bwMode="auto">
          <a:xfrm>
            <a:off x="998533" y="3002416"/>
            <a:ext cx="6415285" cy="1501052"/>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marL="305907" indent="-305907">
              <a:buFont typeface="Arial"/>
              <a:buChar char="•"/>
              <a:defRPr/>
            </a:pPr>
            <a:r>
              <a:rPr lang="en-US" sz="1800" b="0" i="0" u="none" strike="noStrike" cap="none" spc="0" dirty="0">
                <a:solidFill>
                  <a:schemeClr val="dk1"/>
                </a:solidFill>
                <a:latin typeface="Aptos"/>
                <a:ea typeface="Aptos"/>
                <a:cs typeface="Aptos"/>
              </a:rPr>
              <a:t>(30, 12345) appears 1 time (record A).</a:t>
            </a:r>
            <a:endParaRPr sz="1800" b="0" i="0" u="none" strike="noStrike" cap="none" spc="0" dirty="0">
              <a:solidFill>
                <a:schemeClr val="dk1"/>
              </a:solidFill>
              <a:latin typeface="Aptos"/>
              <a:cs typeface="Aptos"/>
            </a:endParaRPr>
          </a:p>
          <a:p>
            <a:pPr marL="305907" indent="-305907">
              <a:buFont typeface="Arial"/>
              <a:buChar char="•"/>
              <a:defRPr/>
            </a:pPr>
            <a:r>
              <a:rPr lang="en-US" sz="1800" b="0" i="0" u="none" strike="noStrike" cap="none" spc="0" dirty="0">
                <a:solidFill>
                  <a:schemeClr val="dk1"/>
                </a:solidFill>
                <a:latin typeface="Aptos"/>
                <a:ea typeface="Aptos"/>
                <a:cs typeface="Aptos"/>
              </a:rPr>
              <a:t>(30, 12346) appears 1 time (record B).</a:t>
            </a:r>
            <a:endParaRPr sz="1800" b="0" i="0" u="none" strike="noStrike" cap="none" spc="0" dirty="0">
              <a:solidFill>
                <a:schemeClr val="dk1"/>
              </a:solidFill>
              <a:latin typeface="Aptos"/>
              <a:cs typeface="Aptos"/>
            </a:endParaRPr>
          </a:p>
          <a:p>
            <a:pPr marL="305907" indent="-305907">
              <a:buFont typeface="Arial"/>
              <a:buChar char="•"/>
              <a:defRPr/>
            </a:pPr>
            <a:r>
              <a:rPr lang="en-US" sz="1800" b="0" i="0" u="none" strike="noStrike" cap="none" spc="0" dirty="0">
                <a:solidFill>
                  <a:schemeClr val="dk1"/>
                </a:solidFill>
                <a:latin typeface="Aptos"/>
                <a:ea typeface="Aptos"/>
                <a:cs typeface="Aptos"/>
              </a:rPr>
              <a:t>(25, 12345) appears 2 times (records C, D).</a:t>
            </a:r>
            <a:endParaRPr sz="1800" b="0" i="0" u="none" strike="noStrike" cap="none" spc="0" dirty="0">
              <a:solidFill>
                <a:schemeClr val="dk1"/>
              </a:solidFill>
              <a:latin typeface="Aptos"/>
              <a:cs typeface="Aptos"/>
            </a:endParaRPr>
          </a:p>
          <a:p>
            <a:pPr marL="305907" indent="-305907" algn="l">
              <a:buFont typeface="Arial"/>
              <a:buChar char="•"/>
              <a:defRPr/>
            </a:pPr>
            <a:r>
              <a:rPr lang="en-US" sz="1800" b="0" i="0" u="none" strike="noStrike" cap="none" spc="0" dirty="0">
                <a:solidFill>
                  <a:schemeClr val="dk1"/>
                </a:solidFill>
                <a:latin typeface="Aptos"/>
                <a:ea typeface="Aptos"/>
                <a:cs typeface="Aptos"/>
              </a:rPr>
              <a:t>(35, 12345) appears 1 time (record E).</a:t>
            </a:r>
            <a:endParaRPr sz="1800" b="0" i="0" u="none" strike="noStrike" cap="none" spc="0" dirty="0">
              <a:solidFill>
                <a:schemeClr val="dk1"/>
              </a:solidFill>
              <a:latin typeface="Aptos"/>
              <a:cs typeface="Aptos"/>
            </a:endParaRPr>
          </a:p>
          <a:p>
            <a:pPr marL="305907" indent="-305907">
              <a:buFont typeface="Arial"/>
              <a:buChar char="•"/>
              <a:defRPr/>
            </a:pPr>
            <a:r>
              <a:rPr lang="en-US" sz="1800" b="0" i="0" u="none" strike="noStrike" cap="none" spc="0" dirty="0">
                <a:solidFill>
                  <a:schemeClr val="dk1"/>
                </a:solidFill>
                <a:latin typeface="Aptos"/>
                <a:ea typeface="Aptos"/>
                <a:cs typeface="Aptos"/>
              </a:rPr>
              <a:t>(25, 12346) appears 1 time (record F).</a:t>
            </a:r>
            <a:endParaRPr sz="1800" b="0" i="0" u="none" strike="noStrike" cap="none" spc="0" dirty="0">
              <a:solidFill>
                <a:schemeClr val="dk1"/>
              </a:solidFill>
              <a:latin typeface="Aptos"/>
              <a:cs typeface="Aptos"/>
            </a:endParaRPr>
          </a:p>
        </p:txBody>
      </p:sp>
    </p:spTree>
  </p:cSld>
  <p:clrMapOvr>
    <a:masterClrMapping/>
  </p:clrMapOvr>
</p:sld>
</file>

<file path=ppt/theme/theme1.xml><?xml version="1.0" encoding="utf-8"?>
<a:theme xmlns:a="http://schemas.openxmlformats.org/drawingml/2006/main" name="Elegant Black &amp; White Thesis Defense by Slidesgo">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extraClrScheme>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4038</Words>
  <Application>Microsoft Macintosh PowerPoint</Application>
  <DocSecurity>0</DocSecurity>
  <PresentationFormat>On-screen Show (16:9)</PresentationFormat>
  <Paragraphs>740</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Courier New</vt:lpstr>
      <vt:lpstr>Figtree Black</vt:lpstr>
      <vt:lpstr>Aptos</vt:lpstr>
      <vt:lpstr>Aptos Narrow</vt:lpstr>
      <vt:lpstr>Arial</vt:lpstr>
      <vt:lpstr>Nunito Light</vt:lpstr>
      <vt:lpstr>Hanken Grotesk</vt:lpstr>
      <vt:lpstr>Lato</vt:lpstr>
      <vt:lpstr>Elegant Black &amp; White Thesis Defense by Slidesgo</vt:lpstr>
      <vt:lpstr>K-Anonymization: A Comparative Analysis of MinGen and Greedy Algorithms</vt:lpstr>
      <vt:lpstr>Introduction</vt:lpstr>
      <vt:lpstr>K-Anonymization Overview</vt:lpstr>
      <vt:lpstr>Key Concepts</vt:lpstr>
      <vt:lpstr>Algorithms for K-Anonymization</vt:lpstr>
      <vt:lpstr>MinGen Algorithm for K-Anonymization</vt:lpstr>
      <vt:lpstr>Steps of MinGen Algorithm</vt:lpstr>
      <vt:lpstr>MinGen Algorithm Example</vt:lpstr>
      <vt:lpstr>MinGen Algorithm Example</vt:lpstr>
      <vt:lpstr>MinGen Algorithm Example</vt:lpstr>
      <vt:lpstr>MinGen Algorithm Example</vt:lpstr>
      <vt:lpstr>MinGen Algorithm Example</vt:lpstr>
      <vt:lpstr>MinGen Algorithm Example</vt:lpstr>
      <vt:lpstr>Greedy Algorithm for K-Anonymization</vt:lpstr>
      <vt:lpstr>Steps of Greedy Algorithm</vt:lpstr>
      <vt:lpstr>Greedy Algorithm Example</vt:lpstr>
      <vt:lpstr>Greedy Algorithm Example</vt:lpstr>
      <vt:lpstr>Greedy Algorithm Example</vt:lpstr>
      <vt:lpstr>Greedy Algorithm Example</vt:lpstr>
      <vt:lpstr>Greedy Algorithm Example</vt:lpstr>
      <vt:lpstr>Implementation</vt:lpstr>
      <vt:lpstr>Implementation Overview</vt:lpstr>
      <vt:lpstr>MinGen Brute Force Workflow</vt:lpstr>
      <vt:lpstr>Greedy Approach Workflow</vt:lpstr>
      <vt:lpstr>Dataset – Employee Salary Data (Small)</vt:lpstr>
      <vt:lpstr>PowerPoint Presentation</vt:lpstr>
      <vt:lpstr>MinGen Brute Force vs. Greedy Approach Output (small dataset)</vt:lpstr>
      <vt:lpstr>MinGen Brute Force vs. Greedy Approach Output (small dataset)</vt:lpstr>
      <vt:lpstr>Dataset – Employee Salary Data (Large)</vt:lpstr>
      <vt:lpstr>Dataset – Employee Salary Data (Large) contd..</vt:lpstr>
      <vt:lpstr>Dataset – Employee Salary Data (Large) contd..</vt:lpstr>
      <vt:lpstr>PowerPoint Presentation</vt:lpstr>
      <vt:lpstr>MinGen Brute Force vs. Greedy Approach Output (large dataset)</vt:lpstr>
      <vt:lpstr>MinGen Brute Force vs. Greedy Approach Output (large dataset)</vt:lpstr>
      <vt:lpstr>Dataset Summary</vt:lpstr>
      <vt:lpstr>PowerPoint Presentation</vt:lpstr>
      <vt:lpstr>PowerPoint Presentation</vt:lpstr>
      <vt:lpstr>Analysis</vt:lpstr>
      <vt:lpstr>Key Comparison Points:</vt:lpstr>
      <vt:lpstr>Advantages and Disadvantages</vt:lpstr>
      <vt:lpstr>Conclusion</vt:lpstr>
      <vt:lpstr>PowerPoint Presentation</vt:lpstr>
      <vt:lpstr>PowerPoint Presentation</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Achu Philip</cp:lastModifiedBy>
  <cp:revision>149</cp:revision>
  <dcterms:modified xsi:type="dcterms:W3CDTF">2025-01-31T06:47:35Z</dcterms:modified>
  <cp:category/>
  <dc:identifier/>
  <cp:contentStatus/>
  <dc:language/>
  <cp:version/>
</cp:coreProperties>
</file>