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2"/>
  </p:notesMasterIdLst>
  <p:sldIdLst>
    <p:sldId id="256" r:id="rId2"/>
    <p:sldId id="257" r:id="rId3"/>
    <p:sldId id="258" r:id="rId4"/>
    <p:sldId id="260" r:id="rId5"/>
    <p:sldId id="261" r:id="rId6"/>
    <p:sldId id="316" r:id="rId7"/>
    <p:sldId id="262" r:id="rId8"/>
    <p:sldId id="263" r:id="rId9"/>
    <p:sldId id="264" r:id="rId10"/>
    <p:sldId id="265" r:id="rId11"/>
    <p:sldId id="267" r:id="rId12"/>
    <p:sldId id="269" r:id="rId13"/>
    <p:sldId id="270" r:id="rId14"/>
    <p:sldId id="271" r:id="rId15"/>
    <p:sldId id="294" r:id="rId16"/>
    <p:sldId id="295" r:id="rId17"/>
    <p:sldId id="272" r:id="rId18"/>
    <p:sldId id="273" r:id="rId19"/>
    <p:sldId id="274" r:id="rId20"/>
    <p:sldId id="275" r:id="rId21"/>
    <p:sldId id="277" r:id="rId22"/>
    <p:sldId id="278" r:id="rId23"/>
    <p:sldId id="279" r:id="rId24"/>
    <p:sldId id="280" r:id="rId25"/>
    <p:sldId id="281" r:id="rId26"/>
    <p:sldId id="282" r:id="rId27"/>
    <p:sldId id="283" r:id="rId28"/>
    <p:sldId id="284" r:id="rId29"/>
    <p:sldId id="285" r:id="rId30"/>
    <p:sldId id="287" r:id="rId31"/>
    <p:sldId id="288" r:id="rId32"/>
    <p:sldId id="289" r:id="rId33"/>
    <p:sldId id="290" r:id="rId34"/>
    <p:sldId id="292" r:id="rId35"/>
    <p:sldId id="291" r:id="rId36"/>
    <p:sldId id="296" r:id="rId37"/>
    <p:sldId id="297" r:id="rId38"/>
    <p:sldId id="300" r:id="rId39"/>
    <p:sldId id="298" r:id="rId40"/>
    <p:sldId id="299" r:id="rId41"/>
    <p:sldId id="302" r:id="rId42"/>
    <p:sldId id="303" r:id="rId43"/>
    <p:sldId id="304" r:id="rId44"/>
    <p:sldId id="305" r:id="rId45"/>
    <p:sldId id="306" r:id="rId46"/>
    <p:sldId id="307" r:id="rId47"/>
    <p:sldId id="309" r:id="rId48"/>
    <p:sldId id="310" r:id="rId49"/>
    <p:sldId id="311" r:id="rId50"/>
    <p:sldId id="312" r:id="rId51"/>
    <p:sldId id="313" r:id="rId52"/>
    <p:sldId id="315" r:id="rId53"/>
    <p:sldId id="259" r:id="rId54"/>
    <p:sldId id="268" r:id="rId55"/>
    <p:sldId id="317" r:id="rId56"/>
    <p:sldId id="276" r:id="rId57"/>
    <p:sldId id="286" r:id="rId58"/>
    <p:sldId id="293" r:id="rId59"/>
    <p:sldId id="301" r:id="rId60"/>
    <p:sldId id="308" r:id="rId6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990" autoAdjust="0"/>
    <p:restoredTop sz="95706" autoAdjust="0"/>
  </p:normalViewPr>
  <p:slideViewPr>
    <p:cSldViewPr snapToGrid="0">
      <p:cViewPr varScale="1">
        <p:scale>
          <a:sx n="91" d="100"/>
          <a:sy n="91" d="100"/>
        </p:scale>
        <p:origin x="91" y="17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128E3F-ED51-46B2-9D84-A97995D1DE7B}"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25B2FBC3-7F71-4417-8228-71D510F2F4DA}">
      <dgm:prSet custT="1"/>
      <dgm:spPr/>
      <dgm:t>
        <a:bodyPr/>
        <a:lstStyle/>
        <a:p>
          <a:r>
            <a:rPr lang="en-CA" sz="2000" dirty="0">
              <a:latin typeface="Calibri" panose="020F0502020204030204" pitchFamily="34" charset="0"/>
              <a:ea typeface="Calibri" panose="020F0502020204030204" pitchFamily="34" charset="0"/>
              <a:cs typeface="Calibri" panose="020F0502020204030204" pitchFamily="34" charset="0"/>
            </a:rPr>
            <a:t>Introduction to Data Privacy</a:t>
          </a:r>
          <a:endParaRPr lang="en-US" sz="2000" dirty="0">
            <a:latin typeface="Calibri" panose="020F0502020204030204" pitchFamily="34" charset="0"/>
            <a:ea typeface="Calibri" panose="020F0502020204030204" pitchFamily="34" charset="0"/>
            <a:cs typeface="Calibri" panose="020F0502020204030204" pitchFamily="34" charset="0"/>
          </a:endParaRPr>
        </a:p>
      </dgm:t>
    </dgm:pt>
    <dgm:pt modelId="{F26BC947-026E-4241-AFCF-2C70257B1473}" type="parTrans" cxnId="{F5AFEB96-194B-47C0-AC0B-80F657C34871}">
      <dgm:prSet/>
      <dgm:spPr/>
      <dgm:t>
        <a:bodyPr/>
        <a:lstStyle/>
        <a:p>
          <a:endParaRPr lang="en-US"/>
        </a:p>
      </dgm:t>
    </dgm:pt>
    <dgm:pt modelId="{FB33EBF5-6E98-470E-BD1A-A419F357E666}" type="sibTrans" cxnId="{F5AFEB96-194B-47C0-AC0B-80F657C34871}">
      <dgm:prSet/>
      <dgm:spPr/>
      <dgm:t>
        <a:bodyPr/>
        <a:lstStyle/>
        <a:p>
          <a:endParaRPr lang="en-US"/>
        </a:p>
      </dgm:t>
    </dgm:pt>
    <dgm:pt modelId="{98B9D80C-8148-4F4E-BF3D-41E58E19B5B4}">
      <dgm:prSet custT="1"/>
      <dgm:spPr/>
      <dgm:t>
        <a:bodyPr/>
        <a:lstStyle/>
        <a:p>
          <a:r>
            <a:rPr lang="en-CA" sz="2000" dirty="0">
              <a:latin typeface="Calibri" panose="020F0502020204030204" pitchFamily="34" charset="0"/>
              <a:ea typeface="Calibri" panose="020F0502020204030204" pitchFamily="34" charset="0"/>
              <a:cs typeface="Calibri" panose="020F0502020204030204" pitchFamily="34" charset="0"/>
            </a:rPr>
            <a:t>Overview and Explanation of various Data Privacy Regulations (GDPR,  CCPA, HIPPA, DPDPA)</a:t>
          </a:r>
          <a:endParaRPr lang="en-US" sz="2000" dirty="0">
            <a:latin typeface="Calibri" panose="020F0502020204030204" pitchFamily="34" charset="0"/>
            <a:ea typeface="Calibri" panose="020F0502020204030204" pitchFamily="34" charset="0"/>
            <a:cs typeface="Calibri" panose="020F0502020204030204" pitchFamily="34" charset="0"/>
          </a:endParaRPr>
        </a:p>
      </dgm:t>
    </dgm:pt>
    <dgm:pt modelId="{53661D70-7C49-4D47-A2E6-C15DC7344CBA}" type="parTrans" cxnId="{8C0F239A-7502-4649-BAFE-95B5087EB0A1}">
      <dgm:prSet/>
      <dgm:spPr/>
      <dgm:t>
        <a:bodyPr/>
        <a:lstStyle/>
        <a:p>
          <a:endParaRPr lang="en-US"/>
        </a:p>
      </dgm:t>
    </dgm:pt>
    <dgm:pt modelId="{0196429A-27C7-4EDB-815F-E31D8E751257}" type="sibTrans" cxnId="{8C0F239A-7502-4649-BAFE-95B5087EB0A1}">
      <dgm:prSet/>
      <dgm:spPr/>
      <dgm:t>
        <a:bodyPr/>
        <a:lstStyle/>
        <a:p>
          <a:endParaRPr lang="en-US"/>
        </a:p>
      </dgm:t>
    </dgm:pt>
    <dgm:pt modelId="{2502C8F3-E723-4BE0-BA5B-33AECC5FE74F}">
      <dgm:prSet custT="1"/>
      <dgm:spPr/>
      <dgm:t>
        <a:bodyPr/>
        <a:lstStyle/>
        <a:p>
          <a:r>
            <a:rPr lang="en-CA" sz="2000" dirty="0">
              <a:latin typeface="Calibri" panose="020F0502020204030204" pitchFamily="34" charset="0"/>
              <a:ea typeface="Calibri" panose="020F0502020204030204" pitchFamily="34" charset="0"/>
              <a:cs typeface="Calibri" panose="020F0502020204030204" pitchFamily="34" charset="0"/>
            </a:rPr>
            <a:t>Advantages and Disadvantages of each Data Privacy Regulations</a:t>
          </a:r>
          <a:endParaRPr lang="en-US" sz="2000" dirty="0">
            <a:latin typeface="Calibri" panose="020F0502020204030204" pitchFamily="34" charset="0"/>
            <a:ea typeface="Calibri" panose="020F0502020204030204" pitchFamily="34" charset="0"/>
            <a:cs typeface="Calibri" panose="020F0502020204030204" pitchFamily="34" charset="0"/>
          </a:endParaRPr>
        </a:p>
      </dgm:t>
    </dgm:pt>
    <dgm:pt modelId="{89D9953D-B7A2-47E0-B4A0-7B3DD2163B47}" type="parTrans" cxnId="{C8DACA3E-C547-4ED8-972C-6B2BA93904F9}">
      <dgm:prSet/>
      <dgm:spPr/>
      <dgm:t>
        <a:bodyPr/>
        <a:lstStyle/>
        <a:p>
          <a:endParaRPr lang="en-US"/>
        </a:p>
      </dgm:t>
    </dgm:pt>
    <dgm:pt modelId="{F5A0E852-26E5-4A52-AD1D-D463FDFDE04B}" type="sibTrans" cxnId="{C8DACA3E-C547-4ED8-972C-6B2BA93904F9}">
      <dgm:prSet/>
      <dgm:spPr/>
      <dgm:t>
        <a:bodyPr/>
        <a:lstStyle/>
        <a:p>
          <a:endParaRPr lang="en-US"/>
        </a:p>
      </dgm:t>
    </dgm:pt>
    <dgm:pt modelId="{602F1CAA-323C-457F-AB58-00BF9E4DD56B}">
      <dgm:prSet custT="1"/>
      <dgm:spPr/>
      <dgm:t>
        <a:bodyPr/>
        <a:lstStyle/>
        <a:p>
          <a:r>
            <a:rPr lang="en-CA" sz="2000" dirty="0">
              <a:latin typeface="Calibri" panose="020F0502020204030204" pitchFamily="34" charset="0"/>
              <a:ea typeface="Calibri" panose="020F0502020204030204" pitchFamily="34" charset="0"/>
              <a:cs typeface="Calibri" panose="020F0502020204030204" pitchFamily="34" charset="0"/>
            </a:rPr>
            <a:t>Limitations of each Data Privacy Regulations</a:t>
          </a:r>
          <a:endParaRPr lang="en-US" sz="2000" dirty="0">
            <a:latin typeface="Calibri" panose="020F0502020204030204" pitchFamily="34" charset="0"/>
            <a:ea typeface="Calibri" panose="020F0502020204030204" pitchFamily="34" charset="0"/>
            <a:cs typeface="Calibri" panose="020F0502020204030204" pitchFamily="34" charset="0"/>
          </a:endParaRPr>
        </a:p>
      </dgm:t>
    </dgm:pt>
    <dgm:pt modelId="{19EAF9FF-E2CE-46AA-9FE1-9FA3F11E174B}" type="parTrans" cxnId="{50422772-7642-4E46-B6ED-01CA1AB18E6B}">
      <dgm:prSet/>
      <dgm:spPr/>
      <dgm:t>
        <a:bodyPr/>
        <a:lstStyle/>
        <a:p>
          <a:endParaRPr lang="en-US"/>
        </a:p>
      </dgm:t>
    </dgm:pt>
    <dgm:pt modelId="{9A9EA2FD-5AA0-4406-89E1-364FD04C8A55}" type="sibTrans" cxnId="{50422772-7642-4E46-B6ED-01CA1AB18E6B}">
      <dgm:prSet/>
      <dgm:spPr/>
      <dgm:t>
        <a:bodyPr/>
        <a:lstStyle/>
        <a:p>
          <a:endParaRPr lang="en-US"/>
        </a:p>
      </dgm:t>
    </dgm:pt>
    <dgm:pt modelId="{4609F320-7388-46A4-97BE-970FE6DD8B4B}">
      <dgm:prSet custT="1"/>
      <dgm:spPr/>
      <dgm:t>
        <a:bodyPr/>
        <a:lstStyle/>
        <a:p>
          <a:r>
            <a:rPr lang="en-US" sz="2000" dirty="0">
              <a:latin typeface="Calibri" panose="020F0502020204030204" pitchFamily="34" charset="0"/>
              <a:ea typeface="Calibri" panose="020F0502020204030204" pitchFamily="34" charset="0"/>
              <a:cs typeface="Calibri" panose="020F0502020204030204" pitchFamily="34" charset="0"/>
            </a:rPr>
            <a:t>Countries following these laws and the most used app in those countries and content that are banned to share. </a:t>
          </a:r>
        </a:p>
      </dgm:t>
    </dgm:pt>
    <dgm:pt modelId="{FBFCF102-B0D1-4649-BDC7-7C307AD58709}" type="parTrans" cxnId="{913677B1-4E6B-4A13-B6CE-F9A6E6E08FDD}">
      <dgm:prSet/>
      <dgm:spPr/>
      <dgm:t>
        <a:bodyPr/>
        <a:lstStyle/>
        <a:p>
          <a:endParaRPr lang="en-US"/>
        </a:p>
      </dgm:t>
    </dgm:pt>
    <dgm:pt modelId="{7AA2252A-4C62-46C9-B44D-DEF77BF9C449}" type="sibTrans" cxnId="{913677B1-4E6B-4A13-B6CE-F9A6E6E08FDD}">
      <dgm:prSet/>
      <dgm:spPr/>
      <dgm:t>
        <a:bodyPr/>
        <a:lstStyle/>
        <a:p>
          <a:endParaRPr lang="en-US"/>
        </a:p>
      </dgm:t>
    </dgm:pt>
    <dgm:pt modelId="{875B3204-99E8-4F43-B406-1EFDEB1BA741}">
      <dgm:prSet custT="1"/>
      <dgm:spPr/>
      <dgm:t>
        <a:bodyPr/>
        <a:lstStyle/>
        <a:p>
          <a:r>
            <a:rPr lang="en-US" sz="2000" dirty="0">
              <a:latin typeface="Calibri" panose="020F0502020204030204" pitchFamily="34" charset="0"/>
              <a:ea typeface="Calibri" panose="020F0502020204030204" pitchFamily="34" charset="0"/>
              <a:cs typeface="Calibri" panose="020F0502020204030204" pitchFamily="34" charset="0"/>
            </a:rPr>
            <a:t>Real-world example of violation of each Data Privacy Regulation</a:t>
          </a:r>
        </a:p>
      </dgm:t>
    </dgm:pt>
    <dgm:pt modelId="{FCE285DD-E2CA-485B-853D-8F92C2F759AA}" type="parTrans" cxnId="{FBF7BDFB-5664-4C4F-BA13-05AD9ADAED84}">
      <dgm:prSet/>
      <dgm:spPr/>
      <dgm:t>
        <a:bodyPr/>
        <a:lstStyle/>
        <a:p>
          <a:endParaRPr lang="en-US"/>
        </a:p>
      </dgm:t>
    </dgm:pt>
    <dgm:pt modelId="{AFE3D56A-E6CE-4878-8D8F-9C87B4146696}" type="sibTrans" cxnId="{FBF7BDFB-5664-4C4F-BA13-05AD9ADAED84}">
      <dgm:prSet/>
      <dgm:spPr/>
      <dgm:t>
        <a:bodyPr/>
        <a:lstStyle/>
        <a:p>
          <a:endParaRPr lang="en-US"/>
        </a:p>
      </dgm:t>
    </dgm:pt>
    <dgm:pt modelId="{B91C8C9A-5BD8-4A14-9167-E9C98AF4F177}">
      <dgm:prSet custT="1"/>
      <dgm:spPr/>
      <dgm:t>
        <a:bodyPr/>
        <a:lstStyle/>
        <a:p>
          <a:r>
            <a:rPr lang="en-US" sz="2000" dirty="0">
              <a:latin typeface="Calibri" panose="020F0502020204030204" pitchFamily="34" charset="0"/>
              <a:ea typeface="Calibri" panose="020F0502020204030204" pitchFamily="34" charset="0"/>
              <a:cs typeface="Calibri" panose="020F0502020204030204" pitchFamily="34" charset="0"/>
            </a:rPr>
            <a:t>Conclusion: Future of Data Privacy Regulations</a:t>
          </a:r>
        </a:p>
      </dgm:t>
    </dgm:pt>
    <dgm:pt modelId="{4DF26B2D-AE6D-4E92-89B4-579BC14900B4}" type="parTrans" cxnId="{9E50A54D-F23D-44EE-8A66-5E3C5BABA153}">
      <dgm:prSet/>
      <dgm:spPr/>
      <dgm:t>
        <a:bodyPr/>
        <a:lstStyle/>
        <a:p>
          <a:endParaRPr lang="en-US"/>
        </a:p>
      </dgm:t>
    </dgm:pt>
    <dgm:pt modelId="{82A03A32-9CE0-445C-8552-F96FFB019659}" type="sibTrans" cxnId="{9E50A54D-F23D-44EE-8A66-5E3C5BABA153}">
      <dgm:prSet/>
      <dgm:spPr/>
      <dgm:t>
        <a:bodyPr/>
        <a:lstStyle/>
        <a:p>
          <a:endParaRPr lang="en-US"/>
        </a:p>
      </dgm:t>
    </dgm:pt>
    <dgm:pt modelId="{AC6E6E11-392E-4154-BE36-400A1B2C8F23}" type="pres">
      <dgm:prSet presAssocID="{A1128E3F-ED51-46B2-9D84-A97995D1DE7B}" presName="vert0" presStyleCnt="0">
        <dgm:presLayoutVars>
          <dgm:dir/>
          <dgm:animOne val="branch"/>
          <dgm:animLvl val="lvl"/>
        </dgm:presLayoutVars>
      </dgm:prSet>
      <dgm:spPr/>
    </dgm:pt>
    <dgm:pt modelId="{4CB3E9E0-35D2-4C2F-8CCF-E28899906889}" type="pres">
      <dgm:prSet presAssocID="{25B2FBC3-7F71-4417-8228-71D510F2F4DA}" presName="thickLine" presStyleLbl="alignNode1" presStyleIdx="0" presStyleCnt="7"/>
      <dgm:spPr/>
    </dgm:pt>
    <dgm:pt modelId="{593B4D6D-05D8-4734-AAD7-2CED1D5C9F8D}" type="pres">
      <dgm:prSet presAssocID="{25B2FBC3-7F71-4417-8228-71D510F2F4DA}" presName="horz1" presStyleCnt="0"/>
      <dgm:spPr/>
    </dgm:pt>
    <dgm:pt modelId="{EB0376FA-113B-4263-90C6-90596AEEF687}" type="pres">
      <dgm:prSet presAssocID="{25B2FBC3-7F71-4417-8228-71D510F2F4DA}" presName="tx1" presStyleLbl="revTx" presStyleIdx="0" presStyleCnt="7"/>
      <dgm:spPr/>
    </dgm:pt>
    <dgm:pt modelId="{20A91280-8D7D-4EF4-BCAD-4B7D69C5A77A}" type="pres">
      <dgm:prSet presAssocID="{25B2FBC3-7F71-4417-8228-71D510F2F4DA}" presName="vert1" presStyleCnt="0"/>
      <dgm:spPr/>
    </dgm:pt>
    <dgm:pt modelId="{CA906F1E-F509-47A1-96D8-8EB0D857E61D}" type="pres">
      <dgm:prSet presAssocID="{98B9D80C-8148-4F4E-BF3D-41E58E19B5B4}" presName="thickLine" presStyleLbl="alignNode1" presStyleIdx="1" presStyleCnt="7"/>
      <dgm:spPr/>
    </dgm:pt>
    <dgm:pt modelId="{9BBCB967-8BE5-4039-8ED1-B868A5E8414D}" type="pres">
      <dgm:prSet presAssocID="{98B9D80C-8148-4F4E-BF3D-41E58E19B5B4}" presName="horz1" presStyleCnt="0"/>
      <dgm:spPr/>
    </dgm:pt>
    <dgm:pt modelId="{7338104B-31B5-4558-9FF2-D340EC25AE76}" type="pres">
      <dgm:prSet presAssocID="{98B9D80C-8148-4F4E-BF3D-41E58E19B5B4}" presName="tx1" presStyleLbl="revTx" presStyleIdx="1" presStyleCnt="7" custScaleY="178163"/>
      <dgm:spPr/>
    </dgm:pt>
    <dgm:pt modelId="{22E77E5B-0308-4BC3-BD3E-0D5900FA26EC}" type="pres">
      <dgm:prSet presAssocID="{98B9D80C-8148-4F4E-BF3D-41E58E19B5B4}" presName="vert1" presStyleCnt="0"/>
      <dgm:spPr/>
    </dgm:pt>
    <dgm:pt modelId="{1698B953-BDE2-474F-87BA-EA270B306151}" type="pres">
      <dgm:prSet presAssocID="{2502C8F3-E723-4BE0-BA5B-33AECC5FE74F}" presName="thickLine" presStyleLbl="alignNode1" presStyleIdx="2" presStyleCnt="7" custLinFactNeighborX="103" custLinFactNeighborY="-50154"/>
      <dgm:spPr/>
    </dgm:pt>
    <dgm:pt modelId="{7FC6CBEC-3553-41EF-8CEE-6BA1292FE96F}" type="pres">
      <dgm:prSet presAssocID="{2502C8F3-E723-4BE0-BA5B-33AECC5FE74F}" presName="horz1" presStyleCnt="0"/>
      <dgm:spPr/>
    </dgm:pt>
    <dgm:pt modelId="{6C165A94-0C87-4AC4-8387-0B7ED7D64521}" type="pres">
      <dgm:prSet presAssocID="{2502C8F3-E723-4BE0-BA5B-33AECC5FE74F}" presName="tx1" presStyleLbl="revTx" presStyleIdx="2" presStyleCnt="7" custScaleY="138383" custLinFactNeighborY="-67686"/>
      <dgm:spPr/>
    </dgm:pt>
    <dgm:pt modelId="{A92C10EB-A870-421D-AFF2-A05E80BB3412}" type="pres">
      <dgm:prSet presAssocID="{2502C8F3-E723-4BE0-BA5B-33AECC5FE74F}" presName="vert1" presStyleCnt="0"/>
      <dgm:spPr/>
    </dgm:pt>
    <dgm:pt modelId="{5642C91D-BABC-4002-887F-415157CFAE85}" type="pres">
      <dgm:prSet presAssocID="{602F1CAA-323C-457F-AB58-00BF9E4DD56B}" presName="thickLine" presStyleLbl="alignNode1" presStyleIdx="3" presStyleCnt="7" custLinFactY="-100000" custLinFactNeighborX="103" custLinFactNeighborY="-106415"/>
      <dgm:spPr/>
    </dgm:pt>
    <dgm:pt modelId="{694B5136-D3C5-4C48-8605-8247670C34B8}" type="pres">
      <dgm:prSet presAssocID="{602F1CAA-323C-457F-AB58-00BF9E4DD56B}" presName="horz1" presStyleCnt="0"/>
      <dgm:spPr/>
    </dgm:pt>
    <dgm:pt modelId="{27B30312-7115-411F-8636-A5D7AF88BDDF}" type="pres">
      <dgm:prSet presAssocID="{602F1CAA-323C-457F-AB58-00BF9E4DD56B}" presName="tx1" presStyleLbl="revTx" presStyleIdx="3" presStyleCnt="7" custLinFactY="-14315" custLinFactNeighborX="0" custLinFactNeighborY="-100000"/>
      <dgm:spPr/>
    </dgm:pt>
    <dgm:pt modelId="{D6591C58-2E41-4389-B77E-876334A77E72}" type="pres">
      <dgm:prSet presAssocID="{602F1CAA-323C-457F-AB58-00BF9E4DD56B}" presName="vert1" presStyleCnt="0"/>
      <dgm:spPr/>
    </dgm:pt>
    <dgm:pt modelId="{754DB2AD-B03D-44D8-A1CC-1925CA15050A}" type="pres">
      <dgm:prSet presAssocID="{4609F320-7388-46A4-97BE-970FE6DD8B4B}" presName="thickLine" presStyleLbl="alignNode1" presStyleIdx="4" presStyleCnt="7" custLinFactY="-100000" custLinFactNeighborX="-736" custLinFactNeighborY="-124465"/>
      <dgm:spPr/>
    </dgm:pt>
    <dgm:pt modelId="{1D0D8B08-10D2-4D6A-AC0E-16ACC65F6E62}" type="pres">
      <dgm:prSet presAssocID="{4609F320-7388-46A4-97BE-970FE6DD8B4B}" presName="horz1" presStyleCnt="0"/>
      <dgm:spPr/>
    </dgm:pt>
    <dgm:pt modelId="{8C7058A1-DDBE-41DD-9092-1EA003DDFD67}" type="pres">
      <dgm:prSet presAssocID="{4609F320-7388-46A4-97BE-970FE6DD8B4B}" presName="tx1" presStyleLbl="revTx" presStyleIdx="4" presStyleCnt="7" custLinFactY="-33869" custLinFactNeighborX="0" custLinFactNeighborY="-100000"/>
      <dgm:spPr/>
    </dgm:pt>
    <dgm:pt modelId="{BF8C9A4F-0DDF-4351-B2A3-DA592F495590}" type="pres">
      <dgm:prSet presAssocID="{4609F320-7388-46A4-97BE-970FE6DD8B4B}" presName="vert1" presStyleCnt="0"/>
      <dgm:spPr/>
    </dgm:pt>
    <dgm:pt modelId="{C92B936F-265F-40E0-AD2D-16183D5E3E57}" type="pres">
      <dgm:prSet presAssocID="{875B3204-99E8-4F43-B406-1EFDEB1BA741}" presName="thickLine" presStyleLbl="alignNode1" presStyleIdx="5" presStyleCnt="7" custLinFactY="-100000" custLinFactNeighborX="0" custLinFactNeighborY="-100803"/>
      <dgm:spPr/>
    </dgm:pt>
    <dgm:pt modelId="{307C609A-6149-41B8-895B-B66E99715350}" type="pres">
      <dgm:prSet presAssocID="{875B3204-99E8-4F43-B406-1EFDEB1BA741}" presName="horz1" presStyleCnt="0"/>
      <dgm:spPr/>
    </dgm:pt>
    <dgm:pt modelId="{5021051B-A739-4728-A50D-B74717C09986}" type="pres">
      <dgm:prSet presAssocID="{875B3204-99E8-4F43-B406-1EFDEB1BA741}" presName="tx1" presStyleLbl="revTx" presStyleIdx="5" presStyleCnt="7" custLinFactY="-8181" custLinFactNeighborX="103" custLinFactNeighborY="-100000"/>
      <dgm:spPr/>
    </dgm:pt>
    <dgm:pt modelId="{13FBD36A-EA0F-4FC5-B083-684EC60F0206}" type="pres">
      <dgm:prSet presAssocID="{875B3204-99E8-4F43-B406-1EFDEB1BA741}" presName="vert1" presStyleCnt="0"/>
      <dgm:spPr/>
    </dgm:pt>
    <dgm:pt modelId="{CB180D5A-71B9-45DB-8333-40011DFABEE6}" type="pres">
      <dgm:prSet presAssocID="{B91C8C9A-5BD8-4A14-9167-E9C98AF4F177}" presName="thickLine" presStyleLbl="alignNode1" presStyleIdx="6" presStyleCnt="7" custLinFactY="-100000" custLinFactNeighborX="103" custLinFactNeighborY="-112432"/>
      <dgm:spPr/>
    </dgm:pt>
    <dgm:pt modelId="{4516CBC6-9D4A-46D0-A9DB-D6AC468C4805}" type="pres">
      <dgm:prSet presAssocID="{B91C8C9A-5BD8-4A14-9167-E9C98AF4F177}" presName="horz1" presStyleCnt="0"/>
      <dgm:spPr/>
    </dgm:pt>
    <dgm:pt modelId="{0D6BC217-40A0-4C10-A4B9-F533F7621D2E}" type="pres">
      <dgm:prSet presAssocID="{B91C8C9A-5BD8-4A14-9167-E9C98AF4F177}" presName="tx1" presStyleLbl="revTx" presStyleIdx="6" presStyleCnt="7" custLinFactY="-20331" custLinFactNeighborX="0" custLinFactNeighborY="-100000"/>
      <dgm:spPr/>
    </dgm:pt>
    <dgm:pt modelId="{6B753BCA-E1B9-4CD5-9ADB-CBD878149CD7}" type="pres">
      <dgm:prSet presAssocID="{B91C8C9A-5BD8-4A14-9167-E9C98AF4F177}" presName="vert1" presStyleCnt="0"/>
      <dgm:spPr/>
    </dgm:pt>
  </dgm:ptLst>
  <dgm:cxnLst>
    <dgm:cxn modelId="{66B4ED16-B538-48C0-ABC5-9972815C6A94}" type="presOf" srcId="{4609F320-7388-46A4-97BE-970FE6DD8B4B}" destId="{8C7058A1-DDBE-41DD-9092-1EA003DDFD67}" srcOrd="0" destOrd="0" presId="urn:microsoft.com/office/officeart/2008/layout/LinedList"/>
    <dgm:cxn modelId="{C8DACA3E-C547-4ED8-972C-6B2BA93904F9}" srcId="{A1128E3F-ED51-46B2-9D84-A97995D1DE7B}" destId="{2502C8F3-E723-4BE0-BA5B-33AECC5FE74F}" srcOrd="2" destOrd="0" parTransId="{89D9953D-B7A2-47E0-B4A0-7B3DD2163B47}" sibTransId="{F5A0E852-26E5-4A52-AD1D-D463FDFDE04B}"/>
    <dgm:cxn modelId="{6E61B863-EE26-453E-A9E7-BF1CCBFFADC0}" type="presOf" srcId="{2502C8F3-E723-4BE0-BA5B-33AECC5FE74F}" destId="{6C165A94-0C87-4AC4-8387-0B7ED7D64521}" srcOrd="0" destOrd="0" presId="urn:microsoft.com/office/officeart/2008/layout/LinedList"/>
    <dgm:cxn modelId="{9E50A54D-F23D-44EE-8A66-5E3C5BABA153}" srcId="{A1128E3F-ED51-46B2-9D84-A97995D1DE7B}" destId="{B91C8C9A-5BD8-4A14-9167-E9C98AF4F177}" srcOrd="6" destOrd="0" parTransId="{4DF26B2D-AE6D-4E92-89B4-579BC14900B4}" sibTransId="{82A03A32-9CE0-445C-8552-F96FFB019659}"/>
    <dgm:cxn modelId="{F6DD344F-F10A-47D4-9881-B8047F5D27FF}" type="presOf" srcId="{B91C8C9A-5BD8-4A14-9167-E9C98AF4F177}" destId="{0D6BC217-40A0-4C10-A4B9-F533F7621D2E}" srcOrd="0" destOrd="0" presId="urn:microsoft.com/office/officeart/2008/layout/LinedList"/>
    <dgm:cxn modelId="{50422772-7642-4E46-B6ED-01CA1AB18E6B}" srcId="{A1128E3F-ED51-46B2-9D84-A97995D1DE7B}" destId="{602F1CAA-323C-457F-AB58-00BF9E4DD56B}" srcOrd="3" destOrd="0" parTransId="{19EAF9FF-E2CE-46AA-9FE1-9FA3F11E174B}" sibTransId="{9A9EA2FD-5AA0-4406-89E1-364FD04C8A55}"/>
    <dgm:cxn modelId="{F5AFEB96-194B-47C0-AC0B-80F657C34871}" srcId="{A1128E3F-ED51-46B2-9D84-A97995D1DE7B}" destId="{25B2FBC3-7F71-4417-8228-71D510F2F4DA}" srcOrd="0" destOrd="0" parTransId="{F26BC947-026E-4241-AFCF-2C70257B1473}" sibTransId="{FB33EBF5-6E98-470E-BD1A-A419F357E666}"/>
    <dgm:cxn modelId="{7946B399-623B-43B2-BBA9-DC544537B185}" type="presOf" srcId="{98B9D80C-8148-4F4E-BF3D-41E58E19B5B4}" destId="{7338104B-31B5-4558-9FF2-D340EC25AE76}" srcOrd="0" destOrd="0" presId="urn:microsoft.com/office/officeart/2008/layout/LinedList"/>
    <dgm:cxn modelId="{8C0F239A-7502-4649-BAFE-95B5087EB0A1}" srcId="{A1128E3F-ED51-46B2-9D84-A97995D1DE7B}" destId="{98B9D80C-8148-4F4E-BF3D-41E58E19B5B4}" srcOrd="1" destOrd="0" parTransId="{53661D70-7C49-4D47-A2E6-C15DC7344CBA}" sibTransId="{0196429A-27C7-4EDB-815F-E31D8E751257}"/>
    <dgm:cxn modelId="{8033B09B-97D0-4C90-8927-22075F7A26B8}" type="presOf" srcId="{A1128E3F-ED51-46B2-9D84-A97995D1DE7B}" destId="{AC6E6E11-392E-4154-BE36-400A1B2C8F23}" srcOrd="0" destOrd="0" presId="urn:microsoft.com/office/officeart/2008/layout/LinedList"/>
    <dgm:cxn modelId="{C29F4E9F-0064-4A18-941D-9CDE96837BC1}" type="presOf" srcId="{875B3204-99E8-4F43-B406-1EFDEB1BA741}" destId="{5021051B-A739-4728-A50D-B74717C09986}" srcOrd="0" destOrd="0" presId="urn:microsoft.com/office/officeart/2008/layout/LinedList"/>
    <dgm:cxn modelId="{913677B1-4E6B-4A13-B6CE-F9A6E6E08FDD}" srcId="{A1128E3F-ED51-46B2-9D84-A97995D1DE7B}" destId="{4609F320-7388-46A4-97BE-970FE6DD8B4B}" srcOrd="4" destOrd="0" parTransId="{FBFCF102-B0D1-4649-BDC7-7C307AD58709}" sibTransId="{7AA2252A-4C62-46C9-B44D-DEF77BF9C449}"/>
    <dgm:cxn modelId="{9859AFCD-855F-481E-96A6-153A16DE2E3F}" type="presOf" srcId="{602F1CAA-323C-457F-AB58-00BF9E4DD56B}" destId="{27B30312-7115-411F-8636-A5D7AF88BDDF}" srcOrd="0" destOrd="0" presId="urn:microsoft.com/office/officeart/2008/layout/LinedList"/>
    <dgm:cxn modelId="{D24CECE5-40C6-482C-BE68-01C1E5043A0D}" type="presOf" srcId="{25B2FBC3-7F71-4417-8228-71D510F2F4DA}" destId="{EB0376FA-113B-4263-90C6-90596AEEF687}" srcOrd="0" destOrd="0" presId="urn:microsoft.com/office/officeart/2008/layout/LinedList"/>
    <dgm:cxn modelId="{FBF7BDFB-5664-4C4F-BA13-05AD9ADAED84}" srcId="{A1128E3F-ED51-46B2-9D84-A97995D1DE7B}" destId="{875B3204-99E8-4F43-B406-1EFDEB1BA741}" srcOrd="5" destOrd="0" parTransId="{FCE285DD-E2CA-485B-853D-8F92C2F759AA}" sibTransId="{AFE3D56A-E6CE-4878-8D8F-9C87B4146696}"/>
    <dgm:cxn modelId="{137612EC-5354-4338-8CE6-1687636596AE}" type="presParOf" srcId="{AC6E6E11-392E-4154-BE36-400A1B2C8F23}" destId="{4CB3E9E0-35D2-4C2F-8CCF-E28899906889}" srcOrd="0" destOrd="0" presId="urn:microsoft.com/office/officeart/2008/layout/LinedList"/>
    <dgm:cxn modelId="{C62F6930-5ED8-45BC-8542-D294E6D7C479}" type="presParOf" srcId="{AC6E6E11-392E-4154-BE36-400A1B2C8F23}" destId="{593B4D6D-05D8-4734-AAD7-2CED1D5C9F8D}" srcOrd="1" destOrd="0" presId="urn:microsoft.com/office/officeart/2008/layout/LinedList"/>
    <dgm:cxn modelId="{908018D2-3A4C-41E3-BDF3-EF23A3EF71B9}" type="presParOf" srcId="{593B4D6D-05D8-4734-AAD7-2CED1D5C9F8D}" destId="{EB0376FA-113B-4263-90C6-90596AEEF687}" srcOrd="0" destOrd="0" presId="urn:microsoft.com/office/officeart/2008/layout/LinedList"/>
    <dgm:cxn modelId="{F0C9EDC6-FB96-4774-8995-50FF450B1372}" type="presParOf" srcId="{593B4D6D-05D8-4734-AAD7-2CED1D5C9F8D}" destId="{20A91280-8D7D-4EF4-BCAD-4B7D69C5A77A}" srcOrd="1" destOrd="0" presId="urn:microsoft.com/office/officeart/2008/layout/LinedList"/>
    <dgm:cxn modelId="{D83C07AA-0618-423C-8050-DDC703AC6C42}" type="presParOf" srcId="{AC6E6E11-392E-4154-BE36-400A1B2C8F23}" destId="{CA906F1E-F509-47A1-96D8-8EB0D857E61D}" srcOrd="2" destOrd="0" presId="urn:microsoft.com/office/officeart/2008/layout/LinedList"/>
    <dgm:cxn modelId="{23B2383B-E4E4-4C69-A75C-47FB47EAE430}" type="presParOf" srcId="{AC6E6E11-392E-4154-BE36-400A1B2C8F23}" destId="{9BBCB967-8BE5-4039-8ED1-B868A5E8414D}" srcOrd="3" destOrd="0" presId="urn:microsoft.com/office/officeart/2008/layout/LinedList"/>
    <dgm:cxn modelId="{84CE57E4-8CA8-4CEC-9343-03919BF81848}" type="presParOf" srcId="{9BBCB967-8BE5-4039-8ED1-B868A5E8414D}" destId="{7338104B-31B5-4558-9FF2-D340EC25AE76}" srcOrd="0" destOrd="0" presId="urn:microsoft.com/office/officeart/2008/layout/LinedList"/>
    <dgm:cxn modelId="{C10546AE-23B5-475A-BC61-6AE558C9EB89}" type="presParOf" srcId="{9BBCB967-8BE5-4039-8ED1-B868A5E8414D}" destId="{22E77E5B-0308-4BC3-BD3E-0D5900FA26EC}" srcOrd="1" destOrd="0" presId="urn:microsoft.com/office/officeart/2008/layout/LinedList"/>
    <dgm:cxn modelId="{7667A725-2CA9-4A4C-BB36-2545E7E1125D}" type="presParOf" srcId="{AC6E6E11-392E-4154-BE36-400A1B2C8F23}" destId="{1698B953-BDE2-474F-87BA-EA270B306151}" srcOrd="4" destOrd="0" presId="urn:microsoft.com/office/officeart/2008/layout/LinedList"/>
    <dgm:cxn modelId="{9DABDE01-43EA-42A4-914B-593EF03789DA}" type="presParOf" srcId="{AC6E6E11-392E-4154-BE36-400A1B2C8F23}" destId="{7FC6CBEC-3553-41EF-8CEE-6BA1292FE96F}" srcOrd="5" destOrd="0" presId="urn:microsoft.com/office/officeart/2008/layout/LinedList"/>
    <dgm:cxn modelId="{9DA1FDC9-92FB-43F0-9340-D554397CE7B3}" type="presParOf" srcId="{7FC6CBEC-3553-41EF-8CEE-6BA1292FE96F}" destId="{6C165A94-0C87-4AC4-8387-0B7ED7D64521}" srcOrd="0" destOrd="0" presId="urn:microsoft.com/office/officeart/2008/layout/LinedList"/>
    <dgm:cxn modelId="{0CA232DA-04EB-473E-856A-48374A6950BA}" type="presParOf" srcId="{7FC6CBEC-3553-41EF-8CEE-6BA1292FE96F}" destId="{A92C10EB-A870-421D-AFF2-A05E80BB3412}" srcOrd="1" destOrd="0" presId="urn:microsoft.com/office/officeart/2008/layout/LinedList"/>
    <dgm:cxn modelId="{09F86709-B2E4-4E7D-BEB4-C3F87450A893}" type="presParOf" srcId="{AC6E6E11-392E-4154-BE36-400A1B2C8F23}" destId="{5642C91D-BABC-4002-887F-415157CFAE85}" srcOrd="6" destOrd="0" presId="urn:microsoft.com/office/officeart/2008/layout/LinedList"/>
    <dgm:cxn modelId="{43DA9817-CF42-44B3-A95F-275E35108DC7}" type="presParOf" srcId="{AC6E6E11-392E-4154-BE36-400A1B2C8F23}" destId="{694B5136-D3C5-4C48-8605-8247670C34B8}" srcOrd="7" destOrd="0" presId="urn:microsoft.com/office/officeart/2008/layout/LinedList"/>
    <dgm:cxn modelId="{E3294A63-830C-4D45-A65D-24E4112D5799}" type="presParOf" srcId="{694B5136-D3C5-4C48-8605-8247670C34B8}" destId="{27B30312-7115-411F-8636-A5D7AF88BDDF}" srcOrd="0" destOrd="0" presId="urn:microsoft.com/office/officeart/2008/layout/LinedList"/>
    <dgm:cxn modelId="{0C9B733C-8C9E-49E6-AB10-AE6BF3C11E8E}" type="presParOf" srcId="{694B5136-D3C5-4C48-8605-8247670C34B8}" destId="{D6591C58-2E41-4389-B77E-876334A77E72}" srcOrd="1" destOrd="0" presId="urn:microsoft.com/office/officeart/2008/layout/LinedList"/>
    <dgm:cxn modelId="{593F609D-A0DB-406D-A83C-4FE420E3A6D4}" type="presParOf" srcId="{AC6E6E11-392E-4154-BE36-400A1B2C8F23}" destId="{754DB2AD-B03D-44D8-A1CC-1925CA15050A}" srcOrd="8" destOrd="0" presId="urn:microsoft.com/office/officeart/2008/layout/LinedList"/>
    <dgm:cxn modelId="{85DA7A3D-188A-472A-B0F9-E8CA65533474}" type="presParOf" srcId="{AC6E6E11-392E-4154-BE36-400A1B2C8F23}" destId="{1D0D8B08-10D2-4D6A-AC0E-16ACC65F6E62}" srcOrd="9" destOrd="0" presId="urn:microsoft.com/office/officeart/2008/layout/LinedList"/>
    <dgm:cxn modelId="{346E4F3F-F8B2-4C05-9C3B-B34CA2787525}" type="presParOf" srcId="{1D0D8B08-10D2-4D6A-AC0E-16ACC65F6E62}" destId="{8C7058A1-DDBE-41DD-9092-1EA003DDFD67}" srcOrd="0" destOrd="0" presId="urn:microsoft.com/office/officeart/2008/layout/LinedList"/>
    <dgm:cxn modelId="{663179DC-9D41-4996-A4E1-85223C70FA5B}" type="presParOf" srcId="{1D0D8B08-10D2-4D6A-AC0E-16ACC65F6E62}" destId="{BF8C9A4F-0DDF-4351-B2A3-DA592F495590}" srcOrd="1" destOrd="0" presId="urn:microsoft.com/office/officeart/2008/layout/LinedList"/>
    <dgm:cxn modelId="{F506E2D3-55B3-4192-B34D-0F3939D56A90}" type="presParOf" srcId="{AC6E6E11-392E-4154-BE36-400A1B2C8F23}" destId="{C92B936F-265F-40E0-AD2D-16183D5E3E57}" srcOrd="10" destOrd="0" presId="urn:microsoft.com/office/officeart/2008/layout/LinedList"/>
    <dgm:cxn modelId="{762DDB04-0992-40F0-AE68-8DC14DD858B7}" type="presParOf" srcId="{AC6E6E11-392E-4154-BE36-400A1B2C8F23}" destId="{307C609A-6149-41B8-895B-B66E99715350}" srcOrd="11" destOrd="0" presId="urn:microsoft.com/office/officeart/2008/layout/LinedList"/>
    <dgm:cxn modelId="{2D5C67A3-0C81-4F5F-AA1B-21840C74BF0B}" type="presParOf" srcId="{307C609A-6149-41B8-895B-B66E99715350}" destId="{5021051B-A739-4728-A50D-B74717C09986}" srcOrd="0" destOrd="0" presId="urn:microsoft.com/office/officeart/2008/layout/LinedList"/>
    <dgm:cxn modelId="{0B357CDC-A458-42E3-ABDA-4CDE9C3838CA}" type="presParOf" srcId="{307C609A-6149-41B8-895B-B66E99715350}" destId="{13FBD36A-EA0F-4FC5-B083-684EC60F0206}" srcOrd="1" destOrd="0" presId="urn:microsoft.com/office/officeart/2008/layout/LinedList"/>
    <dgm:cxn modelId="{2EA016F1-ED21-4C42-9C05-D3883B5A60CD}" type="presParOf" srcId="{AC6E6E11-392E-4154-BE36-400A1B2C8F23}" destId="{CB180D5A-71B9-45DB-8333-40011DFABEE6}" srcOrd="12" destOrd="0" presId="urn:microsoft.com/office/officeart/2008/layout/LinedList"/>
    <dgm:cxn modelId="{AAFFFA3D-9551-4E90-8412-16CF57D52655}" type="presParOf" srcId="{AC6E6E11-392E-4154-BE36-400A1B2C8F23}" destId="{4516CBC6-9D4A-46D0-A9DB-D6AC468C4805}" srcOrd="13" destOrd="0" presId="urn:microsoft.com/office/officeart/2008/layout/LinedList"/>
    <dgm:cxn modelId="{46B1DDFB-9CEC-4357-B701-60D496DE05C5}" type="presParOf" srcId="{4516CBC6-9D4A-46D0-A9DB-D6AC468C4805}" destId="{0D6BC217-40A0-4C10-A4B9-F533F7621D2E}" srcOrd="0" destOrd="0" presId="urn:microsoft.com/office/officeart/2008/layout/LinedList"/>
    <dgm:cxn modelId="{61654BDB-43F3-4044-A862-314E4826FB5B}" type="presParOf" srcId="{4516CBC6-9D4A-46D0-A9DB-D6AC468C4805}" destId="{6B753BCA-E1B9-4CD5-9ADB-CBD878149CD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B3E9E0-35D2-4C2F-8CCF-E28899906889}">
      <dsp:nvSpPr>
        <dsp:cNvPr id="0" name=""/>
        <dsp:cNvSpPr/>
      </dsp:nvSpPr>
      <dsp:spPr>
        <a:xfrm>
          <a:off x="0" y="638"/>
          <a:ext cx="10353761"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0376FA-113B-4263-90C6-90596AEEF687}">
      <dsp:nvSpPr>
        <dsp:cNvPr id="0" name=""/>
        <dsp:cNvSpPr/>
      </dsp:nvSpPr>
      <dsp:spPr>
        <a:xfrm>
          <a:off x="0" y="638"/>
          <a:ext cx="10353761" cy="627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CA" sz="2000" kern="1200" dirty="0">
              <a:latin typeface="Calibri" panose="020F0502020204030204" pitchFamily="34" charset="0"/>
              <a:ea typeface="Calibri" panose="020F0502020204030204" pitchFamily="34" charset="0"/>
              <a:cs typeface="Calibri" panose="020F0502020204030204" pitchFamily="34" charset="0"/>
            </a:rPr>
            <a:t>Introduction to Data Privacy</a:t>
          </a:r>
          <a:endParaRPr lang="en-US" sz="2000" kern="1200" dirty="0">
            <a:latin typeface="Calibri" panose="020F0502020204030204" pitchFamily="34" charset="0"/>
            <a:ea typeface="Calibri" panose="020F0502020204030204" pitchFamily="34" charset="0"/>
            <a:cs typeface="Calibri" panose="020F0502020204030204" pitchFamily="34" charset="0"/>
          </a:endParaRPr>
        </a:p>
      </dsp:txBody>
      <dsp:txXfrm>
        <a:off x="0" y="638"/>
        <a:ext cx="10353761" cy="627160"/>
      </dsp:txXfrm>
    </dsp:sp>
    <dsp:sp modelId="{CA906F1E-F509-47A1-96D8-8EB0D857E61D}">
      <dsp:nvSpPr>
        <dsp:cNvPr id="0" name=""/>
        <dsp:cNvSpPr/>
      </dsp:nvSpPr>
      <dsp:spPr>
        <a:xfrm>
          <a:off x="0" y="627799"/>
          <a:ext cx="10353761" cy="0"/>
        </a:xfrm>
        <a:prstGeom prst="line">
          <a:avLst/>
        </a:prstGeom>
        <a:solidFill>
          <a:schemeClr val="accent2">
            <a:hueOff val="368820"/>
            <a:satOff val="1700"/>
            <a:lumOff val="261"/>
            <a:alphaOff val="0"/>
          </a:schemeClr>
        </a:solidFill>
        <a:ln w="19050" cap="flat" cmpd="sng" algn="ctr">
          <a:solidFill>
            <a:schemeClr val="accent2">
              <a:hueOff val="368820"/>
              <a:satOff val="1700"/>
              <a:lumOff val="26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38104B-31B5-4558-9FF2-D340EC25AE76}">
      <dsp:nvSpPr>
        <dsp:cNvPr id="0" name=""/>
        <dsp:cNvSpPr/>
      </dsp:nvSpPr>
      <dsp:spPr>
        <a:xfrm>
          <a:off x="0" y="627799"/>
          <a:ext cx="10343650" cy="1117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CA" sz="2000" kern="1200" dirty="0">
              <a:latin typeface="Calibri" panose="020F0502020204030204" pitchFamily="34" charset="0"/>
              <a:ea typeface="Calibri" panose="020F0502020204030204" pitchFamily="34" charset="0"/>
              <a:cs typeface="Calibri" panose="020F0502020204030204" pitchFamily="34" charset="0"/>
            </a:rPr>
            <a:t>Overview and Explanation of various Data Privacy Regulations (GDPR,  CCPA, HIPPA, DPDPA)</a:t>
          </a:r>
          <a:endParaRPr lang="en-US" sz="2000" kern="1200" dirty="0">
            <a:latin typeface="Calibri" panose="020F0502020204030204" pitchFamily="34" charset="0"/>
            <a:ea typeface="Calibri" panose="020F0502020204030204" pitchFamily="34" charset="0"/>
            <a:cs typeface="Calibri" panose="020F0502020204030204" pitchFamily="34" charset="0"/>
          </a:endParaRPr>
        </a:p>
      </dsp:txBody>
      <dsp:txXfrm>
        <a:off x="0" y="627799"/>
        <a:ext cx="10343650" cy="1117368"/>
      </dsp:txXfrm>
    </dsp:sp>
    <dsp:sp modelId="{1698B953-BDE2-474F-87BA-EA270B306151}">
      <dsp:nvSpPr>
        <dsp:cNvPr id="0" name=""/>
        <dsp:cNvSpPr/>
      </dsp:nvSpPr>
      <dsp:spPr>
        <a:xfrm>
          <a:off x="0" y="1309889"/>
          <a:ext cx="10353761" cy="0"/>
        </a:xfrm>
        <a:prstGeom prst="line">
          <a:avLst/>
        </a:prstGeom>
        <a:solidFill>
          <a:schemeClr val="accent2">
            <a:hueOff val="737640"/>
            <a:satOff val="3400"/>
            <a:lumOff val="523"/>
            <a:alphaOff val="0"/>
          </a:schemeClr>
        </a:solidFill>
        <a:ln w="19050" cap="flat" cmpd="sng" algn="ctr">
          <a:solidFill>
            <a:schemeClr val="accent2">
              <a:hueOff val="737640"/>
              <a:satOff val="3400"/>
              <a:lumOff val="52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165A94-0C87-4AC4-8387-0B7ED7D64521}">
      <dsp:nvSpPr>
        <dsp:cNvPr id="0" name=""/>
        <dsp:cNvSpPr/>
      </dsp:nvSpPr>
      <dsp:spPr>
        <a:xfrm>
          <a:off x="0" y="1320667"/>
          <a:ext cx="10343650" cy="867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CA" sz="2000" kern="1200" dirty="0">
              <a:latin typeface="Calibri" panose="020F0502020204030204" pitchFamily="34" charset="0"/>
              <a:ea typeface="Calibri" panose="020F0502020204030204" pitchFamily="34" charset="0"/>
              <a:cs typeface="Calibri" panose="020F0502020204030204" pitchFamily="34" charset="0"/>
            </a:rPr>
            <a:t>Advantages and Disadvantages of each Data Privacy Regulations</a:t>
          </a:r>
          <a:endParaRPr lang="en-US" sz="2000" kern="1200" dirty="0">
            <a:latin typeface="Calibri" panose="020F0502020204030204" pitchFamily="34" charset="0"/>
            <a:ea typeface="Calibri" panose="020F0502020204030204" pitchFamily="34" charset="0"/>
            <a:cs typeface="Calibri" panose="020F0502020204030204" pitchFamily="34" charset="0"/>
          </a:endParaRPr>
        </a:p>
      </dsp:txBody>
      <dsp:txXfrm>
        <a:off x="0" y="1320667"/>
        <a:ext cx="10343650" cy="867883"/>
      </dsp:txXfrm>
    </dsp:sp>
    <dsp:sp modelId="{5642C91D-BABC-4002-887F-415157CFAE85}">
      <dsp:nvSpPr>
        <dsp:cNvPr id="0" name=""/>
        <dsp:cNvSpPr/>
      </dsp:nvSpPr>
      <dsp:spPr>
        <a:xfrm>
          <a:off x="0" y="1909658"/>
          <a:ext cx="10353761" cy="0"/>
        </a:xfrm>
        <a:prstGeom prst="line">
          <a:avLst/>
        </a:prstGeom>
        <a:solidFill>
          <a:schemeClr val="accent2">
            <a:hueOff val="1106460"/>
            <a:satOff val="5101"/>
            <a:lumOff val="784"/>
            <a:alphaOff val="0"/>
          </a:schemeClr>
        </a:solidFill>
        <a:ln w="19050" cap="flat" cmpd="sng" algn="ctr">
          <a:solidFill>
            <a:schemeClr val="accent2">
              <a:hueOff val="1106460"/>
              <a:satOff val="5101"/>
              <a:lumOff val="78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B30312-7115-411F-8636-A5D7AF88BDDF}">
      <dsp:nvSpPr>
        <dsp:cNvPr id="0" name=""/>
        <dsp:cNvSpPr/>
      </dsp:nvSpPr>
      <dsp:spPr>
        <a:xfrm>
          <a:off x="0" y="1896112"/>
          <a:ext cx="10353761" cy="627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CA" sz="2000" kern="1200" dirty="0">
              <a:latin typeface="Calibri" panose="020F0502020204030204" pitchFamily="34" charset="0"/>
              <a:ea typeface="Calibri" panose="020F0502020204030204" pitchFamily="34" charset="0"/>
              <a:cs typeface="Calibri" panose="020F0502020204030204" pitchFamily="34" charset="0"/>
            </a:rPr>
            <a:t>Limitations of each Data Privacy Regulations</a:t>
          </a:r>
          <a:endParaRPr lang="en-US" sz="2000" kern="1200" dirty="0">
            <a:latin typeface="Calibri" panose="020F0502020204030204" pitchFamily="34" charset="0"/>
            <a:ea typeface="Calibri" panose="020F0502020204030204" pitchFamily="34" charset="0"/>
            <a:cs typeface="Calibri" panose="020F0502020204030204" pitchFamily="34" charset="0"/>
          </a:endParaRPr>
        </a:p>
      </dsp:txBody>
      <dsp:txXfrm>
        <a:off x="0" y="1896112"/>
        <a:ext cx="10353761" cy="627160"/>
      </dsp:txXfrm>
    </dsp:sp>
    <dsp:sp modelId="{754DB2AD-B03D-44D8-A1CC-1925CA15050A}">
      <dsp:nvSpPr>
        <dsp:cNvPr id="0" name=""/>
        <dsp:cNvSpPr/>
      </dsp:nvSpPr>
      <dsp:spPr>
        <a:xfrm>
          <a:off x="0" y="2423616"/>
          <a:ext cx="10353761" cy="0"/>
        </a:xfrm>
        <a:prstGeom prst="line">
          <a:avLst/>
        </a:prstGeom>
        <a:solidFill>
          <a:schemeClr val="accent2">
            <a:hueOff val="1475280"/>
            <a:satOff val="6801"/>
            <a:lumOff val="1046"/>
            <a:alphaOff val="0"/>
          </a:schemeClr>
        </a:solidFill>
        <a:ln w="19050" cap="flat" cmpd="sng" algn="ctr">
          <a:solidFill>
            <a:schemeClr val="accent2">
              <a:hueOff val="1475280"/>
              <a:satOff val="6801"/>
              <a:lumOff val="104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7058A1-DDBE-41DD-9092-1EA003DDFD67}">
      <dsp:nvSpPr>
        <dsp:cNvPr id="0" name=""/>
        <dsp:cNvSpPr/>
      </dsp:nvSpPr>
      <dsp:spPr>
        <a:xfrm>
          <a:off x="0" y="2400638"/>
          <a:ext cx="10353761" cy="627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Calibri" panose="020F0502020204030204" pitchFamily="34" charset="0"/>
              <a:ea typeface="Calibri" panose="020F0502020204030204" pitchFamily="34" charset="0"/>
              <a:cs typeface="Calibri" panose="020F0502020204030204" pitchFamily="34" charset="0"/>
            </a:rPr>
            <a:t>Countries following these laws and the most used app in those countries and content that are banned to share. </a:t>
          </a:r>
        </a:p>
      </dsp:txBody>
      <dsp:txXfrm>
        <a:off x="0" y="2400638"/>
        <a:ext cx="10353761" cy="627160"/>
      </dsp:txXfrm>
    </dsp:sp>
    <dsp:sp modelId="{C92B936F-265F-40E0-AD2D-16183D5E3E57}">
      <dsp:nvSpPr>
        <dsp:cNvPr id="0" name=""/>
        <dsp:cNvSpPr/>
      </dsp:nvSpPr>
      <dsp:spPr>
        <a:xfrm>
          <a:off x="0" y="3199176"/>
          <a:ext cx="10353761" cy="0"/>
        </a:xfrm>
        <a:prstGeom prst="line">
          <a:avLst/>
        </a:prstGeom>
        <a:solidFill>
          <a:schemeClr val="accent2">
            <a:hueOff val="1844100"/>
            <a:satOff val="8501"/>
            <a:lumOff val="1307"/>
            <a:alphaOff val="0"/>
          </a:schemeClr>
        </a:solidFill>
        <a:ln w="19050" cap="flat" cmpd="sng" algn="ctr">
          <a:solidFill>
            <a:schemeClr val="accent2">
              <a:hueOff val="1844100"/>
              <a:satOff val="8501"/>
              <a:lumOff val="130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21051B-A739-4728-A50D-B74717C09986}">
      <dsp:nvSpPr>
        <dsp:cNvPr id="0" name=""/>
        <dsp:cNvSpPr/>
      </dsp:nvSpPr>
      <dsp:spPr>
        <a:xfrm>
          <a:off x="0" y="3188904"/>
          <a:ext cx="10353761" cy="627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Calibri" panose="020F0502020204030204" pitchFamily="34" charset="0"/>
              <a:ea typeface="Calibri" panose="020F0502020204030204" pitchFamily="34" charset="0"/>
              <a:cs typeface="Calibri" panose="020F0502020204030204" pitchFamily="34" charset="0"/>
            </a:rPr>
            <a:t>Real-world example of violation of each Data Privacy Regulation</a:t>
          </a:r>
        </a:p>
      </dsp:txBody>
      <dsp:txXfrm>
        <a:off x="0" y="3188904"/>
        <a:ext cx="10353761" cy="627160"/>
      </dsp:txXfrm>
    </dsp:sp>
    <dsp:sp modelId="{CB180D5A-71B9-45DB-8333-40011DFABEE6}">
      <dsp:nvSpPr>
        <dsp:cNvPr id="0" name=""/>
        <dsp:cNvSpPr/>
      </dsp:nvSpPr>
      <dsp:spPr>
        <a:xfrm>
          <a:off x="0" y="3753404"/>
          <a:ext cx="10353761" cy="0"/>
        </a:xfrm>
        <a:prstGeom prst="line">
          <a:avLst/>
        </a:prstGeom>
        <a:solidFill>
          <a:schemeClr val="accent2">
            <a:hueOff val="2212920"/>
            <a:satOff val="10201"/>
            <a:lumOff val="1569"/>
            <a:alphaOff val="0"/>
          </a:schemeClr>
        </a:solidFill>
        <a:ln w="19050" cap="flat" cmpd="sng" algn="ctr">
          <a:solidFill>
            <a:schemeClr val="accent2">
              <a:hueOff val="2212920"/>
              <a:satOff val="10201"/>
              <a:lumOff val="156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6BC217-40A0-4C10-A4B9-F533F7621D2E}">
      <dsp:nvSpPr>
        <dsp:cNvPr id="0" name=""/>
        <dsp:cNvSpPr/>
      </dsp:nvSpPr>
      <dsp:spPr>
        <a:xfrm>
          <a:off x="0" y="3739864"/>
          <a:ext cx="10353761" cy="627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Calibri" panose="020F0502020204030204" pitchFamily="34" charset="0"/>
              <a:ea typeface="Calibri" panose="020F0502020204030204" pitchFamily="34" charset="0"/>
              <a:cs typeface="Calibri" panose="020F0502020204030204" pitchFamily="34" charset="0"/>
            </a:rPr>
            <a:t>Conclusion: Future of Data Privacy Regulations</a:t>
          </a:r>
        </a:p>
      </dsp:txBody>
      <dsp:txXfrm>
        <a:off x="0" y="3739864"/>
        <a:ext cx="10353761" cy="62716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DEBC44-8250-4ABD-94C7-C5B80B4EF5AD}" type="datetimeFigureOut">
              <a:rPr lang="en-CA" smtClean="0"/>
              <a:t>2025-02-16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C43EA8-B0A8-435B-8170-EEA2B6CAC2E0}" type="slidenum">
              <a:rPr lang="en-CA" smtClean="0"/>
              <a:t>‹#›</a:t>
            </a:fld>
            <a:endParaRPr lang="en-CA"/>
          </a:p>
        </p:txBody>
      </p:sp>
    </p:spTree>
    <p:extLst>
      <p:ext uri="{BB962C8B-B14F-4D97-AF65-F5344CB8AC3E}">
        <p14:creationId xmlns:p14="http://schemas.microsoft.com/office/powerpoint/2010/main" val="1967875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2/16/2025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2/16/2025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2/16/2025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2/16/2025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2/16/2025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2/16/2025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2/16/2025</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8" Type="http://schemas.openxmlformats.org/officeDocument/2006/relationships/hyperlink" Target="https://atlan.com/benefits-of-gdpr-compliance/" TargetMode="External"/><Relationship Id="rId3" Type="http://schemas.openxmlformats.org/officeDocument/2006/relationships/hyperlink" Target="https://www.accountablehq.com/post/history-of-data-privacy-laws" TargetMode="External"/><Relationship Id="rId7" Type="http://schemas.openxmlformats.org/officeDocument/2006/relationships/hyperlink" Target="https://ico.org.uk/media/for-organisations/guide-to-data-protection/guide-to-the-general-data-protection-regulation-gdpr-1-1.pdf" TargetMode="External"/><Relationship Id="rId2" Type="http://schemas.openxmlformats.org/officeDocument/2006/relationships/hyperlink" Target="https://cdp.com/glossary/data-privacy-regulations/" TargetMode="External"/><Relationship Id="rId1" Type="http://schemas.openxmlformats.org/officeDocument/2006/relationships/slideLayout" Target="../slideLayouts/slideLayout2.xml"/><Relationship Id="rId6" Type="http://schemas.openxmlformats.org/officeDocument/2006/relationships/hyperlink" Target="https://en.wikipedia.org/wiki/General_Data_Protection_Regulation" TargetMode="External"/><Relationship Id="rId11" Type="http://schemas.openxmlformats.org/officeDocument/2006/relationships/hyperlink" Target="https://pro.bloomberglaw.com/insights/privacy/the-eus-general-data-protection-regulation-gdpr/" TargetMode="External"/><Relationship Id="rId5" Type="http://schemas.openxmlformats.org/officeDocument/2006/relationships/hyperlink" Target="https://gdpr.eu/what-is-gdpr/" TargetMode="External"/><Relationship Id="rId10" Type="http://schemas.openxmlformats.org/officeDocument/2006/relationships/hyperlink" Target="https://www.endpointprotector.com/blog/gdpr-the-pros-and-the-cons/" TargetMode="External"/><Relationship Id="rId4" Type="http://schemas.openxmlformats.org/officeDocument/2006/relationships/hyperlink" Target="https://gdpr.eu/tag/gdpr/" TargetMode="External"/><Relationship Id="rId9" Type="http://schemas.openxmlformats.org/officeDocument/2006/relationships/hyperlink" Target="https://www.cyberdefensemagazine.com/the-pros-cons-and-true-impact-of-gdpr-one-year-later/" TargetMode="External"/></Relationships>
</file>

<file path=ppt/slides/_rels/slide54.xml.rels><?xml version="1.0" encoding="UTF-8" standalone="yes"?>
<Relationships xmlns="http://schemas.openxmlformats.org/package/2006/relationships"><Relationship Id="rId8" Type="http://schemas.openxmlformats.org/officeDocument/2006/relationships/hyperlink" Target="https://artificialintelligenceact.eu/" TargetMode="External"/><Relationship Id="rId3" Type="http://schemas.openxmlformats.org/officeDocument/2006/relationships/hyperlink" Target="https://en.wikipedia.org/wiki/Viber" TargetMode="External"/><Relationship Id="rId7" Type="http://schemas.openxmlformats.org/officeDocument/2006/relationships/hyperlink" Target="https://eur-lex.europa.eu/legal-content/EN/TXT/?uri=celex%3A32013L0040" TargetMode="External"/><Relationship Id="rId12" Type="http://schemas.openxmlformats.org/officeDocument/2006/relationships/hyperlink" Target="https://www.cyberpilot.io/cyberpilot-blog/data-protection-principles-the-7-principles-of-gdpr-explained/" TargetMode="External"/><Relationship Id="rId2" Type="http://schemas.openxmlformats.org/officeDocument/2006/relationships/hyperlink" Target="https://www.gdpradvisor.co.uk/gdpr-countries" TargetMode="External"/><Relationship Id="rId1" Type="http://schemas.openxmlformats.org/officeDocument/2006/relationships/slideLayout" Target="../slideLayouts/slideLayout2.xml"/><Relationship Id="rId6" Type="http://schemas.openxmlformats.org/officeDocument/2006/relationships/hyperlink" Target="https://eur-lex.europa.eu/eli/reg/2021/784/oj" TargetMode="External"/><Relationship Id="rId11" Type="http://schemas.openxmlformats.org/officeDocument/2006/relationships/hyperlink" Target="https://www.nytimes.com/2023/05/22/business/meta-facebook-eu-privacy-fine.html" TargetMode="External"/><Relationship Id="rId5" Type="http://schemas.openxmlformats.org/officeDocument/2006/relationships/hyperlink" Target="https://termly.io/resources/articles/biggest-gdpr-fines/" TargetMode="External"/><Relationship Id="rId10" Type="http://schemas.openxmlformats.org/officeDocument/2006/relationships/hyperlink" Target="https://dataprivacymanager.net/5-biggest-gdpr-fines-so-far-2020/" TargetMode="External"/><Relationship Id="rId4" Type="http://schemas.openxmlformats.org/officeDocument/2006/relationships/hyperlink" Target="https://www.cookieyes.com/blog/gdpr-countries/" TargetMode="External"/><Relationship Id="rId9" Type="http://schemas.openxmlformats.org/officeDocument/2006/relationships/hyperlink" Target="https://www.enforcementtracker.com/?insights" TargetMode="External"/></Relationships>
</file>

<file path=ppt/slides/_rels/slide55.xml.rels><?xml version="1.0" encoding="UTF-8" standalone="yes"?>
<Relationships xmlns="http://schemas.openxmlformats.org/package/2006/relationships"><Relationship Id="rId8" Type="http://schemas.openxmlformats.org/officeDocument/2006/relationships/hyperlink" Target="https://www.amazon.jobs/en/privacy_page?region_id=region_california&amp;notice_id=california-privacy-english" TargetMode="External"/><Relationship Id="rId3" Type="http://schemas.openxmlformats.org/officeDocument/2006/relationships/hyperlink" Target="https://www.paloaltonetworks.ca/cyberpedia/ccpa" TargetMode="External"/><Relationship Id="rId7" Type="http://schemas.openxmlformats.org/officeDocument/2006/relationships/hyperlink" Target="https://www.osano.com/articles/ccpa-cpra-sell-share" TargetMode="External"/><Relationship Id="rId2" Type="http://schemas.openxmlformats.org/officeDocument/2006/relationships/hyperlink" Target="https://www.oag.ca.gov/privacy/ccpa" TargetMode="External"/><Relationship Id="rId1" Type="http://schemas.openxmlformats.org/officeDocument/2006/relationships/slideLayout" Target="../slideLayouts/slideLayout1.xml"/><Relationship Id="rId6" Type="http://schemas.openxmlformats.org/officeDocument/2006/relationships/hyperlink" Target="https://www.kelleydrye.com/viewpoints/blogs/ad-law-access/potential-constitutional-challenges-to-the-ccpa" TargetMode="External"/><Relationship Id="rId5" Type="http://schemas.openxmlformats.org/officeDocument/2006/relationships/hyperlink" Target="https://streetfightmag.com/2020/01/06/the-california-consumer-privacy-acts-promise-and-limitations/" TargetMode="External"/><Relationship Id="rId4" Type="http://schemas.openxmlformats.org/officeDocument/2006/relationships/hyperlink" Target="https://datameaning.com/2024/07/05/ccpa-compliance/" TargetMode="External"/><Relationship Id="rId9" Type="http://schemas.openxmlformats.org/officeDocument/2006/relationships/hyperlink" Target="https://www.ebayinc.com/company/privacy-center/privacy-notice/state-privacy-disclosures/#california" TargetMode="External"/></Relationships>
</file>

<file path=ppt/slides/_rels/slide56.xml.rels><?xml version="1.0" encoding="UTF-8" standalone="yes"?>
<Relationships xmlns="http://schemas.openxmlformats.org/package/2006/relationships"><Relationship Id="rId8" Type="http://schemas.openxmlformats.org/officeDocument/2006/relationships/hyperlink" Target="https://www.hipaajournal.com/what-are-the-penalties-for-hipaa-violations-7096/" TargetMode="External"/><Relationship Id="rId3" Type="http://schemas.openxmlformats.org/officeDocument/2006/relationships/hyperlink" Target="https://www.didomi.io/blog/sephora-fine-california-first-ccpa-enforcement-settlement" TargetMode="External"/><Relationship Id="rId7" Type="http://schemas.openxmlformats.org/officeDocument/2006/relationships/hyperlink" Target="https://www.govinfo.gov/content/pkg/FR-2006-02-16/html/06-1376.htm" TargetMode="External"/><Relationship Id="rId2" Type="http://schemas.openxmlformats.org/officeDocument/2006/relationships/hyperlink" Target="https://www.forbes.com/sites/tomchavez/2022/10/27/on-privacy-regulators-are-awakening-the-consumerand-its-an-innovation-imperative/" TargetMode="External"/><Relationship Id="rId1" Type="http://schemas.openxmlformats.org/officeDocument/2006/relationships/slideLayout" Target="../slideLayouts/slideLayout2.xml"/><Relationship Id="rId6" Type="http://schemas.openxmlformats.org/officeDocument/2006/relationships/hyperlink" Target="https://www.digitalguardian.com/blog/what-hipaa-compliance" TargetMode="External"/><Relationship Id="rId5" Type="http://schemas.openxmlformats.org/officeDocument/2006/relationships/hyperlink" Target="https://en.wikipedia.org/wiki/Health_Insurance_Portability_and_Accountability_Act" TargetMode="External"/><Relationship Id="rId10" Type="http://schemas.openxmlformats.org/officeDocument/2006/relationships/hyperlink" Target="https://www.hhs.gov/hipaa/for-professionals/privacy/guidance/disclosures-public-health-activities/index.html" TargetMode="External"/><Relationship Id="rId4" Type="http://schemas.openxmlformats.org/officeDocument/2006/relationships/hyperlink" Target="https://www.hipaajournal.com/hipaa-privacy-rule/" TargetMode="External"/><Relationship Id="rId9" Type="http://schemas.openxmlformats.org/officeDocument/2006/relationships/hyperlink" Target="https://www.fisherphillips.com/en/news-insights/dramatic-increases-in-hipaa-privacy-and-security-enforcement.html" TargetMode="External"/></Relationships>
</file>

<file path=ppt/slides/_rels/slide57.xml.rels><?xml version="1.0" encoding="UTF-8" standalone="yes"?>
<Relationships xmlns="http://schemas.openxmlformats.org/package/2006/relationships"><Relationship Id="rId8" Type="http://schemas.openxmlformats.org/officeDocument/2006/relationships/hyperlink" Target="https://www.hipaajournal.com/hipaa-social-media/" TargetMode="External"/><Relationship Id="rId3" Type="http://schemas.openxmlformats.org/officeDocument/2006/relationships/hyperlink" Target="https://www.compliancejunction.com/pros-and-cons-of-hipaa/" TargetMode="External"/><Relationship Id="rId7" Type="http://schemas.openxmlformats.org/officeDocument/2006/relationships/hyperlink" Target="https://hiverhq.com/blog/hipaa-compliant-messaging-apps" TargetMode="External"/><Relationship Id="rId12" Type="http://schemas.openxmlformats.org/officeDocument/2006/relationships/hyperlink" Target="https://www.hipaajournal.com/anthem-inc-settles-state-attorneys-general-data-breach-investigations-and-pays-48-2-million-in-penalties/" TargetMode="External"/><Relationship Id="rId2" Type="http://schemas.openxmlformats.org/officeDocument/2006/relationships/hyperlink" Target="https://www.ecfr.gov/current/title-45/subtitle-A/subchapter-C/part-164/subpart-E/section-164.506" TargetMode="External"/><Relationship Id="rId1" Type="http://schemas.openxmlformats.org/officeDocument/2006/relationships/slideLayout" Target="../slideLayouts/slideLayout2.xml"/><Relationship Id="rId6" Type="http://schemas.openxmlformats.org/officeDocument/2006/relationships/hyperlink" Target="https://www.ifaxapp.com/hipaa/best-hipaa-compliant-phone-app/" TargetMode="External"/><Relationship Id="rId11" Type="http://schemas.openxmlformats.org/officeDocument/2006/relationships/hyperlink" Target="https://www.ftc.gov/business-guidance/resources/collecting-using-or-sharing-consumer-health-information-look-hipaa-ftc-act-health-breach" TargetMode="External"/><Relationship Id="rId5" Type="http://schemas.openxmlformats.org/officeDocument/2006/relationships/hyperlink" Target="https://www.hipaaguide.net/disadvantages-of-hipaa/" TargetMode="External"/><Relationship Id="rId10" Type="http://schemas.openxmlformats.org/officeDocument/2006/relationships/hyperlink" Target="https://www.strikegraph.com/guides/what-cannot-be-shared-under-hipaa" TargetMode="External"/><Relationship Id="rId4" Type="http://schemas.openxmlformats.org/officeDocument/2006/relationships/hyperlink" Target="https://www.score.org/utah/resource/blog-post/advantages-and-disadvantages-hipaa-exploring-pros-and-cons" TargetMode="External"/><Relationship Id="rId9" Type="http://schemas.openxmlformats.org/officeDocument/2006/relationships/hyperlink" Target="https://www.paubox.com/blog/is-posting-on-social-media-a-hipaa-violation" TargetMode="External"/></Relationships>
</file>

<file path=ppt/slides/_rels/slide58.xml.rels><?xml version="1.0" encoding="UTF-8" standalone="yes"?>
<Relationships xmlns="http://schemas.openxmlformats.org/package/2006/relationships"><Relationship Id="rId8" Type="http://schemas.openxmlformats.org/officeDocument/2006/relationships/hyperlink" Target="https://prsindia.org/billtrack/digital-personal-data-protection-bill-2023" TargetMode="External"/><Relationship Id="rId3" Type="http://schemas.openxmlformats.org/officeDocument/2006/relationships/hyperlink" Target="https://www.parkerip.com/blog/digital-privacy-rights-in-india/" TargetMode="External"/><Relationship Id="rId7" Type="http://schemas.openxmlformats.org/officeDocument/2006/relationships/hyperlink" Target="https://www.cookieyes.com/blog/india-digital-personal-data-protection-act-dpdpa/" TargetMode="External"/><Relationship Id="rId2" Type="http://schemas.openxmlformats.org/officeDocument/2006/relationships/hyperlink" Target="https://www.meity.gov.in/writereaddata/files/Digital%20Personal%20Data%20Protection%20Act%202023.pdf" TargetMode="External"/><Relationship Id="rId1" Type="http://schemas.openxmlformats.org/officeDocument/2006/relationships/slideLayout" Target="../slideLayouts/slideLayout1.xml"/><Relationship Id="rId6" Type="http://schemas.openxmlformats.org/officeDocument/2006/relationships/hyperlink" Target="https://usercentrics.com/knowledge-hub/india-digital-personal-data-protection-act-dpdpa/" TargetMode="External"/><Relationship Id="rId11" Type="http://schemas.openxmlformats.org/officeDocument/2006/relationships/hyperlink" Target="https://www.lexlocum.in/drawbacks-and-criticisms-of-the-dpdp-act-2023/" TargetMode="External"/><Relationship Id="rId5" Type="http://schemas.openxmlformats.org/officeDocument/2006/relationships/hyperlink" Target="https://www.meity.gov.in/writereaddata/files/The%20Digital%20Personal%20Data%20Potection%20Bill%2C%202022_0.pdf" TargetMode="External"/><Relationship Id="rId10" Type="http://schemas.openxmlformats.org/officeDocument/2006/relationships/hyperlink" Target="https://www.civilsdaily.com/balancing-security-and-privacy-do-the-draft-digital-protection-rules-get-it-right/" TargetMode="External"/><Relationship Id="rId4" Type="http://schemas.openxmlformats.org/officeDocument/2006/relationships/hyperlink" Target="https://www.digitalguardian.com/blog/what-indias-digital-personal-data-protection-dpdp-act-rights-responsibilities-everything-you" TargetMode="External"/><Relationship Id="rId9" Type="http://schemas.openxmlformats.org/officeDocument/2006/relationships/hyperlink" Target="https://www.dlapiperdataprotection.com/index.html?t=law&amp;c=IN"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corporate.cyrilamarchandblogs.com/2024/02/the-great-reset-what-lies-in-store-for-targeted-advertising/" TargetMode="External"/><Relationship Id="rId7" Type="http://schemas.openxmlformats.org/officeDocument/2006/relationships/hyperlink" Target="https://x.com/MoHFW_INDIA/status/1668218414534643713?ref_src=twsrc%5Etfw%7Ctwcamp%5Etweetembed%7Ctwterm%5E1668218414534643713%7Ctwgr%5E53820487858a2b876e39a8be7e83cc8ea349c7a7%7Ctwcon%5Es1_&amp;ref_url=https%3A%2F%2Fwww.bbc.com%2Fnews%2Fworld-asia-india-65880173" TargetMode="External"/><Relationship Id="rId2" Type="http://schemas.openxmlformats.org/officeDocument/2006/relationships/hyperlink" Target="https://www.similarweb.com/top-apps/google/india/" TargetMode="External"/><Relationship Id="rId1" Type="http://schemas.openxmlformats.org/officeDocument/2006/relationships/slideLayout" Target="../slideLayouts/slideLayout2.xml"/><Relationship Id="rId6" Type="http://schemas.openxmlformats.org/officeDocument/2006/relationships/hyperlink" Target="https://www.bbc.com/news/world-asia-india-65880173" TargetMode="External"/><Relationship Id="rId5" Type="http://schemas.openxmlformats.org/officeDocument/2006/relationships/hyperlink" Target="https://www.newslaundry.com/2023/06/16/cowin-data-leak-global-data-protection-norms-and-whats-at-stake-in-india" TargetMode="External"/><Relationship Id="rId4" Type="http://schemas.openxmlformats.org/officeDocument/2006/relationships/hyperlink" Target="https://ccgnludelhi.wordpress.com/2023/11/21/navigating-the-indian-data-protection-law-childrens-privacy-and-the-digital-personal-data-protection-act-2023/"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hyperlink" Target="https://www.newslaundry.com/2023/06/16/2023/06/12/cowin-data-leak-aadhaar-passport-details-phone-numbers-of-lakhs-of-indians-made-public-on-telegram" TargetMode="External"/><Relationship Id="rId7" Type="http://schemas.openxmlformats.org/officeDocument/2006/relationships/hyperlink" Target="https://artificialintelligenceact.eu/ai-act-explorer/" TargetMode="External"/><Relationship Id="rId2" Type="http://schemas.openxmlformats.org/officeDocument/2006/relationships/hyperlink" Target="https://x.com/RajeevRC_X/status/1668221201075023873?ref_src=twsrc%5Etfw%7Ctwcamp%5Etweetembed%7Ctwterm%5E1668206577021583362%7Ctwgr%5E53820487858a2b876e39a8be7e83cc8ea349c7a7%7Ctwcon%5Es1_&amp;ref_url=https%3A%2F%2Fwww.bbc.com%2Fnews%2Fworld-asia-india-65880173" TargetMode="External"/><Relationship Id="rId1" Type="http://schemas.openxmlformats.org/officeDocument/2006/relationships/slideLayout" Target="../slideLayouts/slideLayout2.xml"/><Relationship Id="rId6" Type="http://schemas.openxmlformats.org/officeDocument/2006/relationships/hyperlink" Target="https://www.isaca.org/resources/news-and-trends/industry-news/2024/the-evolving-world-of-data-privacy-trends-and-strategies" TargetMode="External"/><Relationship Id="rId5" Type="http://schemas.openxmlformats.org/officeDocument/2006/relationships/hyperlink" Target="https://www.welivesecurity.com/en/business-security/evolving-landscape-data-privacy-key-trends-shape-2025/" TargetMode="External"/><Relationship Id="rId4" Type="http://schemas.openxmlformats.org/officeDocument/2006/relationships/hyperlink" Target="https://www.osano.com/articles/privacy-laws-2025"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3CB49-62FF-3FF0-0A83-157F2789139D}"/>
              </a:ext>
            </a:extLst>
          </p:cNvPr>
          <p:cNvSpPr>
            <a:spLocks noGrp="1"/>
          </p:cNvSpPr>
          <p:nvPr>
            <p:ph type="ctrTitle"/>
          </p:nvPr>
        </p:nvSpPr>
        <p:spPr>
          <a:xfrm>
            <a:off x="1595268" y="-212766"/>
            <a:ext cx="9001462" cy="2387600"/>
          </a:xfrm>
        </p:spPr>
        <p:txBody>
          <a:bodyPr/>
          <a:lstStyle/>
          <a:p>
            <a:r>
              <a:rPr lang="en-CA" dirty="0">
                <a:latin typeface="Calibri" panose="020F0502020204030204" pitchFamily="34" charset="0"/>
                <a:ea typeface="Calibri" panose="020F0502020204030204" pitchFamily="34" charset="0"/>
                <a:cs typeface="Calibri" panose="020F0502020204030204" pitchFamily="34" charset="0"/>
              </a:rPr>
              <a:t>UNDERSTANDING OF VARIOUS DATA PRIVACY REGULATIONS</a:t>
            </a:r>
          </a:p>
        </p:txBody>
      </p:sp>
      <p:sp>
        <p:nvSpPr>
          <p:cNvPr id="3" name="Subtitle 2">
            <a:extLst>
              <a:ext uri="{FF2B5EF4-FFF2-40B4-BE49-F238E27FC236}">
                <a16:creationId xmlns:a16="http://schemas.microsoft.com/office/drawing/2014/main" id="{8E240360-7BD6-0A8C-4D7D-93D93183B40C}"/>
              </a:ext>
            </a:extLst>
          </p:cNvPr>
          <p:cNvSpPr>
            <a:spLocks noGrp="1"/>
          </p:cNvSpPr>
          <p:nvPr>
            <p:ph type="subTitle" idx="1"/>
          </p:nvPr>
        </p:nvSpPr>
        <p:spPr>
          <a:xfrm>
            <a:off x="0" y="4084637"/>
            <a:ext cx="9001462" cy="2714095"/>
          </a:xfrm>
        </p:spPr>
        <p:txBody>
          <a:bodyPr>
            <a:normAutofit fontScale="92500" lnSpcReduction="10000"/>
          </a:bodyPr>
          <a:lstStyle/>
          <a:p>
            <a:pPr algn="l"/>
            <a:r>
              <a:rPr lang="en-CA" sz="2000" dirty="0">
                <a:latin typeface="Calibri" panose="020F0502020204030204" pitchFamily="34" charset="0"/>
                <a:ea typeface="Calibri" panose="020F0502020204030204" pitchFamily="34" charset="0"/>
                <a:cs typeface="Calibri" panose="020F0502020204030204" pitchFamily="34" charset="0"/>
              </a:rPr>
              <a:t>Prepared By: Akshar Ketanbhai Patel</a:t>
            </a:r>
          </a:p>
          <a:p>
            <a:pPr algn="l"/>
            <a:r>
              <a:rPr lang="en-CA" sz="2000" dirty="0">
                <a:latin typeface="Calibri" panose="020F0502020204030204" pitchFamily="34" charset="0"/>
                <a:ea typeface="Calibri" panose="020F0502020204030204" pitchFamily="34" charset="0"/>
                <a:cs typeface="Calibri" panose="020F0502020204030204" pitchFamily="34" charset="0"/>
              </a:rPr>
              <a:t>Student ID: 30255152</a:t>
            </a:r>
          </a:p>
          <a:p>
            <a:pPr algn="l"/>
            <a:r>
              <a:rPr lang="en-CA" sz="2000" dirty="0">
                <a:latin typeface="Calibri" panose="020F0502020204030204" pitchFamily="34" charset="0"/>
                <a:ea typeface="Calibri" panose="020F0502020204030204" pitchFamily="34" charset="0"/>
                <a:cs typeface="Calibri" panose="020F0502020204030204" pitchFamily="34" charset="0"/>
              </a:rPr>
              <a:t>Course: ISEC 611- Private Data Management (Teaching Aide Project)</a:t>
            </a:r>
          </a:p>
          <a:p>
            <a:pPr algn="l"/>
            <a:r>
              <a:rPr lang="en-CA" sz="2000" dirty="0">
                <a:latin typeface="Calibri" panose="020F0502020204030204" pitchFamily="34" charset="0"/>
                <a:ea typeface="Calibri" panose="020F0502020204030204" pitchFamily="34" charset="0"/>
                <a:cs typeface="Calibri" panose="020F0502020204030204" pitchFamily="34" charset="0"/>
              </a:rPr>
              <a:t>Professor: Michelle Cheatham</a:t>
            </a:r>
          </a:p>
          <a:p>
            <a:pPr algn="l"/>
            <a:r>
              <a:rPr lang="en-CA" sz="2000" dirty="0">
                <a:latin typeface="Calibri" panose="020F0502020204030204" pitchFamily="34" charset="0"/>
                <a:ea typeface="Calibri" panose="020F0502020204030204" pitchFamily="34" charset="0"/>
                <a:cs typeface="Calibri" panose="020F0502020204030204" pitchFamily="34" charset="0"/>
              </a:rPr>
              <a:t>University: University of Calgary</a:t>
            </a:r>
          </a:p>
          <a:p>
            <a:pPr algn="l"/>
            <a:r>
              <a:rPr lang="en-CA" sz="2000" dirty="0">
                <a:latin typeface="Calibri" panose="020F0502020204030204" pitchFamily="34" charset="0"/>
                <a:ea typeface="Calibri" panose="020F0502020204030204" pitchFamily="34" charset="0"/>
                <a:cs typeface="Calibri" panose="020F0502020204030204" pitchFamily="34" charset="0"/>
              </a:rPr>
              <a:t>Date: 16 February 2025</a:t>
            </a:r>
          </a:p>
        </p:txBody>
      </p:sp>
      <p:pic>
        <p:nvPicPr>
          <p:cNvPr id="8" name="Picture 7" descr="A black background with white text&#10;&#10;AI-generated content may be incorrect.">
            <a:extLst>
              <a:ext uri="{FF2B5EF4-FFF2-40B4-BE49-F238E27FC236}">
                <a16:creationId xmlns:a16="http://schemas.microsoft.com/office/drawing/2014/main" id="{4E7752B2-BBC6-BCC1-6355-A31EFA8B93BE}"/>
              </a:ext>
            </a:extLst>
          </p:cNvPr>
          <p:cNvPicPr>
            <a:picLocks noChangeAspect="1"/>
          </p:cNvPicPr>
          <p:nvPr/>
        </p:nvPicPr>
        <p:blipFill>
          <a:blip r:embed="rId2">
            <a:alphaModFix amt="35000"/>
          </a:blip>
          <a:stretch>
            <a:fillRect/>
          </a:stretch>
        </p:blipFill>
        <p:spPr>
          <a:xfrm>
            <a:off x="3579060" y="2174834"/>
            <a:ext cx="5033879" cy="1197058"/>
          </a:xfrm>
          <a:prstGeom prst="rect">
            <a:avLst/>
          </a:prstGeom>
          <a:ln w="34925">
            <a:solidFill>
              <a:schemeClr val="bg1"/>
            </a:solidFill>
          </a:ln>
          <a:effectLst>
            <a:reflection blurRad="6350" stA="50000" endA="295" endPos="92000" dist="101600" dir="5400000" sy="-100000" algn="bl" rotWithShape="0"/>
          </a:effectLst>
          <a:scene3d>
            <a:camera prst="perspectiveFront" fov="2700000">
              <a:rot lat="19086000" lon="19067999" rev="3108000"/>
            </a:camera>
            <a:lightRig rig="threePt" dir="t">
              <a:rot lat="0" lon="0" rev="0"/>
            </a:lightRig>
          </a:scene3d>
          <a:sp3d extrusionH="38100" prstMaterial="clear">
            <a:bevelB prst="softRound"/>
          </a:sp3d>
        </p:spPr>
      </p:pic>
      <p:pic>
        <p:nvPicPr>
          <p:cNvPr id="13" name="Picture 12" descr="A black and white sign with white text&#10;&#10;AI-generated content may be incorrect.">
            <a:extLst>
              <a:ext uri="{FF2B5EF4-FFF2-40B4-BE49-F238E27FC236}">
                <a16:creationId xmlns:a16="http://schemas.microsoft.com/office/drawing/2014/main" id="{DA675EE5-CF3C-766F-C7C5-01CBD2723FDF}"/>
              </a:ext>
            </a:extLst>
          </p:cNvPr>
          <p:cNvPicPr>
            <a:picLocks noChangeAspect="1"/>
          </p:cNvPicPr>
          <p:nvPr/>
        </p:nvPicPr>
        <p:blipFill>
          <a:blip r:embed="rId3"/>
          <a:stretch>
            <a:fillRect/>
          </a:stretch>
        </p:blipFill>
        <p:spPr>
          <a:xfrm>
            <a:off x="10018295" y="6083969"/>
            <a:ext cx="2173705" cy="655637"/>
          </a:xfrm>
          <a:prstGeom prst="rect">
            <a:avLst/>
          </a:prstGeom>
        </p:spPr>
      </p:pic>
    </p:spTree>
    <p:extLst>
      <p:ext uri="{BB962C8B-B14F-4D97-AF65-F5344CB8AC3E}">
        <p14:creationId xmlns:p14="http://schemas.microsoft.com/office/powerpoint/2010/main" val="659455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5E757-5C08-0A27-E729-8C4E2BF57953}"/>
              </a:ext>
            </a:extLst>
          </p:cNvPr>
          <p:cNvSpPr>
            <a:spLocks noGrp="1"/>
          </p:cNvSpPr>
          <p:nvPr>
            <p:ph type="title"/>
          </p:nvPr>
        </p:nvSpPr>
        <p:spPr>
          <a:xfrm>
            <a:off x="913795" y="-183321"/>
            <a:ext cx="10353761" cy="1326321"/>
          </a:xfrm>
        </p:spPr>
        <p:txBody>
          <a:bodyPr>
            <a:normAutofit/>
          </a:bodyPr>
          <a:lstStyle/>
          <a:p>
            <a:r>
              <a:rPr lang="en-CA" sz="4400" dirty="0">
                <a:latin typeface="Calibri" panose="020F0502020204030204" pitchFamily="34" charset="0"/>
                <a:ea typeface="Calibri" panose="020F0502020204030204" pitchFamily="34" charset="0"/>
                <a:cs typeface="Calibri" panose="020F0502020204030204" pitchFamily="34" charset="0"/>
              </a:rPr>
              <a:t>Limitations or challenges for gdpr</a:t>
            </a:r>
          </a:p>
        </p:txBody>
      </p:sp>
      <p:sp>
        <p:nvSpPr>
          <p:cNvPr id="3" name="Content Placeholder 2">
            <a:extLst>
              <a:ext uri="{FF2B5EF4-FFF2-40B4-BE49-F238E27FC236}">
                <a16:creationId xmlns:a16="http://schemas.microsoft.com/office/drawing/2014/main" id="{5B20A0B3-BBC7-1B0E-C391-02106EA3FDC3}"/>
              </a:ext>
            </a:extLst>
          </p:cNvPr>
          <p:cNvSpPr>
            <a:spLocks noGrp="1"/>
          </p:cNvSpPr>
          <p:nvPr>
            <p:ph idx="1"/>
          </p:nvPr>
        </p:nvSpPr>
        <p:spPr>
          <a:xfrm>
            <a:off x="0" y="1350997"/>
            <a:ext cx="11267557" cy="5363069"/>
          </a:xfrm>
        </p:spPr>
        <p:txBody>
          <a:bodyPr/>
          <a:lstStyle/>
          <a:p>
            <a:r>
              <a:rPr lang="en-CA" b="1" dirty="0">
                <a:latin typeface="Calibri" panose="020F0502020204030204" pitchFamily="34" charset="0"/>
                <a:ea typeface="Calibri" panose="020F0502020204030204" pitchFamily="34" charset="0"/>
                <a:cs typeface="Calibri" panose="020F0502020204030204" pitchFamily="34" charset="0"/>
              </a:rPr>
              <a:t>Complexity and Vagueness: </a:t>
            </a:r>
            <a:r>
              <a:rPr lang="en-CA" dirty="0">
                <a:latin typeface="Calibri" panose="020F0502020204030204" pitchFamily="34" charset="0"/>
                <a:ea typeface="Calibri" panose="020F0502020204030204" pitchFamily="34" charset="0"/>
                <a:cs typeface="Calibri" panose="020F0502020204030204" pitchFamily="34" charset="0"/>
              </a:rPr>
              <a:t>As the regulation is very broad, which make interpretation difficult, requiring expensive legal advice, which might be possible that small organizations cannot do.</a:t>
            </a:r>
          </a:p>
          <a:p>
            <a:endParaRPr lang="en-CA" sz="1400" dirty="0">
              <a:latin typeface="Calibri" panose="020F0502020204030204" pitchFamily="34" charset="0"/>
              <a:ea typeface="Calibri" panose="020F0502020204030204" pitchFamily="34" charset="0"/>
              <a:cs typeface="Calibri" panose="020F0502020204030204" pitchFamily="34" charset="0"/>
            </a:endParaRPr>
          </a:p>
          <a:p>
            <a:r>
              <a:rPr lang="en-CA" b="1" dirty="0">
                <a:latin typeface="Calibri" panose="020F0502020204030204" pitchFamily="34" charset="0"/>
                <a:ea typeface="Calibri" panose="020F0502020204030204" pitchFamily="34" charset="0"/>
                <a:cs typeface="Calibri" panose="020F0502020204030204" pitchFamily="34" charset="0"/>
              </a:rPr>
              <a:t>Impact on Innovation: </a:t>
            </a:r>
            <a:r>
              <a:rPr lang="en-CA" dirty="0">
                <a:latin typeface="Calibri" panose="020F0502020204030204" pitchFamily="34" charset="0"/>
                <a:ea typeface="Calibri" panose="020F0502020204030204" pitchFamily="34" charset="0"/>
                <a:cs typeface="Calibri" panose="020F0502020204030204" pitchFamily="34" charset="0"/>
              </a:rPr>
              <a:t>Because of strict data processing of GDPR, it might be possible that technological innovation is hindered. It may discourage startups.</a:t>
            </a:r>
          </a:p>
          <a:p>
            <a:endParaRPr lang="en-CA" sz="1400" dirty="0">
              <a:latin typeface="Calibri" panose="020F0502020204030204" pitchFamily="34" charset="0"/>
              <a:ea typeface="Calibri" panose="020F0502020204030204" pitchFamily="34" charset="0"/>
              <a:cs typeface="Calibri" panose="020F0502020204030204" pitchFamily="34" charset="0"/>
            </a:endParaRPr>
          </a:p>
          <a:p>
            <a:r>
              <a:rPr lang="en-CA" b="1" dirty="0">
                <a:latin typeface="Calibri" panose="020F0502020204030204" pitchFamily="34" charset="0"/>
                <a:ea typeface="Calibri" panose="020F0502020204030204" pitchFamily="34" charset="0"/>
                <a:cs typeface="Calibri" panose="020F0502020204030204" pitchFamily="34" charset="0"/>
              </a:rPr>
              <a:t>Global Compliance Issues: </a:t>
            </a:r>
            <a:r>
              <a:rPr lang="en-CA" dirty="0">
                <a:latin typeface="Calibri" panose="020F0502020204030204" pitchFamily="34" charset="0"/>
                <a:ea typeface="Calibri" panose="020F0502020204030204" pitchFamily="34" charset="0"/>
                <a:cs typeface="Calibri" panose="020F0502020204030204" pitchFamily="34" charset="0"/>
              </a:rPr>
              <a:t>Enforcing compliance globally with various companies that are processing EU citizens or resident’s data is very difficult.</a:t>
            </a:r>
          </a:p>
          <a:p>
            <a:endParaRPr lang="en-CA" dirty="0">
              <a:latin typeface="Calibri" panose="020F0502020204030204" pitchFamily="34" charset="0"/>
              <a:ea typeface="Calibri" panose="020F0502020204030204" pitchFamily="34" charset="0"/>
              <a:cs typeface="Calibri" panose="020F0502020204030204" pitchFamily="34" charset="0"/>
            </a:endParaRPr>
          </a:p>
          <a:p>
            <a:endParaRPr lang="en-CA"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19935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097C3-7520-F295-B7A7-81FE2E7156D7}"/>
              </a:ext>
            </a:extLst>
          </p:cNvPr>
          <p:cNvSpPr>
            <a:spLocks noGrp="1"/>
          </p:cNvSpPr>
          <p:nvPr>
            <p:ph type="ctrTitle"/>
          </p:nvPr>
        </p:nvSpPr>
        <p:spPr>
          <a:xfrm>
            <a:off x="1510603" y="-982133"/>
            <a:ext cx="9001462" cy="2387600"/>
          </a:xfrm>
        </p:spPr>
        <p:txBody>
          <a:bodyPr>
            <a:normAutofit/>
          </a:bodyPr>
          <a:lstStyle/>
          <a:p>
            <a:r>
              <a:rPr lang="en-CA" sz="4400" dirty="0">
                <a:latin typeface="Calibri" panose="020F0502020204030204" pitchFamily="34" charset="0"/>
                <a:ea typeface="Calibri" panose="020F0502020204030204" pitchFamily="34" charset="0"/>
                <a:cs typeface="Calibri" panose="020F0502020204030204" pitchFamily="34" charset="0"/>
              </a:rPr>
              <a:t>Countries following GDPR, MOST USED APPS AND BANNED CONTENT </a:t>
            </a:r>
          </a:p>
        </p:txBody>
      </p:sp>
      <p:sp>
        <p:nvSpPr>
          <p:cNvPr id="3" name="Subtitle 2">
            <a:extLst>
              <a:ext uri="{FF2B5EF4-FFF2-40B4-BE49-F238E27FC236}">
                <a16:creationId xmlns:a16="http://schemas.microsoft.com/office/drawing/2014/main" id="{5BAF987E-0B22-B672-8B88-3B45BE3CDB24}"/>
              </a:ext>
            </a:extLst>
          </p:cNvPr>
          <p:cNvSpPr>
            <a:spLocks noGrp="1"/>
          </p:cNvSpPr>
          <p:nvPr>
            <p:ph type="subTitle" idx="1"/>
          </p:nvPr>
        </p:nvSpPr>
        <p:spPr>
          <a:xfrm>
            <a:off x="118533" y="1727200"/>
            <a:ext cx="10478198" cy="4919133"/>
          </a:xfrm>
        </p:spPr>
        <p:txBody>
          <a:bodyPr/>
          <a:lstStyle/>
          <a:p>
            <a:pPr marL="342900" indent="-342900" algn="l">
              <a:buFont typeface="Wingdings" panose="05000000000000000000" pitchFamily="2" charset="2"/>
              <a:buChar char="Ø"/>
            </a:pPr>
            <a:r>
              <a:rPr lang="en-CA" dirty="0">
                <a:latin typeface="Calibri" panose="020F0502020204030204" pitchFamily="34" charset="0"/>
                <a:ea typeface="Calibri" panose="020F0502020204030204" pitchFamily="34" charset="0"/>
                <a:cs typeface="Calibri" panose="020F0502020204030204" pitchFamily="34" charset="0"/>
              </a:rPr>
              <a:t>Which countries following GDPR Regulations?</a:t>
            </a:r>
          </a:p>
          <a:p>
            <a:pPr marL="800100" lvl="1" indent="-342900" algn="just">
              <a:buFont typeface="Arial" panose="020B0604020202020204" pitchFamily="34" charset="0"/>
              <a:buChar char="•"/>
            </a:pPr>
            <a:r>
              <a:rPr lang="en-CA" dirty="0">
                <a:latin typeface="Calibri" panose="020F0502020204030204" pitchFamily="34" charset="0"/>
                <a:ea typeface="Calibri" panose="020F0502020204030204" pitchFamily="34" charset="0"/>
                <a:cs typeface="Calibri" panose="020F0502020204030204" pitchFamily="34" charset="0"/>
              </a:rPr>
              <a:t>All European Union members states follow GDPR Regulations. The countries are Austria, Belgium, Bulgaria, Croatia, Cyprus, Czech Republic, Denmark, Estonia, Finland, France, Germany, Greece, Hungary, Ireland, Italy, Latvia, Lithuania, Luxembourg, Malta, Netherlands, Poland, Portugal, Romania, Slovakia, Slovenia, Spain, Sweden</a:t>
            </a:r>
          </a:p>
          <a:p>
            <a:pPr marL="800100" lvl="1" indent="-342900" algn="just">
              <a:buFont typeface="Arial" panose="020B0604020202020204" pitchFamily="34" charset="0"/>
              <a:buChar char="•"/>
            </a:pPr>
            <a:endParaRPr lang="en-CA" dirty="0">
              <a:latin typeface="Calibri" panose="020F0502020204030204" pitchFamily="34" charset="0"/>
              <a:ea typeface="Calibri" panose="020F0502020204030204" pitchFamily="34" charset="0"/>
              <a:cs typeface="Calibri" panose="020F0502020204030204" pitchFamily="34" charset="0"/>
            </a:endParaRPr>
          </a:p>
          <a:p>
            <a:pPr marL="800100" lvl="1" indent="-342900" algn="just">
              <a:buFont typeface="Arial" panose="020B0604020202020204" pitchFamily="34" charset="0"/>
              <a:buChar char="•"/>
            </a:pPr>
            <a:r>
              <a:rPr lang="en-CA" dirty="0">
                <a:latin typeface="Calibri" panose="020F0502020204030204" pitchFamily="34" charset="0"/>
                <a:ea typeface="Calibri" panose="020F0502020204030204" pitchFamily="34" charset="0"/>
                <a:cs typeface="Calibri" panose="020F0502020204030204" pitchFamily="34" charset="0"/>
              </a:rPr>
              <a:t>The European Economic Area (EEA) countries that follows GDPR are Iceland, Liechtenstein and Norway.</a:t>
            </a:r>
          </a:p>
          <a:p>
            <a:pPr marL="800100" lvl="1" indent="-342900" algn="just">
              <a:buFont typeface="Arial" panose="020B0604020202020204" pitchFamily="34" charset="0"/>
              <a:buChar char="•"/>
            </a:pPr>
            <a:endParaRPr lang="en-CA" dirty="0">
              <a:latin typeface="Calibri" panose="020F0502020204030204" pitchFamily="34" charset="0"/>
              <a:ea typeface="Calibri" panose="020F0502020204030204" pitchFamily="34" charset="0"/>
              <a:cs typeface="Calibri" panose="020F0502020204030204" pitchFamily="34" charset="0"/>
            </a:endParaRPr>
          </a:p>
          <a:p>
            <a:pPr marL="800100" lvl="1" indent="-342900" algn="just">
              <a:buFont typeface="Arial" panose="020B0604020202020204" pitchFamily="34" charset="0"/>
              <a:buChar char="•"/>
            </a:pPr>
            <a:r>
              <a:rPr lang="en-CA" dirty="0">
                <a:latin typeface="Calibri" panose="020F0502020204030204" pitchFamily="34" charset="0"/>
                <a:ea typeface="Calibri" panose="020F0502020204030204" pitchFamily="34" charset="0"/>
                <a:cs typeface="Calibri" panose="020F0502020204030204" pitchFamily="34" charset="0"/>
              </a:rPr>
              <a:t>Although United Kingdom is not a part of European Union, it has adopted a version of GDPR, which is known as the UK GDPR.</a:t>
            </a:r>
          </a:p>
          <a:p>
            <a:pPr marL="800100" lvl="1" indent="-342900" algn="just">
              <a:buFont typeface="Arial" panose="020B0604020202020204" pitchFamily="34" charset="0"/>
              <a:buChar char="•"/>
            </a:pPr>
            <a:endParaRPr lang="en-CA" dirty="0">
              <a:latin typeface="Calibri" panose="020F0502020204030204" pitchFamily="34" charset="0"/>
              <a:ea typeface="Calibri" panose="020F0502020204030204" pitchFamily="34" charset="0"/>
              <a:cs typeface="Calibri" panose="020F0502020204030204" pitchFamily="34" charset="0"/>
            </a:endParaRPr>
          </a:p>
          <a:p>
            <a:pPr marL="800100" lvl="1" indent="-342900" algn="l">
              <a:buFont typeface="Arial" panose="020B0604020202020204" pitchFamily="34" charset="0"/>
              <a:buChar char="•"/>
            </a:pPr>
            <a:endParaRPr lang="en-CA"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23689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C06A21-DD00-676E-708F-5BFD432359E5}"/>
              </a:ext>
            </a:extLst>
          </p:cNvPr>
          <p:cNvSpPr>
            <a:spLocks noGrp="1"/>
          </p:cNvSpPr>
          <p:nvPr>
            <p:ph idx="1"/>
          </p:nvPr>
        </p:nvSpPr>
        <p:spPr>
          <a:xfrm>
            <a:off x="195072" y="890016"/>
            <a:ext cx="11072485" cy="5644896"/>
          </a:xfrm>
        </p:spPr>
        <p:txBody>
          <a:bodyPr>
            <a:normAutofit/>
          </a:bodyPr>
          <a:lstStyle/>
          <a:p>
            <a:pPr algn="just">
              <a:buFont typeface="Wingdings" panose="05000000000000000000" pitchFamily="2" charset="2"/>
              <a:buChar char="Ø"/>
            </a:pPr>
            <a:r>
              <a:rPr lang="en-CA" sz="2400" dirty="0">
                <a:latin typeface="Calibri" panose="020F0502020204030204" pitchFamily="34" charset="0"/>
                <a:ea typeface="Calibri" panose="020F0502020204030204" pitchFamily="34" charset="0"/>
                <a:cs typeface="Calibri" panose="020F0502020204030204" pitchFamily="34" charset="0"/>
              </a:rPr>
              <a:t>Which are the most used applications?</a:t>
            </a:r>
          </a:p>
          <a:p>
            <a:pPr lvl="1" algn="just"/>
            <a:r>
              <a:rPr lang="en-CA" sz="2200" dirty="0">
                <a:latin typeface="Calibri" panose="020F0502020204030204" pitchFamily="34" charset="0"/>
                <a:ea typeface="Calibri" panose="020F0502020204030204" pitchFamily="34" charset="0"/>
                <a:cs typeface="Calibri" panose="020F0502020204030204" pitchFamily="34" charset="0"/>
              </a:rPr>
              <a:t>Some of the most used apps in Europeans countries following GDPR Regulations are Facebook, Instagram, Tik Tok, WhatsApp, LinkedIn, Snapchat, X (formerly Twitter), Viber (Messaging and Communication app), Spotify etc.</a:t>
            </a:r>
          </a:p>
          <a:p>
            <a:pPr marL="0" indent="0" algn="just">
              <a:buNone/>
            </a:pPr>
            <a:endParaRPr lang="en-CA" sz="2400" dirty="0">
              <a:latin typeface="Calibri" panose="020F0502020204030204" pitchFamily="34" charset="0"/>
              <a:ea typeface="Calibri" panose="020F0502020204030204" pitchFamily="34" charset="0"/>
              <a:cs typeface="Calibri" panose="020F0502020204030204" pitchFamily="34" charset="0"/>
            </a:endParaRPr>
          </a:p>
          <a:p>
            <a:pPr algn="just">
              <a:buFont typeface="Wingdings" panose="05000000000000000000" pitchFamily="2" charset="2"/>
              <a:buChar char="Ø"/>
            </a:pPr>
            <a:r>
              <a:rPr lang="en-CA" sz="2400" dirty="0">
                <a:latin typeface="Calibri" panose="020F0502020204030204" pitchFamily="34" charset="0"/>
                <a:ea typeface="Calibri" panose="020F0502020204030204" pitchFamily="34" charset="0"/>
                <a:cs typeface="Calibri" panose="020F0502020204030204" pitchFamily="34" charset="0"/>
              </a:rPr>
              <a:t> What type of content are banned to share under GDPR?</a:t>
            </a:r>
          </a:p>
          <a:p>
            <a:pPr lvl="1" algn="just"/>
            <a:r>
              <a:rPr lang="en-CA" sz="2200" dirty="0">
                <a:latin typeface="Calibri" panose="020F0502020204030204" pitchFamily="34" charset="0"/>
                <a:ea typeface="Calibri" panose="020F0502020204030204" pitchFamily="34" charset="0"/>
                <a:cs typeface="Calibri" panose="020F0502020204030204" pitchFamily="34" charset="0"/>
              </a:rPr>
              <a:t> Well, there are many content that are banned to share. With GDPR, every country also have their own preferences that what kind of data should be banned from sharing in their country.</a:t>
            </a:r>
          </a:p>
          <a:p>
            <a:pPr lvl="1" algn="just"/>
            <a:r>
              <a:rPr lang="en-CA" sz="2200" dirty="0">
                <a:latin typeface="Calibri" panose="020F0502020204030204" pitchFamily="34" charset="0"/>
                <a:ea typeface="Calibri" panose="020F0502020204030204" pitchFamily="34" charset="0"/>
                <a:cs typeface="Calibri" panose="020F0502020204030204" pitchFamily="34" charset="0"/>
              </a:rPr>
              <a:t>Some content that are banned under GDPR Regulations are:</a:t>
            </a:r>
          </a:p>
          <a:p>
            <a:pPr lvl="2" algn="just">
              <a:buFont typeface="Courier New" panose="02070309020205020404" pitchFamily="49" charset="0"/>
              <a:buChar char="o"/>
            </a:pPr>
            <a:r>
              <a:rPr lang="en-CA" sz="2000" dirty="0">
                <a:latin typeface="Calibri" panose="020F0502020204030204" pitchFamily="34" charset="0"/>
                <a:ea typeface="Calibri" panose="020F0502020204030204" pitchFamily="34" charset="0"/>
                <a:cs typeface="Calibri" panose="020F0502020204030204" pitchFamily="34" charset="0"/>
              </a:rPr>
              <a:t>Personally Identifiable Information (PII) such as name, addresses, phone numbers, passport numbers etc. (GDPR Article 9)</a:t>
            </a:r>
          </a:p>
          <a:p>
            <a:pPr marL="914400" lvl="2" indent="0">
              <a:buNone/>
            </a:pPr>
            <a:endParaRPr lang="en-CA"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9417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C36D3F8-3038-2E34-A9AE-B72FD8340359}"/>
              </a:ext>
            </a:extLst>
          </p:cNvPr>
          <p:cNvSpPr>
            <a:spLocks noGrp="1"/>
          </p:cNvSpPr>
          <p:nvPr>
            <p:ph type="subTitle" idx="1"/>
          </p:nvPr>
        </p:nvSpPr>
        <p:spPr>
          <a:xfrm>
            <a:off x="97536" y="902208"/>
            <a:ext cx="10499195" cy="5632704"/>
          </a:xfrm>
        </p:spPr>
        <p:txBody>
          <a:bodyPr/>
          <a:lstStyle/>
          <a:p>
            <a:pPr marL="800100" lvl="1" indent="-342900" algn="l">
              <a:buFont typeface="Courier New" panose="02070309020205020404" pitchFamily="49" charset="0"/>
              <a:buChar char="o"/>
            </a:pPr>
            <a:r>
              <a:rPr lang="en-CA" dirty="0">
                <a:latin typeface="Calibri" panose="020F0502020204030204" pitchFamily="34" charset="0"/>
                <a:ea typeface="Calibri" panose="020F0502020204030204" pitchFamily="34" charset="0"/>
                <a:cs typeface="Calibri" panose="020F0502020204030204" pitchFamily="34" charset="0"/>
              </a:rPr>
              <a:t>Sensitive Personal Data such as biometric &amp; genetic data, health data, sexual orientation, political views, religious belief etc. (GDPR Article 9) </a:t>
            </a:r>
          </a:p>
          <a:p>
            <a:pPr marL="800100" lvl="1" indent="-342900" algn="l">
              <a:buFont typeface="Courier New" panose="02070309020205020404" pitchFamily="49" charset="0"/>
              <a:buChar char="o"/>
            </a:pPr>
            <a:r>
              <a:rPr lang="en-CA" dirty="0">
                <a:latin typeface="Calibri" panose="020F0502020204030204" pitchFamily="34" charset="0"/>
                <a:ea typeface="Calibri" panose="020F0502020204030204" pitchFamily="34" charset="0"/>
                <a:cs typeface="Calibri" panose="020F0502020204030204" pitchFamily="34" charset="0"/>
              </a:rPr>
              <a:t>Personal data of children under 16 without parental consent (GDPR Article 8)</a:t>
            </a:r>
          </a:p>
          <a:p>
            <a:pPr marL="800100" lvl="1" indent="-342900" algn="l">
              <a:buFont typeface="Courier New" panose="02070309020205020404" pitchFamily="49" charset="0"/>
              <a:buChar char="o"/>
            </a:pPr>
            <a:endParaRPr lang="en-CA" dirty="0">
              <a:latin typeface="Calibri" panose="020F0502020204030204" pitchFamily="34" charset="0"/>
              <a:ea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r>
              <a:rPr lang="en-CA" dirty="0">
                <a:latin typeface="Calibri" panose="020F0502020204030204" pitchFamily="34" charset="0"/>
                <a:ea typeface="Calibri" panose="020F0502020204030204" pitchFamily="34" charset="0"/>
                <a:cs typeface="Calibri" panose="020F0502020204030204" pitchFamily="34" charset="0"/>
              </a:rPr>
              <a:t>Some content banned under GDPR and National Laws:</a:t>
            </a:r>
          </a:p>
          <a:p>
            <a:pPr marL="800100" lvl="1" indent="-342900" algn="l">
              <a:buFont typeface="Courier New" panose="02070309020205020404" pitchFamily="49" charset="0"/>
              <a:buChar char="o"/>
            </a:pPr>
            <a:r>
              <a:rPr lang="en-CA" dirty="0">
                <a:latin typeface="Calibri" panose="020F0502020204030204" pitchFamily="34" charset="0"/>
                <a:ea typeface="Calibri" panose="020F0502020204030204" pitchFamily="34" charset="0"/>
                <a:cs typeface="Calibri" panose="020F0502020204030204" pitchFamily="34" charset="0"/>
              </a:rPr>
              <a:t>Promoting terrorism and hate crimes are strictly banned (EU Terrorism Content Regulation)</a:t>
            </a:r>
          </a:p>
          <a:p>
            <a:pPr marL="800100" lvl="1" indent="-342900" algn="l">
              <a:buFont typeface="Courier New" panose="02070309020205020404" pitchFamily="49" charset="0"/>
              <a:buChar char="o"/>
            </a:pPr>
            <a:r>
              <a:rPr lang="en-CA" dirty="0">
                <a:latin typeface="Calibri" panose="020F0502020204030204" pitchFamily="34" charset="0"/>
                <a:ea typeface="Calibri" panose="020F0502020204030204" pitchFamily="34" charset="0"/>
                <a:cs typeface="Calibri" panose="020F0502020204030204" pitchFamily="34" charset="0"/>
              </a:rPr>
              <a:t>Sharing explicit images or videos without consent is punishable under GDPR and national laws in Germany, France and Italy (EU Cybercrime Directive).</a:t>
            </a:r>
          </a:p>
          <a:p>
            <a:pPr marL="800100" lvl="1" indent="-342900" algn="l">
              <a:buFont typeface="Courier New" panose="02070309020205020404" pitchFamily="49" charset="0"/>
              <a:buChar char="o"/>
            </a:pPr>
            <a:r>
              <a:rPr lang="en-CA" dirty="0">
                <a:latin typeface="Calibri" panose="020F0502020204030204" pitchFamily="34" charset="0"/>
                <a:ea typeface="Calibri" panose="020F0502020204030204" pitchFamily="34" charset="0"/>
                <a:cs typeface="Calibri" panose="020F0502020204030204" pitchFamily="34" charset="0"/>
              </a:rPr>
              <a:t>Deepfake pornography is also illegal in many GDPR countries (EU AI Act).</a:t>
            </a:r>
          </a:p>
          <a:p>
            <a:pPr marL="800100" lvl="1" indent="-342900" algn="l">
              <a:buFont typeface="Courier New" panose="02070309020205020404" pitchFamily="49" charset="0"/>
              <a:buChar char="o"/>
            </a:pPr>
            <a:r>
              <a:rPr lang="en-CA" dirty="0">
                <a:latin typeface="Calibri" panose="020F0502020204030204" pitchFamily="34" charset="0"/>
                <a:ea typeface="Calibri" panose="020F0502020204030204" pitchFamily="34" charset="0"/>
                <a:cs typeface="Calibri" panose="020F0502020204030204" pitchFamily="34" charset="0"/>
              </a:rPr>
              <a:t>Sharing hacked data such as credit card, passwords, emails etc. violated GDPR (GDPR Article 33).</a:t>
            </a:r>
          </a:p>
          <a:p>
            <a:pPr marL="800100" lvl="1" indent="-342900" algn="l">
              <a:buFont typeface="Courier New" panose="02070309020205020404" pitchFamily="49" charset="0"/>
              <a:buChar char="o"/>
            </a:pPr>
            <a:r>
              <a:rPr lang="en-CA" dirty="0">
                <a:latin typeface="Calibri" panose="020F0502020204030204" pitchFamily="34" charset="0"/>
                <a:ea typeface="Calibri" panose="020F0502020204030204" pitchFamily="34" charset="0"/>
                <a:cs typeface="Calibri" panose="020F0502020204030204" pitchFamily="34" charset="0"/>
              </a:rPr>
              <a:t>Fraudulent activities such as fake giveaways, phishing etc. also violate GDPR (GDPR Article 32).</a:t>
            </a:r>
          </a:p>
        </p:txBody>
      </p:sp>
    </p:spTree>
    <p:extLst>
      <p:ext uri="{BB962C8B-B14F-4D97-AF65-F5344CB8AC3E}">
        <p14:creationId xmlns:p14="http://schemas.microsoft.com/office/powerpoint/2010/main" val="2977382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5A6C5-E5EE-5184-4FD8-2E5E057539FA}"/>
              </a:ext>
            </a:extLst>
          </p:cNvPr>
          <p:cNvSpPr>
            <a:spLocks noGrp="1"/>
          </p:cNvSpPr>
          <p:nvPr>
            <p:ph type="title"/>
          </p:nvPr>
        </p:nvSpPr>
        <p:spPr>
          <a:xfrm>
            <a:off x="913796" y="0"/>
            <a:ext cx="10353761" cy="1326321"/>
          </a:xfrm>
        </p:spPr>
        <p:txBody>
          <a:bodyPr>
            <a:normAutofit/>
          </a:bodyPr>
          <a:lstStyle/>
          <a:p>
            <a:r>
              <a:rPr lang="en-US" sz="4400" dirty="0">
                <a:latin typeface="Calibri" panose="020F0502020204030204" pitchFamily="34" charset="0"/>
                <a:ea typeface="Calibri" panose="020F0502020204030204" pitchFamily="34" charset="0"/>
                <a:cs typeface="Calibri" panose="020F0502020204030204" pitchFamily="34" charset="0"/>
              </a:rPr>
              <a:t>REAL-WORLD EXAMPLE OF GDPR VIOLATION</a:t>
            </a:r>
            <a:endParaRPr lang="en-CA" sz="4400"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ED64D5C2-06B8-5308-D8C4-E2CC0FE01FBA}"/>
              </a:ext>
            </a:extLst>
          </p:cNvPr>
          <p:cNvSpPr>
            <a:spLocks noGrp="1"/>
          </p:cNvSpPr>
          <p:nvPr>
            <p:ph idx="1"/>
          </p:nvPr>
        </p:nvSpPr>
        <p:spPr>
          <a:xfrm>
            <a:off x="108284" y="1804737"/>
            <a:ext cx="11159273" cy="4596063"/>
          </a:xfrm>
        </p:spPr>
        <p:txBody>
          <a:bodyPr>
            <a:normAutofit lnSpcReduction="10000"/>
          </a:bodyPr>
          <a:lstStyle/>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GDPR Violation – Meta (Facebook &amp; Instagram) Fined € 1.2 Billion (2023):</a:t>
            </a:r>
          </a:p>
          <a:p>
            <a:pPr lvl="1"/>
            <a:endParaRPr lang="en-US" sz="2000" dirty="0">
              <a:latin typeface="Calibri" panose="020F0502020204030204" pitchFamily="34" charset="0"/>
              <a:ea typeface="Calibri" panose="020F0502020204030204" pitchFamily="34" charset="0"/>
              <a:cs typeface="Calibri" panose="020F0502020204030204" pitchFamily="34" charset="0"/>
            </a:endParaRPr>
          </a:p>
          <a:p>
            <a:pPr lvl="1" algn="just"/>
            <a:r>
              <a:rPr lang="en-US" sz="2000" dirty="0">
                <a:latin typeface="Calibri" panose="020F0502020204030204" pitchFamily="34" charset="0"/>
                <a:ea typeface="Calibri" panose="020F0502020204030204" pitchFamily="34" charset="0"/>
                <a:cs typeface="Calibri" panose="020F0502020204030204" pitchFamily="34" charset="0"/>
              </a:rPr>
              <a:t>In May 2023, the Irish Data Protection Commission (DPC) imposed a record breaking fine of €1.2 billion ($1.3 billion) on Meta.</a:t>
            </a:r>
          </a:p>
          <a:p>
            <a:pPr lvl="1" algn="just"/>
            <a:r>
              <a:rPr lang="en-US" sz="2000" dirty="0">
                <a:latin typeface="Calibri" panose="020F0502020204030204" pitchFamily="34" charset="0"/>
                <a:ea typeface="Calibri" panose="020F0502020204030204" pitchFamily="34" charset="0"/>
                <a:cs typeface="Calibri" panose="020F0502020204030204" pitchFamily="34" charset="0"/>
              </a:rPr>
              <a:t>Meta was fined for illegally transferring of European user data to the U.S.</a:t>
            </a:r>
          </a:p>
          <a:p>
            <a:pPr lvl="1" algn="just"/>
            <a:r>
              <a:rPr lang="en-US" sz="2000" dirty="0">
                <a:latin typeface="Calibri" panose="020F0502020204030204" pitchFamily="34" charset="0"/>
                <a:ea typeface="Calibri" panose="020F0502020204030204" pitchFamily="34" charset="0"/>
                <a:cs typeface="Calibri" panose="020F0502020204030204" pitchFamily="34" charset="0"/>
              </a:rPr>
              <a:t>Meta was continuously storing and processing European Union user data in the U.S. severs, which violated the GDPR</a:t>
            </a:r>
            <a:r>
              <a:rPr lang="en-CA" sz="2000" dirty="0">
                <a:latin typeface="Calibri" panose="020F0502020204030204" pitchFamily="34" charset="0"/>
                <a:ea typeface="Calibri" panose="020F0502020204030204" pitchFamily="34" charset="0"/>
                <a:cs typeface="Calibri" panose="020F0502020204030204" pitchFamily="34" charset="0"/>
              </a:rPr>
              <a:t>’s data transfer rule (Article 46).</a:t>
            </a:r>
          </a:p>
          <a:p>
            <a:pPr lvl="1" algn="just"/>
            <a:r>
              <a:rPr lang="en-CA" sz="2000" dirty="0">
                <a:latin typeface="Calibri" panose="020F0502020204030204" pitchFamily="34" charset="0"/>
                <a:ea typeface="Calibri" panose="020F0502020204030204" pitchFamily="34" charset="0"/>
                <a:cs typeface="Calibri" panose="020F0502020204030204" pitchFamily="34" charset="0"/>
              </a:rPr>
              <a:t>Meta was transferring personal data of European Union users to the United States without proper data protection mechanisms and therefore, data was not sufficiently protected from American spy agencies.</a:t>
            </a:r>
          </a:p>
          <a:p>
            <a:pPr lvl="1" algn="just"/>
            <a:r>
              <a:rPr lang="en-CA" sz="2000" dirty="0">
                <a:latin typeface="Calibri" panose="020F0502020204030204" pitchFamily="34" charset="0"/>
                <a:ea typeface="Calibri" panose="020F0502020204030204" pitchFamily="34" charset="0"/>
                <a:cs typeface="Calibri" panose="020F0502020204030204" pitchFamily="34" charset="0"/>
              </a:rPr>
              <a:t>However, Meta planned to appeal the decision, this fine serves a clear warning to other organizations that the GDPR requirement must be taken seriously. </a:t>
            </a:r>
          </a:p>
          <a:p>
            <a:pPr lvl="1"/>
            <a:endParaRPr lang="en-CA" sz="2000" dirty="0">
              <a:latin typeface="Calibri" panose="020F0502020204030204" pitchFamily="34" charset="0"/>
              <a:ea typeface="Calibri" panose="020F0502020204030204" pitchFamily="34" charset="0"/>
              <a:cs typeface="Calibri" panose="020F0502020204030204" pitchFamily="34" charset="0"/>
            </a:endParaRPr>
          </a:p>
          <a:p>
            <a:pPr lvl="1"/>
            <a:endParaRPr lang="en-CA"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88206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C64CB08F-C3BD-4E43-AD15-33EFC40C0A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4" y="733425"/>
            <a:ext cx="10693662" cy="5391150"/>
          </a:xfrm>
          <a:prstGeom prst="rect">
            <a:avLst/>
          </a:prstGeom>
          <a:solidFill>
            <a:srgbClr val="FFFFFF"/>
          </a:solid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7302A0-0ECF-43A3-BE19-6AD50BFA8B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496" y="799817"/>
            <a:ext cx="10575170" cy="5258367"/>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graph with blue squares&#10;&#10;AI-generated content may be incorrect.">
            <a:extLst>
              <a:ext uri="{FF2B5EF4-FFF2-40B4-BE49-F238E27FC236}">
                <a16:creationId xmlns:a16="http://schemas.microsoft.com/office/drawing/2014/main" id="{EA8D90C4-3417-AB5C-04E3-0F629BA62430}"/>
              </a:ext>
            </a:extLst>
          </p:cNvPr>
          <p:cNvPicPr>
            <a:picLocks noGrp="1" noChangeAspect="1"/>
          </p:cNvPicPr>
          <p:nvPr>
            <p:ph sz="half" idx="1"/>
          </p:nvPr>
        </p:nvPicPr>
        <p:blipFill>
          <a:blip r:embed="rId3"/>
          <a:srcRect r="31967" b="-2"/>
          <a:stretch/>
        </p:blipFill>
        <p:spPr>
          <a:xfrm>
            <a:off x="1314928" y="1114868"/>
            <a:ext cx="4450439" cy="4628265"/>
          </a:xfrm>
          <a:prstGeom prst="rect">
            <a:avLst/>
          </a:prstGeom>
        </p:spPr>
      </p:pic>
      <p:pic>
        <p:nvPicPr>
          <p:cNvPr id="9" name="Content Placeholder 8" descr="A screenshot of a graph&#10;&#10;AI-generated content may be incorrect.">
            <a:extLst>
              <a:ext uri="{FF2B5EF4-FFF2-40B4-BE49-F238E27FC236}">
                <a16:creationId xmlns:a16="http://schemas.microsoft.com/office/drawing/2014/main" id="{DCF6DC1A-8FF7-8D29-DC14-BF4A678D49BA}"/>
              </a:ext>
            </a:extLst>
          </p:cNvPr>
          <p:cNvPicPr>
            <a:picLocks noGrp="1" noChangeAspect="1"/>
          </p:cNvPicPr>
          <p:nvPr>
            <p:ph sz="half" idx="2"/>
          </p:nvPr>
        </p:nvPicPr>
        <p:blipFill>
          <a:blip r:embed="rId4"/>
          <a:stretch>
            <a:fillRect/>
          </a:stretch>
        </p:blipFill>
        <p:spPr>
          <a:xfrm>
            <a:off x="6267799" y="1921933"/>
            <a:ext cx="4992868" cy="2929467"/>
          </a:xfrm>
          <a:prstGeom prst="rect">
            <a:avLst/>
          </a:prstGeom>
        </p:spPr>
      </p:pic>
      <p:sp>
        <p:nvSpPr>
          <p:cNvPr id="10" name="TextBox 9">
            <a:extLst>
              <a:ext uri="{FF2B5EF4-FFF2-40B4-BE49-F238E27FC236}">
                <a16:creationId xmlns:a16="http://schemas.microsoft.com/office/drawing/2014/main" id="{E07BC335-6A76-77AB-1059-8268FEDDFDF2}"/>
              </a:ext>
            </a:extLst>
          </p:cNvPr>
          <p:cNvSpPr txBox="1"/>
          <p:nvPr/>
        </p:nvSpPr>
        <p:spPr>
          <a:xfrm>
            <a:off x="1049002" y="5742272"/>
            <a:ext cx="4877665" cy="276999"/>
          </a:xfrm>
          <a:prstGeom prst="rect">
            <a:avLst/>
          </a:prstGeom>
          <a:noFill/>
        </p:spPr>
        <p:txBody>
          <a:bodyPr wrap="square" rtlCol="0">
            <a:spAutoFit/>
          </a:bodyPr>
          <a:lstStyle/>
          <a:p>
            <a:pPr algn="ctr"/>
            <a:r>
              <a:rPr lang="en-CA" sz="1200" dirty="0">
                <a:solidFill>
                  <a:schemeClr val="bg1"/>
                </a:solidFill>
                <a:latin typeface="Calibri" panose="020F0502020204030204" pitchFamily="34" charset="0"/>
                <a:ea typeface="Calibri" panose="020F0502020204030204" pitchFamily="34" charset="0"/>
                <a:cs typeface="Calibri" panose="020F0502020204030204" pitchFamily="34" charset="0"/>
              </a:rPr>
              <a:t>Total Number of fines by EU Countries. Source: GDPR Enforcement tracker</a:t>
            </a:r>
          </a:p>
        </p:txBody>
      </p:sp>
      <p:sp>
        <p:nvSpPr>
          <p:cNvPr id="20" name="TextBox 19">
            <a:extLst>
              <a:ext uri="{FF2B5EF4-FFF2-40B4-BE49-F238E27FC236}">
                <a16:creationId xmlns:a16="http://schemas.microsoft.com/office/drawing/2014/main" id="{7C6EE027-1565-B8BE-913C-13BAB3CCE471}"/>
              </a:ext>
            </a:extLst>
          </p:cNvPr>
          <p:cNvSpPr txBox="1"/>
          <p:nvPr/>
        </p:nvSpPr>
        <p:spPr>
          <a:xfrm>
            <a:off x="5638800" y="2971800"/>
            <a:ext cx="914400" cy="914400"/>
          </a:xfrm>
          <a:prstGeom prst="rect">
            <a:avLst/>
          </a:prstGeom>
          <a:noFill/>
        </p:spPr>
        <p:txBody>
          <a:bodyPr wrap="square" rtlCol="0">
            <a:spAutoFit/>
          </a:bodyPr>
          <a:lstStyle/>
          <a:p>
            <a:endParaRPr lang="en-CA" dirty="0"/>
          </a:p>
        </p:txBody>
      </p:sp>
      <p:sp>
        <p:nvSpPr>
          <p:cNvPr id="22" name="TextBox 21">
            <a:extLst>
              <a:ext uri="{FF2B5EF4-FFF2-40B4-BE49-F238E27FC236}">
                <a16:creationId xmlns:a16="http://schemas.microsoft.com/office/drawing/2014/main" id="{E2BAB2B1-48DE-7B33-4D89-B8AB91ACD79D}"/>
              </a:ext>
            </a:extLst>
          </p:cNvPr>
          <p:cNvSpPr txBox="1"/>
          <p:nvPr/>
        </p:nvSpPr>
        <p:spPr>
          <a:xfrm>
            <a:off x="6267800" y="4918501"/>
            <a:ext cx="4992867" cy="276999"/>
          </a:xfrm>
          <a:prstGeom prst="rect">
            <a:avLst/>
          </a:prstGeom>
          <a:noFill/>
        </p:spPr>
        <p:txBody>
          <a:bodyPr wrap="square" rtlCol="0">
            <a:spAutoFit/>
          </a:bodyPr>
          <a:lstStyle/>
          <a:p>
            <a:pPr algn="ctr"/>
            <a:r>
              <a:rPr lang="en-CA" sz="1200" dirty="0">
                <a:solidFill>
                  <a:schemeClr val="bg1"/>
                </a:solidFill>
                <a:latin typeface="Calibri" panose="020F0502020204030204" pitchFamily="34" charset="0"/>
                <a:ea typeface="Calibri" panose="020F0502020204030204" pitchFamily="34" charset="0"/>
                <a:cs typeface="Calibri" panose="020F0502020204030204" pitchFamily="34" charset="0"/>
              </a:rPr>
              <a:t>Total number of fines with sum of fines. Source: GDPR Enforcement tracker</a:t>
            </a:r>
          </a:p>
        </p:txBody>
      </p:sp>
      <p:sp>
        <p:nvSpPr>
          <p:cNvPr id="34" name="TextBox 33">
            <a:extLst>
              <a:ext uri="{FF2B5EF4-FFF2-40B4-BE49-F238E27FC236}">
                <a16:creationId xmlns:a16="http://schemas.microsoft.com/office/drawing/2014/main" id="{459EF584-CA33-E5E9-A3A6-9CD3E82B6975}"/>
              </a:ext>
            </a:extLst>
          </p:cNvPr>
          <p:cNvSpPr txBox="1"/>
          <p:nvPr/>
        </p:nvSpPr>
        <p:spPr>
          <a:xfrm>
            <a:off x="745864" y="-23955"/>
            <a:ext cx="10700271" cy="584775"/>
          </a:xfrm>
          <a:prstGeom prst="rect">
            <a:avLst/>
          </a:prstGeom>
          <a:noFill/>
        </p:spPr>
        <p:txBody>
          <a:bodyPr wrap="square" rtlCol="0">
            <a:spAutoFit/>
          </a:bodyPr>
          <a:lstStyle/>
          <a:p>
            <a:pPr algn="ctr"/>
            <a:r>
              <a:rPr lang="en-CA" sz="3200" dirty="0">
                <a:latin typeface="Calibri" panose="020F0502020204030204" pitchFamily="34" charset="0"/>
                <a:ea typeface="Calibri" panose="020F0502020204030204" pitchFamily="34" charset="0"/>
                <a:cs typeface="Calibri" panose="020F0502020204030204" pitchFamily="34" charset="0"/>
              </a:rPr>
              <a:t>TOTAL NUMBERS AND SUM OF FINES BY EU COUNTRIES</a:t>
            </a:r>
          </a:p>
        </p:txBody>
      </p:sp>
    </p:spTree>
    <p:extLst>
      <p:ext uri="{BB962C8B-B14F-4D97-AF65-F5344CB8AC3E}">
        <p14:creationId xmlns:p14="http://schemas.microsoft.com/office/powerpoint/2010/main" val="1204710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D0019-45BC-B21F-B477-85F33B463652}"/>
              </a:ext>
            </a:extLst>
          </p:cNvPr>
          <p:cNvSpPr>
            <a:spLocks noGrp="1"/>
          </p:cNvSpPr>
          <p:nvPr>
            <p:ph type="title"/>
          </p:nvPr>
        </p:nvSpPr>
        <p:spPr>
          <a:xfrm>
            <a:off x="913796" y="1"/>
            <a:ext cx="10353761" cy="1066800"/>
          </a:xfrm>
        </p:spPr>
        <p:txBody>
          <a:bodyPr>
            <a:normAutofit/>
          </a:bodyPr>
          <a:lstStyle/>
          <a:p>
            <a:r>
              <a:rPr lang="en-CA" sz="4400">
                <a:latin typeface="Calibri" panose="020F0502020204030204" pitchFamily="34" charset="0"/>
                <a:ea typeface="Calibri" panose="020F0502020204030204" pitchFamily="34" charset="0"/>
                <a:cs typeface="Calibri" panose="020F0502020204030204" pitchFamily="34" charset="0"/>
              </a:rPr>
              <a:t>TOP 10 HIGHEST FINES: INDIVIDUAL</a:t>
            </a:r>
            <a:endParaRPr lang="en-CA" sz="4400" dirty="0">
              <a:latin typeface="Calibri" panose="020F0502020204030204" pitchFamily="34" charset="0"/>
              <a:ea typeface="Calibri" panose="020F0502020204030204" pitchFamily="34" charset="0"/>
              <a:cs typeface="Calibri" panose="020F0502020204030204" pitchFamily="34" charset="0"/>
            </a:endParaRPr>
          </a:p>
        </p:txBody>
      </p:sp>
      <p:pic>
        <p:nvPicPr>
          <p:cNvPr id="5" name="Content Placeholder 4">
            <a:extLst>
              <a:ext uri="{FF2B5EF4-FFF2-40B4-BE49-F238E27FC236}">
                <a16:creationId xmlns:a16="http://schemas.microsoft.com/office/drawing/2014/main" id="{9CBD20E2-563C-47AA-2E36-63A3886A0566}"/>
              </a:ext>
            </a:extLst>
          </p:cNvPr>
          <p:cNvPicPr>
            <a:picLocks noGrp="1" noChangeAspect="1"/>
          </p:cNvPicPr>
          <p:nvPr>
            <p:ph idx="1"/>
          </p:nvPr>
        </p:nvPicPr>
        <p:blipFill>
          <a:blip r:embed="rId2"/>
          <a:stretch>
            <a:fillRect/>
          </a:stretch>
        </p:blipFill>
        <p:spPr>
          <a:xfrm>
            <a:off x="328845" y="1205879"/>
            <a:ext cx="11523662" cy="4960570"/>
          </a:xfrm>
        </p:spPr>
      </p:pic>
      <p:sp>
        <p:nvSpPr>
          <p:cNvPr id="6" name="TextBox 5">
            <a:extLst>
              <a:ext uri="{FF2B5EF4-FFF2-40B4-BE49-F238E27FC236}">
                <a16:creationId xmlns:a16="http://schemas.microsoft.com/office/drawing/2014/main" id="{B153AEAC-D235-4489-ED0A-3C8800CEEBAA}"/>
              </a:ext>
            </a:extLst>
          </p:cNvPr>
          <p:cNvSpPr txBox="1"/>
          <p:nvPr/>
        </p:nvSpPr>
        <p:spPr>
          <a:xfrm>
            <a:off x="328845" y="6167027"/>
            <a:ext cx="11523662" cy="276999"/>
          </a:xfrm>
          <a:prstGeom prst="rect">
            <a:avLst/>
          </a:prstGeom>
          <a:noFill/>
        </p:spPr>
        <p:txBody>
          <a:bodyPr wrap="square" rtlCol="0">
            <a:spAutoFit/>
          </a:bodyPr>
          <a:lstStyle/>
          <a:p>
            <a:pPr algn="ctr"/>
            <a:r>
              <a:rPr lang="en-CA" sz="1200" dirty="0">
                <a:latin typeface="Calibri" panose="020F0502020204030204" pitchFamily="34" charset="0"/>
                <a:ea typeface="Calibri" panose="020F0502020204030204" pitchFamily="34" charset="0"/>
                <a:cs typeface="Calibri" panose="020F0502020204030204" pitchFamily="34" charset="0"/>
              </a:rPr>
              <a:t>Highest Fines by EU Country to Individual. Source: GDPR Enforcement Tracker</a:t>
            </a:r>
          </a:p>
        </p:txBody>
      </p:sp>
    </p:spTree>
    <p:extLst>
      <p:ext uri="{BB962C8B-B14F-4D97-AF65-F5344CB8AC3E}">
        <p14:creationId xmlns:p14="http://schemas.microsoft.com/office/powerpoint/2010/main" val="3656049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1D999-9712-DB9A-F75D-5D7382F1FA48}"/>
              </a:ext>
            </a:extLst>
          </p:cNvPr>
          <p:cNvSpPr>
            <a:spLocks noGrp="1"/>
          </p:cNvSpPr>
          <p:nvPr>
            <p:ph type="title"/>
          </p:nvPr>
        </p:nvSpPr>
        <p:spPr>
          <a:xfrm>
            <a:off x="913796" y="0"/>
            <a:ext cx="10353761" cy="1326321"/>
          </a:xfrm>
        </p:spPr>
        <p:txBody>
          <a:bodyPr>
            <a:normAutofit/>
          </a:bodyPr>
          <a:lstStyle/>
          <a:p>
            <a:r>
              <a:rPr lang="en-CA" sz="4400" dirty="0">
                <a:latin typeface="Calibri" panose="020F0502020204030204" pitchFamily="34" charset="0"/>
                <a:ea typeface="Calibri" panose="020F0502020204030204" pitchFamily="34" charset="0"/>
                <a:cs typeface="Calibri" panose="020F0502020204030204" pitchFamily="34" charset="0"/>
              </a:rPr>
              <a:t>CCPA DATA PRIVACY REGULATION</a:t>
            </a:r>
          </a:p>
        </p:txBody>
      </p:sp>
      <p:sp>
        <p:nvSpPr>
          <p:cNvPr id="3" name="Content Placeholder 2">
            <a:extLst>
              <a:ext uri="{FF2B5EF4-FFF2-40B4-BE49-F238E27FC236}">
                <a16:creationId xmlns:a16="http://schemas.microsoft.com/office/drawing/2014/main" id="{218A9D50-236F-D429-028D-52DEA6CCDD64}"/>
              </a:ext>
            </a:extLst>
          </p:cNvPr>
          <p:cNvSpPr>
            <a:spLocks noGrp="1"/>
          </p:cNvSpPr>
          <p:nvPr>
            <p:ph idx="1"/>
          </p:nvPr>
        </p:nvSpPr>
        <p:spPr>
          <a:xfrm>
            <a:off x="251460" y="1537064"/>
            <a:ext cx="11016097" cy="4852850"/>
          </a:xfrm>
        </p:spPr>
        <p:txBody>
          <a:bodyPr>
            <a:normAutofit lnSpcReduction="10000"/>
          </a:bodyPr>
          <a:lstStyle/>
          <a:p>
            <a:pPr algn="just"/>
            <a:r>
              <a:rPr lang="en-CA" dirty="0">
                <a:latin typeface="Calibri" panose="020F0502020204030204" pitchFamily="34" charset="0"/>
                <a:ea typeface="Calibri" panose="020F0502020204030204" pitchFamily="34" charset="0"/>
                <a:cs typeface="Calibri" panose="020F0502020204030204" pitchFamily="34" charset="0"/>
              </a:rPr>
              <a:t>CCPA stands for California Consumer Privacy Act.</a:t>
            </a:r>
          </a:p>
          <a:p>
            <a:pPr algn="just"/>
            <a:r>
              <a:rPr lang="en-CA" dirty="0">
                <a:latin typeface="Calibri" panose="020F0502020204030204" pitchFamily="34" charset="0"/>
                <a:ea typeface="Calibri" panose="020F0502020204030204" pitchFamily="34" charset="0"/>
                <a:cs typeface="Calibri" panose="020F0502020204030204" pitchFamily="34" charset="0"/>
              </a:rPr>
              <a:t>The uniqueness of this law is that it is a state-level data privacy law enacted only in California in 2018 and effective from January 1, 2020.</a:t>
            </a:r>
          </a:p>
          <a:p>
            <a:pPr algn="just"/>
            <a:r>
              <a:rPr lang="en-CA" dirty="0">
                <a:latin typeface="Calibri" panose="020F0502020204030204" pitchFamily="34" charset="0"/>
                <a:ea typeface="Calibri" panose="020F0502020204030204" pitchFamily="34" charset="0"/>
                <a:cs typeface="Calibri" panose="020F0502020204030204" pitchFamily="34" charset="0"/>
              </a:rPr>
              <a:t>The main aim of this law is to provide consumers more control over their personal information that businesses collect and how businesses can collect, store and share data. </a:t>
            </a:r>
          </a:p>
          <a:p>
            <a:pPr algn="just"/>
            <a:r>
              <a:rPr lang="en-CA" dirty="0">
                <a:latin typeface="Calibri" panose="020F0502020204030204" pitchFamily="34" charset="0"/>
                <a:ea typeface="Calibri" panose="020F0502020204030204" pitchFamily="34" charset="0"/>
                <a:cs typeface="Calibri" panose="020F0502020204030204" pitchFamily="34" charset="0"/>
              </a:rPr>
              <a:t>The CCPA applies to any business that collects personal information from California residents and organizations that meet some of the pre-decided criteria (we will talk about criteria later).</a:t>
            </a:r>
          </a:p>
          <a:p>
            <a:pPr algn="just"/>
            <a:r>
              <a:rPr lang="en-CA" dirty="0">
                <a:latin typeface="Calibri" panose="020F0502020204030204" pitchFamily="34" charset="0"/>
                <a:ea typeface="Calibri" panose="020F0502020204030204" pitchFamily="34" charset="0"/>
                <a:cs typeface="Calibri" panose="020F0502020204030204" pitchFamily="34" charset="0"/>
              </a:rPr>
              <a:t>Under the CCPA Regulation, the organization needs to implement suitable measures to protect consumer data and need to obtain explicit permission to collect sensitive data.</a:t>
            </a:r>
          </a:p>
          <a:p>
            <a:pPr algn="just"/>
            <a:r>
              <a:rPr lang="en-CA" dirty="0">
                <a:latin typeface="Calibri" panose="020F0502020204030204" pitchFamily="34" charset="0"/>
                <a:ea typeface="Calibri" panose="020F0502020204030204" pitchFamily="34" charset="0"/>
                <a:cs typeface="Calibri" panose="020F0502020204030204" pitchFamily="34" charset="0"/>
              </a:rPr>
              <a:t>Each violation can cost the organization up to $7,500 if intentional or $2,500 if unintentional violation.</a:t>
            </a:r>
          </a:p>
          <a:p>
            <a:pPr algn="just"/>
            <a:r>
              <a:rPr lang="en-CA" dirty="0">
                <a:latin typeface="Calibri" panose="020F0502020204030204" pitchFamily="34" charset="0"/>
                <a:ea typeface="Calibri" panose="020F0502020204030204" pitchFamily="34" charset="0"/>
                <a:cs typeface="Calibri" panose="020F0502020204030204" pitchFamily="34" charset="0"/>
              </a:rPr>
              <a:t>Generally, CCPA regulation is not applicable to non-profit organizations or government agencies. </a:t>
            </a:r>
          </a:p>
          <a:p>
            <a:endParaRPr lang="en-CA"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69004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9772BE-3577-C78A-5769-AED8BACC24AA}"/>
              </a:ext>
            </a:extLst>
          </p:cNvPr>
          <p:cNvSpPr>
            <a:spLocks noGrp="1"/>
          </p:cNvSpPr>
          <p:nvPr>
            <p:ph idx="1"/>
          </p:nvPr>
        </p:nvSpPr>
        <p:spPr>
          <a:xfrm>
            <a:off x="108857" y="751114"/>
            <a:ext cx="11158700" cy="5040086"/>
          </a:xfrm>
        </p:spPr>
        <p:txBody>
          <a:bodyPr/>
          <a:lstStyle/>
          <a:p>
            <a:pPr algn="just"/>
            <a:r>
              <a:rPr lang="en-CA" sz="2400" dirty="0">
                <a:latin typeface="Calibri" panose="020F0502020204030204" pitchFamily="34" charset="0"/>
                <a:ea typeface="Calibri" panose="020F0502020204030204" pitchFamily="34" charset="0"/>
                <a:cs typeface="Calibri" panose="020F0502020204030204" pitchFamily="34" charset="0"/>
              </a:rPr>
              <a:t>Key provision of CCPA:</a:t>
            </a:r>
          </a:p>
          <a:p>
            <a:pPr marL="0" indent="0" algn="just">
              <a:buNone/>
            </a:pPr>
            <a:endParaRPr lang="en-CA" sz="1800" dirty="0">
              <a:latin typeface="Calibri" panose="020F0502020204030204" pitchFamily="34" charset="0"/>
              <a:ea typeface="Calibri" panose="020F0502020204030204" pitchFamily="34" charset="0"/>
              <a:cs typeface="Calibri" panose="020F0502020204030204" pitchFamily="34" charset="0"/>
            </a:endParaRPr>
          </a:p>
          <a:p>
            <a:pPr lvl="1" algn="just">
              <a:buFont typeface="Courier New" panose="02070309020205020404" pitchFamily="49" charset="0"/>
              <a:buChar char="o"/>
            </a:pPr>
            <a:r>
              <a:rPr lang="en-CA" sz="2000" b="1" dirty="0">
                <a:latin typeface="Calibri" panose="020F0502020204030204" pitchFamily="34" charset="0"/>
                <a:ea typeface="Calibri" panose="020F0502020204030204" pitchFamily="34" charset="0"/>
                <a:cs typeface="Calibri" panose="020F0502020204030204" pitchFamily="34" charset="0"/>
              </a:rPr>
              <a:t>Right to Know: </a:t>
            </a:r>
            <a:r>
              <a:rPr lang="en-CA" sz="2000" dirty="0">
                <a:latin typeface="Calibri" panose="020F0502020204030204" pitchFamily="34" charset="0"/>
                <a:ea typeface="Calibri" panose="020F0502020204030204" pitchFamily="34" charset="0"/>
                <a:cs typeface="Calibri" panose="020F0502020204030204" pitchFamily="34" charset="0"/>
              </a:rPr>
              <a:t>Consumers have the right to request all the details that are collected by business and how businesses collect, use and share it.</a:t>
            </a:r>
          </a:p>
          <a:p>
            <a:pPr marL="457200" lvl="1" indent="0" algn="just">
              <a:buNone/>
            </a:pPr>
            <a:endParaRPr lang="en-CA" sz="1400" dirty="0">
              <a:latin typeface="Calibri" panose="020F0502020204030204" pitchFamily="34" charset="0"/>
              <a:ea typeface="Calibri" panose="020F0502020204030204" pitchFamily="34" charset="0"/>
              <a:cs typeface="Calibri" panose="020F0502020204030204" pitchFamily="34" charset="0"/>
            </a:endParaRPr>
          </a:p>
          <a:p>
            <a:pPr lvl="1" algn="just">
              <a:buFont typeface="Courier New" panose="02070309020205020404" pitchFamily="49" charset="0"/>
              <a:buChar char="o"/>
            </a:pPr>
            <a:r>
              <a:rPr lang="en-CA" sz="2000" b="1" dirty="0">
                <a:latin typeface="Calibri" panose="020F0502020204030204" pitchFamily="34" charset="0"/>
                <a:ea typeface="Calibri" panose="020F0502020204030204" pitchFamily="34" charset="0"/>
                <a:cs typeface="Calibri" panose="020F0502020204030204" pitchFamily="34" charset="0"/>
              </a:rPr>
              <a:t>Right to Delete: </a:t>
            </a:r>
            <a:r>
              <a:rPr lang="en-CA" sz="2000" dirty="0">
                <a:latin typeface="Calibri" panose="020F0502020204030204" pitchFamily="34" charset="0"/>
                <a:ea typeface="Calibri" panose="020F0502020204030204" pitchFamily="34" charset="0"/>
                <a:cs typeface="Calibri" panose="020F0502020204030204" pitchFamily="34" charset="0"/>
              </a:rPr>
              <a:t>Consumers have the right to request that a business delete their personal data.</a:t>
            </a:r>
          </a:p>
          <a:p>
            <a:pPr marL="457200" lvl="1" indent="0" algn="just">
              <a:buNone/>
            </a:pPr>
            <a:endParaRPr lang="en-CA" sz="1400" dirty="0">
              <a:latin typeface="Calibri" panose="020F0502020204030204" pitchFamily="34" charset="0"/>
              <a:ea typeface="Calibri" panose="020F0502020204030204" pitchFamily="34" charset="0"/>
              <a:cs typeface="Calibri" panose="020F0502020204030204" pitchFamily="34" charset="0"/>
            </a:endParaRPr>
          </a:p>
          <a:p>
            <a:pPr lvl="1" algn="just">
              <a:buFont typeface="Courier New" panose="02070309020205020404" pitchFamily="49" charset="0"/>
              <a:buChar char="o"/>
            </a:pPr>
            <a:r>
              <a:rPr lang="en-CA" sz="2000" b="1" dirty="0">
                <a:latin typeface="Calibri" panose="020F0502020204030204" pitchFamily="34" charset="0"/>
                <a:ea typeface="Calibri" panose="020F0502020204030204" pitchFamily="34" charset="0"/>
                <a:cs typeface="Calibri" panose="020F0502020204030204" pitchFamily="34" charset="0"/>
              </a:rPr>
              <a:t>Right to Opt-Out: </a:t>
            </a:r>
            <a:r>
              <a:rPr lang="en-CA" sz="2000" dirty="0">
                <a:latin typeface="Calibri" panose="020F0502020204030204" pitchFamily="34" charset="0"/>
                <a:ea typeface="Calibri" panose="020F0502020204030204" pitchFamily="34" charset="0"/>
                <a:cs typeface="Calibri" panose="020F0502020204030204" pitchFamily="34" charset="0"/>
              </a:rPr>
              <a:t>Consumers have the right to opt out of the sale  or sharing of their personal data.</a:t>
            </a:r>
          </a:p>
          <a:p>
            <a:pPr marL="457200" lvl="1" indent="0" algn="just">
              <a:buNone/>
            </a:pPr>
            <a:endParaRPr lang="en-CA" sz="1400" dirty="0">
              <a:latin typeface="Calibri" panose="020F0502020204030204" pitchFamily="34" charset="0"/>
              <a:ea typeface="Calibri" panose="020F0502020204030204" pitchFamily="34" charset="0"/>
              <a:cs typeface="Calibri" panose="020F0502020204030204" pitchFamily="34" charset="0"/>
            </a:endParaRPr>
          </a:p>
          <a:p>
            <a:pPr lvl="1" algn="just">
              <a:buFont typeface="Courier New" panose="02070309020205020404" pitchFamily="49" charset="0"/>
              <a:buChar char="o"/>
            </a:pPr>
            <a:r>
              <a:rPr lang="en-CA" sz="2000" b="1" dirty="0">
                <a:latin typeface="Calibri" panose="020F0502020204030204" pitchFamily="34" charset="0"/>
                <a:ea typeface="Calibri" panose="020F0502020204030204" pitchFamily="34" charset="0"/>
                <a:cs typeface="Calibri" panose="020F0502020204030204" pitchFamily="34" charset="0"/>
              </a:rPr>
              <a:t>Right to Non-Discrimination: </a:t>
            </a:r>
            <a:r>
              <a:rPr lang="en-CA" sz="2000" dirty="0">
                <a:latin typeface="Calibri" panose="020F0502020204030204" pitchFamily="34" charset="0"/>
                <a:ea typeface="Calibri" panose="020F0502020204030204" pitchFamily="34" charset="0"/>
                <a:cs typeface="Calibri" panose="020F0502020204030204" pitchFamily="34" charset="0"/>
              </a:rPr>
              <a:t>Consumers have the right to non-discrimination in which businesses cannot discontinue their services or charge higher prices to users exercising their CCPA rights.</a:t>
            </a:r>
          </a:p>
        </p:txBody>
      </p:sp>
    </p:spTree>
    <p:extLst>
      <p:ext uri="{BB962C8B-B14F-4D97-AF65-F5344CB8AC3E}">
        <p14:creationId xmlns:p14="http://schemas.microsoft.com/office/powerpoint/2010/main" val="2868906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792A59-454E-2914-B233-0BE102C86C39}"/>
              </a:ext>
            </a:extLst>
          </p:cNvPr>
          <p:cNvSpPr>
            <a:spLocks noGrp="1"/>
          </p:cNvSpPr>
          <p:nvPr>
            <p:ph idx="1"/>
          </p:nvPr>
        </p:nvSpPr>
        <p:spPr>
          <a:xfrm>
            <a:off x="195943" y="642257"/>
            <a:ext cx="11071614" cy="5148943"/>
          </a:xfrm>
        </p:spPr>
        <p:txBody>
          <a:bodyPr>
            <a:normAutofit/>
          </a:bodyPr>
          <a:lstStyle/>
          <a:p>
            <a:r>
              <a:rPr lang="en-CA" sz="2400" dirty="0">
                <a:latin typeface="Calibri" panose="020F0502020204030204" pitchFamily="34" charset="0"/>
                <a:ea typeface="Calibri" panose="020F0502020204030204" pitchFamily="34" charset="0"/>
                <a:cs typeface="Calibri" panose="020F0502020204030204" pitchFamily="34" charset="0"/>
              </a:rPr>
              <a:t>CCPA can be applicable to any businesses that meet any of the following criteria:</a:t>
            </a:r>
          </a:p>
          <a:p>
            <a:endParaRPr lang="en-CA" sz="1200" dirty="0">
              <a:latin typeface="Calibri" panose="020F0502020204030204" pitchFamily="34" charset="0"/>
              <a:ea typeface="Calibri" panose="020F0502020204030204" pitchFamily="34" charset="0"/>
              <a:cs typeface="Calibri" panose="020F0502020204030204" pitchFamily="34" charset="0"/>
            </a:endParaRPr>
          </a:p>
          <a:p>
            <a:pPr lvl="1">
              <a:buFont typeface="Courier New" panose="02070309020205020404" pitchFamily="49" charset="0"/>
              <a:buChar char="o"/>
            </a:pPr>
            <a:r>
              <a:rPr lang="en-CA" sz="2000" dirty="0">
                <a:latin typeface="Calibri" panose="020F0502020204030204" pitchFamily="34" charset="0"/>
                <a:ea typeface="Calibri" panose="020F0502020204030204" pitchFamily="34" charset="0"/>
                <a:cs typeface="Calibri" panose="020F0502020204030204" pitchFamily="34" charset="0"/>
              </a:rPr>
              <a:t>The businesses with annual gross revenue exceeding $25 million.</a:t>
            </a:r>
          </a:p>
          <a:p>
            <a:pPr lvl="1">
              <a:buFont typeface="Courier New" panose="02070309020205020404" pitchFamily="49" charset="0"/>
              <a:buChar char="o"/>
            </a:pPr>
            <a:endParaRPr lang="en-CA" sz="1050" dirty="0">
              <a:latin typeface="Calibri" panose="020F0502020204030204" pitchFamily="34" charset="0"/>
              <a:ea typeface="Calibri" panose="020F0502020204030204" pitchFamily="34" charset="0"/>
              <a:cs typeface="Calibri" panose="020F0502020204030204" pitchFamily="34" charset="0"/>
            </a:endParaRPr>
          </a:p>
          <a:p>
            <a:pPr lvl="1">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Calibri" panose="020F0502020204030204" pitchFamily="34" charset="0"/>
              </a:rPr>
              <a:t>Buy, sell, or share the personal information of 100,000 or more California residents or households.</a:t>
            </a:r>
          </a:p>
          <a:p>
            <a:pPr marL="457200" lvl="1" indent="0">
              <a:buNone/>
            </a:pPr>
            <a:endParaRPr lang="en-US" sz="1050" dirty="0">
              <a:latin typeface="Calibri" panose="020F0502020204030204" pitchFamily="34" charset="0"/>
              <a:ea typeface="Calibri" panose="020F0502020204030204" pitchFamily="34" charset="0"/>
              <a:cs typeface="Calibri" panose="020F0502020204030204" pitchFamily="34" charset="0"/>
            </a:endParaRPr>
          </a:p>
          <a:p>
            <a:pPr lvl="1">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Calibri" panose="020F0502020204030204" pitchFamily="34" charset="0"/>
              </a:rPr>
              <a:t>Derive 50% or more of their annual revenue from selling California residents’ personal information.</a:t>
            </a:r>
            <a:endParaRPr lang="en-CA"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16278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9C355-3E3C-D4DD-F43F-FD29866C988B}"/>
              </a:ext>
            </a:extLst>
          </p:cNvPr>
          <p:cNvSpPr>
            <a:spLocks noGrp="1"/>
          </p:cNvSpPr>
          <p:nvPr>
            <p:ph type="title"/>
          </p:nvPr>
        </p:nvSpPr>
        <p:spPr>
          <a:xfrm>
            <a:off x="924443" y="324678"/>
            <a:ext cx="10353761" cy="1326321"/>
          </a:xfrm>
        </p:spPr>
        <p:txBody>
          <a:bodyPr/>
          <a:lstStyle/>
          <a:p>
            <a:r>
              <a:rPr lang="en-US" sz="4400" dirty="0">
                <a:latin typeface="Calibri" panose="020F0502020204030204" pitchFamily="34" charset="0"/>
                <a:ea typeface="Calibri" panose="020F0502020204030204" pitchFamily="34" charset="0"/>
                <a:cs typeface="Calibri" panose="020F0502020204030204" pitchFamily="34" charset="0"/>
              </a:rPr>
              <a:t>INDEX</a:t>
            </a:r>
            <a:endParaRPr lang="en-CA"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5" name="Subtitle 2">
            <a:extLst>
              <a:ext uri="{FF2B5EF4-FFF2-40B4-BE49-F238E27FC236}">
                <a16:creationId xmlns:a16="http://schemas.microsoft.com/office/drawing/2014/main" id="{AF9466D2-A6CE-517E-48C9-F2319F5FE1D2}"/>
              </a:ext>
            </a:extLst>
          </p:cNvPr>
          <p:cNvGraphicFramePr>
            <a:graphicFrameLocks noGrp="1"/>
          </p:cNvGraphicFramePr>
          <p:nvPr>
            <p:ph idx="1"/>
            <p:extLst>
              <p:ext uri="{D42A27DB-BD31-4B8C-83A1-F6EECF244321}">
                <p14:modId xmlns:p14="http://schemas.microsoft.com/office/powerpoint/2010/main" val="1289574918"/>
              </p:ext>
            </p:extLst>
          </p:nvPr>
        </p:nvGraphicFramePr>
        <p:xfrm>
          <a:off x="913795" y="1650999"/>
          <a:ext cx="10353762" cy="5122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2724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0B1DC-7742-C141-1279-48E58205F3E7}"/>
              </a:ext>
            </a:extLst>
          </p:cNvPr>
          <p:cNvSpPr>
            <a:spLocks noGrp="1"/>
          </p:cNvSpPr>
          <p:nvPr>
            <p:ph type="title"/>
          </p:nvPr>
        </p:nvSpPr>
        <p:spPr>
          <a:xfrm>
            <a:off x="913795" y="-141514"/>
            <a:ext cx="10353761" cy="1326321"/>
          </a:xfrm>
        </p:spPr>
        <p:txBody>
          <a:bodyPr>
            <a:normAutofit/>
          </a:bodyPr>
          <a:lstStyle/>
          <a:p>
            <a:r>
              <a:rPr lang="en-CA" sz="4400" dirty="0">
                <a:latin typeface="Calibri" panose="020F0502020204030204" pitchFamily="34" charset="0"/>
                <a:ea typeface="Calibri" panose="020F0502020204030204" pitchFamily="34" charset="0"/>
                <a:cs typeface="Calibri" panose="020F0502020204030204" pitchFamily="34" charset="0"/>
              </a:rPr>
              <a:t>ADVANTAGES AND DISADVANTAGES</a:t>
            </a:r>
          </a:p>
        </p:txBody>
      </p:sp>
      <p:sp>
        <p:nvSpPr>
          <p:cNvPr id="3" name="Content Placeholder 2">
            <a:extLst>
              <a:ext uri="{FF2B5EF4-FFF2-40B4-BE49-F238E27FC236}">
                <a16:creationId xmlns:a16="http://schemas.microsoft.com/office/drawing/2014/main" id="{A05363A8-12F7-11F6-7A22-864C52EEA2D3}"/>
              </a:ext>
            </a:extLst>
          </p:cNvPr>
          <p:cNvSpPr>
            <a:spLocks noGrp="1"/>
          </p:cNvSpPr>
          <p:nvPr>
            <p:ph idx="1"/>
          </p:nvPr>
        </p:nvSpPr>
        <p:spPr>
          <a:xfrm>
            <a:off x="0" y="1338943"/>
            <a:ext cx="11267557" cy="5127171"/>
          </a:xfrm>
        </p:spPr>
        <p:txBody>
          <a:bodyPr>
            <a:normAutofit/>
          </a:bodyPr>
          <a:lstStyle/>
          <a:p>
            <a:pPr>
              <a:buFont typeface="Wingdings" panose="05000000000000000000" pitchFamily="2" charset="2"/>
              <a:buChar char="Ø"/>
            </a:pPr>
            <a:r>
              <a:rPr lang="en-CA" sz="2400" dirty="0">
                <a:latin typeface="Calibri" panose="020F0502020204030204" pitchFamily="34" charset="0"/>
                <a:ea typeface="Calibri" panose="020F0502020204030204" pitchFamily="34" charset="0"/>
                <a:cs typeface="Calibri" panose="020F0502020204030204" pitchFamily="34" charset="0"/>
              </a:rPr>
              <a:t>Advantages of CCPA Regulation:</a:t>
            </a:r>
          </a:p>
          <a:p>
            <a:pPr marL="0" indent="0">
              <a:buNone/>
            </a:pPr>
            <a:endParaRPr lang="en-CA" sz="1800" dirty="0">
              <a:latin typeface="Calibri" panose="020F0502020204030204" pitchFamily="34" charset="0"/>
              <a:ea typeface="Calibri" panose="020F0502020204030204" pitchFamily="34" charset="0"/>
              <a:cs typeface="Calibri" panose="020F0502020204030204" pitchFamily="34" charset="0"/>
            </a:endParaRPr>
          </a:p>
          <a:p>
            <a:pPr lvl="1" algn="just"/>
            <a:r>
              <a:rPr lang="en-CA" sz="2000" b="1" dirty="0">
                <a:latin typeface="Calibri" panose="020F0502020204030204" pitchFamily="34" charset="0"/>
                <a:ea typeface="Calibri" panose="020F0502020204030204" pitchFamily="34" charset="0"/>
                <a:cs typeface="Calibri" panose="020F0502020204030204" pitchFamily="34" charset="0"/>
              </a:rPr>
              <a:t>Enhance Data Security: </a:t>
            </a:r>
            <a:r>
              <a:rPr lang="en-CA" sz="2000" dirty="0">
                <a:latin typeface="Calibri" panose="020F0502020204030204" pitchFamily="34" charset="0"/>
                <a:ea typeface="Calibri" panose="020F0502020204030204" pitchFamily="34" charset="0"/>
                <a:cs typeface="Calibri" panose="020F0502020204030204" pitchFamily="34" charset="0"/>
              </a:rPr>
              <a:t>CCPA compliance helps the organizations to strengthen their data security posture and minimize the risk of data breaches.</a:t>
            </a:r>
          </a:p>
          <a:p>
            <a:pPr lvl="1" algn="just"/>
            <a:endParaRPr lang="en-CA" sz="1400" b="1" dirty="0">
              <a:latin typeface="Calibri" panose="020F0502020204030204" pitchFamily="34" charset="0"/>
              <a:ea typeface="Calibri" panose="020F0502020204030204" pitchFamily="34" charset="0"/>
              <a:cs typeface="Calibri" panose="020F0502020204030204" pitchFamily="34" charset="0"/>
            </a:endParaRPr>
          </a:p>
          <a:p>
            <a:pPr lvl="1" algn="just"/>
            <a:r>
              <a:rPr lang="en-CA" sz="2000" dirty="0">
                <a:latin typeface="Calibri" panose="020F0502020204030204" pitchFamily="34" charset="0"/>
                <a:ea typeface="Calibri" panose="020F0502020204030204" pitchFamily="34" charset="0"/>
                <a:cs typeface="Calibri" panose="020F0502020204030204" pitchFamily="34" charset="0"/>
              </a:rPr>
              <a:t>CCPA regulation provides transparency by mandating businesses to disclose what they collect and sell and give individuals control over their data.</a:t>
            </a:r>
          </a:p>
          <a:p>
            <a:pPr lvl="1" algn="just"/>
            <a:endParaRPr lang="en-CA" sz="1400" dirty="0">
              <a:latin typeface="Calibri" panose="020F0502020204030204" pitchFamily="34" charset="0"/>
              <a:ea typeface="Calibri" panose="020F0502020204030204" pitchFamily="34" charset="0"/>
              <a:cs typeface="Calibri" panose="020F0502020204030204" pitchFamily="34" charset="0"/>
            </a:endParaRPr>
          </a:p>
          <a:p>
            <a:pPr lvl="1" algn="just"/>
            <a:r>
              <a:rPr lang="en-CA" sz="2000" dirty="0">
                <a:latin typeface="Calibri" panose="020F0502020204030204" pitchFamily="34" charset="0"/>
                <a:ea typeface="Calibri" panose="020F0502020204030204" pitchFamily="34" charset="0"/>
                <a:cs typeface="Calibri" panose="020F0502020204030204" pitchFamily="34" charset="0"/>
              </a:rPr>
              <a:t>CCPA has set a precedent for the other states in the USA and even other countries to follow, leading to establishment of stronger data privacy regulations.</a:t>
            </a:r>
          </a:p>
          <a:p>
            <a:pPr lvl="1" algn="just"/>
            <a:endParaRPr lang="en-CA" sz="1400" dirty="0">
              <a:latin typeface="Calibri" panose="020F0502020204030204" pitchFamily="34" charset="0"/>
              <a:ea typeface="Calibri" panose="020F0502020204030204" pitchFamily="34" charset="0"/>
              <a:cs typeface="Calibri" panose="020F0502020204030204" pitchFamily="34" charset="0"/>
            </a:endParaRPr>
          </a:p>
          <a:p>
            <a:pPr lvl="1" algn="just"/>
            <a:r>
              <a:rPr lang="en-CA" sz="2000" dirty="0">
                <a:latin typeface="Calibri" panose="020F0502020204030204" pitchFamily="34" charset="0"/>
                <a:ea typeface="Calibri" panose="020F0502020204030204" pitchFamily="34" charset="0"/>
                <a:cs typeface="Calibri" panose="020F0502020204030204" pitchFamily="34" charset="0"/>
              </a:rPr>
              <a:t>It build a culture of data privacy by prioritizing consumer privacy rights through compliance.</a:t>
            </a:r>
          </a:p>
          <a:p>
            <a:pPr lvl="1">
              <a:buFont typeface="Courier New" panose="02070309020205020404" pitchFamily="49" charset="0"/>
              <a:buChar char="o"/>
            </a:pPr>
            <a:endParaRPr lang="en-CA" sz="2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11443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834658-47B5-ECA5-3E90-821F6D9EA0A1}"/>
              </a:ext>
            </a:extLst>
          </p:cNvPr>
          <p:cNvSpPr>
            <a:spLocks noGrp="1"/>
          </p:cNvSpPr>
          <p:nvPr>
            <p:ph idx="1"/>
          </p:nvPr>
        </p:nvSpPr>
        <p:spPr>
          <a:xfrm>
            <a:off x="0" y="838199"/>
            <a:ext cx="11267557" cy="5660571"/>
          </a:xfrm>
        </p:spPr>
        <p:txBody>
          <a:bodyPr>
            <a:normAutofit lnSpcReduction="10000"/>
          </a:bodyPr>
          <a:lstStyle/>
          <a:p>
            <a:pP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Disadvantage of CCPA Regulation:</a:t>
            </a:r>
          </a:p>
          <a:p>
            <a:pPr marL="0" indent="0">
              <a:buNone/>
            </a:pPr>
            <a:endParaRPr lang="en-US" sz="1800" dirty="0">
              <a:latin typeface="Calibri" panose="020F0502020204030204" pitchFamily="34" charset="0"/>
              <a:ea typeface="Calibri" panose="020F0502020204030204" pitchFamily="34" charset="0"/>
              <a:cs typeface="Calibri" panose="020F0502020204030204" pitchFamily="34" charset="0"/>
            </a:endParaRPr>
          </a:p>
          <a:p>
            <a:pPr lvl="1" algn="just"/>
            <a:r>
              <a:rPr lang="en-CA" sz="2000" dirty="0">
                <a:latin typeface="Calibri" panose="020F0502020204030204" pitchFamily="34" charset="0"/>
                <a:ea typeface="Calibri" panose="020F0502020204030204" pitchFamily="34" charset="0"/>
                <a:cs typeface="Calibri" panose="020F0502020204030204" pitchFamily="34" charset="0"/>
              </a:rPr>
              <a:t>Compliance cost might be higher. Businesses need to invest in systems, processes and personnel to meet the requirements.</a:t>
            </a:r>
          </a:p>
          <a:p>
            <a:pPr lvl="1" algn="just"/>
            <a:endParaRPr lang="en-CA" sz="1400" dirty="0">
              <a:latin typeface="Calibri" panose="020F0502020204030204" pitchFamily="34" charset="0"/>
              <a:ea typeface="Calibri" panose="020F0502020204030204" pitchFamily="34" charset="0"/>
              <a:cs typeface="Calibri" panose="020F0502020204030204" pitchFamily="34" charset="0"/>
            </a:endParaRPr>
          </a:p>
          <a:p>
            <a:pPr lvl="1" algn="just"/>
            <a:r>
              <a:rPr lang="en-CA" sz="2000" dirty="0">
                <a:latin typeface="Calibri" panose="020F0502020204030204" pitchFamily="34" charset="0"/>
                <a:ea typeface="Calibri" panose="020F0502020204030204" pitchFamily="34" charset="0"/>
                <a:cs typeface="Calibri" panose="020F0502020204030204" pitchFamily="34" charset="0"/>
              </a:rPr>
              <a:t>CCPA regulation is not applicable to some businesses. It is not applicable to non-profit organizations and government agencies and therefore, certain types of data are exempt from its provision (CCPA Section 1798.140).</a:t>
            </a:r>
          </a:p>
          <a:p>
            <a:pPr lvl="1" algn="just"/>
            <a:endParaRPr lang="en-CA" sz="1400" dirty="0">
              <a:latin typeface="Calibri" panose="020F0502020204030204" pitchFamily="34" charset="0"/>
              <a:ea typeface="Calibri" panose="020F0502020204030204" pitchFamily="34" charset="0"/>
              <a:cs typeface="Calibri" panose="020F0502020204030204" pitchFamily="34" charset="0"/>
            </a:endParaRPr>
          </a:p>
          <a:p>
            <a:pPr lvl="1" algn="just"/>
            <a:r>
              <a:rPr lang="en-CA" sz="2000" dirty="0">
                <a:latin typeface="Calibri" panose="020F0502020204030204" pitchFamily="34" charset="0"/>
                <a:ea typeface="Calibri" panose="020F0502020204030204" pitchFamily="34" charset="0"/>
                <a:cs typeface="Calibri" panose="020F0502020204030204" pitchFamily="34" charset="0"/>
              </a:rPr>
              <a:t>CCPA regulation is constantly evolving and therefore, businesses need to proactively monitor any updates and need to adapt their compliance program accordingly.</a:t>
            </a:r>
          </a:p>
          <a:p>
            <a:pPr lvl="1" algn="just"/>
            <a:endParaRPr lang="en-CA" sz="1400" dirty="0">
              <a:latin typeface="Calibri" panose="020F0502020204030204" pitchFamily="34" charset="0"/>
              <a:ea typeface="Calibri" panose="020F0502020204030204" pitchFamily="34" charset="0"/>
              <a:cs typeface="Calibri" panose="020F0502020204030204" pitchFamily="34" charset="0"/>
            </a:endParaRPr>
          </a:p>
          <a:p>
            <a:pPr lvl="1" algn="just"/>
            <a:r>
              <a:rPr lang="en-CA" sz="2000" dirty="0">
                <a:latin typeface="Calibri" panose="020F0502020204030204" pitchFamily="34" charset="0"/>
                <a:ea typeface="Calibri" panose="020F0502020204030204" pitchFamily="34" charset="0"/>
                <a:cs typeface="Calibri" panose="020F0502020204030204" pitchFamily="34" charset="0"/>
              </a:rPr>
              <a:t>CCPA relies on consumer complaints rather than proactive monitoring. Most people are unaware of their rights and not even think to request their data or sue companies that misuse it. Therefore, proactive monitoring is required.</a:t>
            </a:r>
          </a:p>
        </p:txBody>
      </p:sp>
    </p:spTree>
    <p:extLst>
      <p:ext uri="{BB962C8B-B14F-4D97-AF65-F5344CB8AC3E}">
        <p14:creationId xmlns:p14="http://schemas.microsoft.com/office/powerpoint/2010/main" val="34193686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5416F-B6E6-2E80-EED0-FE9BFA5D1E29}"/>
              </a:ext>
            </a:extLst>
          </p:cNvPr>
          <p:cNvSpPr>
            <a:spLocks noGrp="1"/>
          </p:cNvSpPr>
          <p:nvPr>
            <p:ph type="title"/>
          </p:nvPr>
        </p:nvSpPr>
        <p:spPr>
          <a:xfrm>
            <a:off x="913796" y="-139778"/>
            <a:ext cx="10353761" cy="1326321"/>
          </a:xfrm>
        </p:spPr>
        <p:txBody>
          <a:bodyPr>
            <a:normAutofit/>
          </a:bodyPr>
          <a:lstStyle/>
          <a:p>
            <a:r>
              <a:rPr lang="en-US" sz="4400" dirty="0">
                <a:latin typeface="Calibri" panose="020F0502020204030204" pitchFamily="34" charset="0"/>
                <a:ea typeface="Calibri" panose="020F0502020204030204" pitchFamily="34" charset="0"/>
                <a:cs typeface="Calibri" panose="020F0502020204030204" pitchFamily="34" charset="0"/>
              </a:rPr>
              <a:t>Limitations or challenges of ccpa</a:t>
            </a:r>
            <a:endParaRPr lang="en-CA" sz="4400"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74D4582D-A25F-2124-EA05-C64715C20719}"/>
              </a:ext>
            </a:extLst>
          </p:cNvPr>
          <p:cNvSpPr>
            <a:spLocks noGrp="1"/>
          </p:cNvSpPr>
          <p:nvPr>
            <p:ph idx="1"/>
          </p:nvPr>
        </p:nvSpPr>
        <p:spPr>
          <a:xfrm>
            <a:off x="76200" y="1186543"/>
            <a:ext cx="11191357" cy="4604657"/>
          </a:xfrm>
        </p:spPr>
        <p:txBody>
          <a:bodyPr>
            <a:normAutofit fontScale="92500" lnSpcReduction="20000"/>
          </a:bodyPr>
          <a:lstStyle/>
          <a:p>
            <a:pPr algn="just"/>
            <a:r>
              <a:rPr lang="en-US" dirty="0">
                <a:latin typeface="Calibri" panose="020F0502020204030204" pitchFamily="34" charset="0"/>
                <a:ea typeface="Calibri" panose="020F0502020204030204" pitchFamily="34" charset="0"/>
                <a:cs typeface="Calibri" panose="020F0502020204030204" pitchFamily="34" charset="0"/>
              </a:rPr>
              <a:t>CCPA regulation is only limited to California residents.</a:t>
            </a:r>
          </a:p>
          <a:p>
            <a:pPr algn="just"/>
            <a:endParaRPr lang="en-US" sz="1400" dirty="0">
              <a:latin typeface="Calibri" panose="020F0502020204030204" pitchFamily="34" charset="0"/>
              <a:ea typeface="Calibri" panose="020F0502020204030204" pitchFamily="34" charset="0"/>
              <a:cs typeface="Calibri" panose="020F0502020204030204" pitchFamily="34" charset="0"/>
            </a:endParaRPr>
          </a:p>
          <a:p>
            <a:pPr algn="just"/>
            <a:r>
              <a:rPr lang="en-US" dirty="0">
                <a:latin typeface="Calibri" panose="020F0502020204030204" pitchFamily="34" charset="0"/>
                <a:ea typeface="Calibri" panose="020F0502020204030204" pitchFamily="34" charset="0"/>
                <a:cs typeface="Calibri" panose="020F0502020204030204" pitchFamily="34" charset="0"/>
              </a:rPr>
              <a:t>The definition of “personal information” and “sale” under CCPA are not clearly defined, which might be difficult to interpret, leading to confusion for businesses (CCPA Section 1798.140). Here, personal information is a broad term and includes IP addresses, browsing history, geolocation etc. Sale also does not refer to sales of goods and services but also includes sharing, disclosing or transferring of personal information.</a:t>
            </a:r>
          </a:p>
          <a:p>
            <a:pPr algn="just"/>
            <a:endParaRPr lang="en-US" sz="1400" dirty="0">
              <a:latin typeface="Calibri" panose="020F0502020204030204" pitchFamily="34" charset="0"/>
              <a:ea typeface="Calibri" panose="020F0502020204030204" pitchFamily="34" charset="0"/>
              <a:cs typeface="Calibri" panose="020F0502020204030204" pitchFamily="34" charset="0"/>
            </a:endParaRPr>
          </a:p>
          <a:p>
            <a:pPr algn="just"/>
            <a:r>
              <a:rPr lang="en-US" dirty="0">
                <a:latin typeface="Calibri" panose="020F0502020204030204" pitchFamily="34" charset="0"/>
                <a:ea typeface="Calibri" panose="020F0502020204030204" pitchFamily="34" charset="0"/>
                <a:cs typeface="Calibri" panose="020F0502020204030204" pitchFamily="34" charset="0"/>
              </a:rPr>
              <a:t>For compliance with CCPA, businesses need to address all individual rights and answer all the questions of all the individuals. To do this, organizations need lots of resources and even then also, it is very difficult to handle all the queries of users. </a:t>
            </a:r>
          </a:p>
          <a:p>
            <a:pPr algn="just"/>
            <a:endParaRPr lang="en-US" sz="1400" dirty="0">
              <a:latin typeface="Calibri" panose="020F0502020204030204" pitchFamily="34" charset="0"/>
              <a:ea typeface="Calibri" panose="020F0502020204030204" pitchFamily="34" charset="0"/>
              <a:cs typeface="Calibri" panose="020F0502020204030204" pitchFamily="34" charset="0"/>
            </a:endParaRPr>
          </a:p>
          <a:p>
            <a:pPr algn="just"/>
            <a:r>
              <a:rPr lang="en-US" dirty="0">
                <a:latin typeface="Calibri" panose="020F0502020204030204" pitchFamily="34" charset="0"/>
                <a:ea typeface="Calibri" panose="020F0502020204030204" pitchFamily="34" charset="0"/>
                <a:cs typeface="Calibri" panose="020F0502020204030204" pitchFamily="34" charset="0"/>
              </a:rPr>
              <a:t>Consumers have the right to data portability. Data portability can be technically very difficult for organizations to implement (CCPA Section 1798.100).</a:t>
            </a:r>
            <a:endParaRPr lang="en-CA"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97848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72853-955B-0BF8-BE62-A64EEEB8BE67}"/>
              </a:ext>
            </a:extLst>
          </p:cNvPr>
          <p:cNvSpPr>
            <a:spLocks noGrp="1"/>
          </p:cNvSpPr>
          <p:nvPr>
            <p:ph type="title"/>
          </p:nvPr>
        </p:nvSpPr>
        <p:spPr>
          <a:xfrm>
            <a:off x="913796" y="195943"/>
            <a:ext cx="10353761" cy="1326321"/>
          </a:xfrm>
        </p:spPr>
        <p:txBody>
          <a:bodyPr>
            <a:normAutofit/>
          </a:bodyPr>
          <a:lstStyle/>
          <a:p>
            <a:r>
              <a:rPr lang="en-CA" sz="4400" dirty="0">
                <a:latin typeface="Calibri" panose="020F0502020204030204" pitchFamily="34" charset="0"/>
                <a:ea typeface="Calibri" panose="020F0502020204030204" pitchFamily="34" charset="0"/>
                <a:cs typeface="Calibri" panose="020F0502020204030204" pitchFamily="34" charset="0"/>
              </a:rPr>
              <a:t>Countries following CCPA, MOST USED APPS AND BANNED CONTENT </a:t>
            </a:r>
            <a:endParaRPr lang="en-CA" sz="4400" dirty="0"/>
          </a:p>
        </p:txBody>
      </p:sp>
      <p:sp>
        <p:nvSpPr>
          <p:cNvPr id="3" name="Content Placeholder 2">
            <a:extLst>
              <a:ext uri="{FF2B5EF4-FFF2-40B4-BE49-F238E27FC236}">
                <a16:creationId xmlns:a16="http://schemas.microsoft.com/office/drawing/2014/main" id="{20CD201D-80DD-327A-F831-F134C98138C9}"/>
              </a:ext>
            </a:extLst>
          </p:cNvPr>
          <p:cNvSpPr>
            <a:spLocks noGrp="1"/>
          </p:cNvSpPr>
          <p:nvPr>
            <p:ph idx="1"/>
          </p:nvPr>
        </p:nvSpPr>
        <p:spPr>
          <a:xfrm>
            <a:off x="97971" y="1621971"/>
            <a:ext cx="11169586" cy="4844143"/>
          </a:xfrm>
        </p:spPr>
        <p:txBody>
          <a:bodyPr/>
          <a:lstStyle/>
          <a:p>
            <a:pPr algn="just">
              <a:buFont typeface="Wingdings" panose="05000000000000000000" pitchFamily="2" charset="2"/>
              <a:buChar char="Ø"/>
            </a:pPr>
            <a:r>
              <a:rPr lang="en-CA" sz="2400" dirty="0">
                <a:latin typeface="Calibri" panose="020F0502020204030204" pitchFamily="34" charset="0"/>
                <a:ea typeface="Calibri" panose="020F0502020204030204" pitchFamily="34" charset="0"/>
                <a:cs typeface="Calibri" panose="020F0502020204030204" pitchFamily="34" charset="0"/>
              </a:rPr>
              <a:t>Which countries following CCPA Regulations?</a:t>
            </a:r>
          </a:p>
          <a:p>
            <a:pPr lvl="1" algn="just"/>
            <a:r>
              <a:rPr lang="en-CA" sz="2000" dirty="0">
                <a:latin typeface="Calibri" panose="020F0502020204030204" pitchFamily="34" charset="0"/>
                <a:ea typeface="Calibri" panose="020F0502020204030204" pitchFamily="34" charset="0"/>
                <a:cs typeface="Calibri" panose="020F0502020204030204" pitchFamily="34" charset="0"/>
              </a:rPr>
              <a:t>As it is mentioned earlier that CCPA regulation is a state level data privacy regulation so, it is only followed by California, US. However, CCPA have influenced other privacy laws. The US states of Virginia and Colorado adopted similar law namely VCDPA and CPA respectively.  </a:t>
            </a:r>
          </a:p>
          <a:p>
            <a:pPr marL="457200" lvl="1" indent="0" algn="just">
              <a:buNone/>
            </a:pPr>
            <a:endParaRPr lang="en-CA" sz="2000" dirty="0">
              <a:latin typeface="Calibri" panose="020F0502020204030204" pitchFamily="34" charset="0"/>
              <a:ea typeface="Calibri" panose="020F0502020204030204" pitchFamily="34" charset="0"/>
              <a:cs typeface="Calibri" panose="020F0502020204030204" pitchFamily="34" charset="0"/>
            </a:endParaRPr>
          </a:p>
          <a:p>
            <a:pPr algn="just">
              <a:buFont typeface="Wingdings" panose="05000000000000000000" pitchFamily="2" charset="2"/>
              <a:buChar char="Ø"/>
            </a:pPr>
            <a:r>
              <a:rPr lang="en-CA" sz="2400" dirty="0">
                <a:latin typeface="Calibri" panose="020F0502020204030204" pitchFamily="34" charset="0"/>
                <a:ea typeface="Calibri" panose="020F0502020204030204" pitchFamily="34" charset="0"/>
                <a:cs typeface="Calibri" panose="020F0502020204030204" pitchFamily="34" charset="0"/>
              </a:rPr>
              <a:t>Which are the most used applications?</a:t>
            </a:r>
          </a:p>
          <a:p>
            <a:pPr lvl="1" algn="just"/>
            <a:r>
              <a:rPr lang="en-CA" sz="2000" dirty="0">
                <a:latin typeface="Calibri" panose="020F0502020204030204" pitchFamily="34" charset="0"/>
                <a:ea typeface="Calibri" panose="020F0502020204030204" pitchFamily="34" charset="0"/>
                <a:cs typeface="Calibri" panose="020F0502020204030204" pitchFamily="34" charset="0"/>
              </a:rPr>
              <a:t>Some popular apps used in California under CCPA are Facebook, Instagram, Snapchat, WhatsApp, You Tube, Netflix  etc.</a:t>
            </a:r>
          </a:p>
          <a:p>
            <a:pPr lvl="1" algn="just"/>
            <a:r>
              <a:rPr lang="en-CA" sz="2000" dirty="0">
                <a:latin typeface="Calibri" panose="020F0502020204030204" pitchFamily="34" charset="0"/>
                <a:ea typeface="Calibri" panose="020F0502020204030204" pitchFamily="34" charset="0"/>
                <a:cs typeface="Calibri" panose="020F0502020204030204" pitchFamily="34" charset="0"/>
              </a:rPr>
              <a:t>Amazon and </a:t>
            </a:r>
            <a:r>
              <a:rPr lang="en-CA" sz="2000" dirty="0" err="1">
                <a:latin typeface="Calibri" panose="020F0502020204030204" pitchFamily="34" charset="0"/>
                <a:ea typeface="Calibri" panose="020F0502020204030204" pitchFamily="34" charset="0"/>
                <a:cs typeface="Calibri" panose="020F0502020204030204" pitchFamily="34" charset="0"/>
              </a:rPr>
              <a:t>ebay</a:t>
            </a:r>
            <a:r>
              <a:rPr lang="en-CA" sz="2000" dirty="0">
                <a:latin typeface="Calibri" panose="020F0502020204030204" pitchFamily="34" charset="0"/>
                <a:ea typeface="Calibri" panose="020F0502020204030204" pitchFamily="34" charset="0"/>
                <a:cs typeface="Calibri" panose="020F0502020204030204" pitchFamily="34" charset="0"/>
              </a:rPr>
              <a:t> also updated their privacy policies to align with CCPA.</a:t>
            </a:r>
          </a:p>
          <a:p>
            <a:pPr lvl="1" algn="just"/>
            <a:endParaRPr lang="en-CA" sz="20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endParaRPr lang="en-CA" sz="22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CA" dirty="0"/>
          </a:p>
        </p:txBody>
      </p:sp>
    </p:spTree>
    <p:extLst>
      <p:ext uri="{BB962C8B-B14F-4D97-AF65-F5344CB8AC3E}">
        <p14:creationId xmlns:p14="http://schemas.microsoft.com/office/powerpoint/2010/main" val="2772710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70B646E-5D06-F8EC-6791-365E6FE42D76}"/>
              </a:ext>
            </a:extLst>
          </p:cNvPr>
          <p:cNvSpPr>
            <a:spLocks noGrp="1"/>
          </p:cNvSpPr>
          <p:nvPr>
            <p:ph idx="1"/>
          </p:nvPr>
        </p:nvSpPr>
        <p:spPr>
          <a:xfrm>
            <a:off x="261938" y="615950"/>
            <a:ext cx="10853737" cy="6024563"/>
          </a:xfrm>
        </p:spPr>
        <p:txBody>
          <a:bodyPr>
            <a:normAutofit/>
          </a:bodyPr>
          <a:lstStyle/>
          <a:p>
            <a:pPr>
              <a:buFont typeface="Wingdings" panose="05000000000000000000" pitchFamily="2" charset="2"/>
              <a:buChar char="Ø"/>
            </a:pPr>
            <a:r>
              <a:rPr lang="en-CA" sz="2400" dirty="0">
                <a:latin typeface="Calibri" panose="020F0502020204030204" pitchFamily="34" charset="0"/>
                <a:ea typeface="Calibri" panose="020F0502020204030204" pitchFamily="34" charset="0"/>
                <a:cs typeface="Calibri" panose="020F0502020204030204" pitchFamily="34" charset="0"/>
              </a:rPr>
              <a:t>What type of content are banned to share?</a:t>
            </a:r>
          </a:p>
          <a:p>
            <a:pPr marL="0" indent="0">
              <a:buNone/>
            </a:pPr>
            <a:endParaRPr lang="en-CA" sz="1800" dirty="0">
              <a:latin typeface="Calibri" panose="020F0502020204030204" pitchFamily="34" charset="0"/>
              <a:ea typeface="Calibri" panose="020F0502020204030204" pitchFamily="34" charset="0"/>
              <a:cs typeface="Calibri" panose="020F0502020204030204" pitchFamily="34" charset="0"/>
            </a:endParaRPr>
          </a:p>
          <a:p>
            <a:pPr lvl="1" algn="just"/>
            <a:r>
              <a:rPr lang="en-CA" sz="2000" dirty="0">
                <a:latin typeface="Calibri" panose="020F0502020204030204" pitchFamily="34" charset="0"/>
                <a:ea typeface="Calibri" panose="020F0502020204030204" pitchFamily="34" charset="0"/>
                <a:cs typeface="Calibri" panose="020F0502020204030204" pitchFamily="34" charset="0"/>
              </a:rPr>
              <a:t>Selling personal information such as name, email address, IP address, account names, passport numbers, ethnic origin, biometric data, health information etc. without providing an opt-out mechanism is banned to share (CCPA Section 1798.140(o)).</a:t>
            </a:r>
          </a:p>
          <a:p>
            <a:pPr lvl="1" algn="just"/>
            <a:endParaRPr lang="en-CA" sz="1400" dirty="0">
              <a:latin typeface="Calibri" panose="020F0502020204030204" pitchFamily="34" charset="0"/>
              <a:ea typeface="Calibri" panose="020F0502020204030204" pitchFamily="34" charset="0"/>
              <a:cs typeface="Calibri" panose="020F0502020204030204" pitchFamily="34" charset="0"/>
            </a:endParaRPr>
          </a:p>
          <a:p>
            <a:pPr lvl="1" algn="just"/>
            <a:r>
              <a:rPr lang="en-CA" sz="2000" dirty="0">
                <a:latin typeface="Calibri" panose="020F0502020204030204" pitchFamily="34" charset="0"/>
                <a:ea typeface="Calibri" panose="020F0502020204030204" pitchFamily="34" charset="0"/>
                <a:cs typeface="Calibri" panose="020F0502020204030204" pitchFamily="34" charset="0"/>
              </a:rPr>
              <a:t>Customers record information such as purchase history, browsing history, etc. (CCPA Section 1798.140(o))</a:t>
            </a:r>
          </a:p>
          <a:p>
            <a:pPr lvl="1" algn="just"/>
            <a:endParaRPr lang="en-CA" sz="1400" dirty="0">
              <a:latin typeface="Calibri" panose="020F0502020204030204" pitchFamily="34" charset="0"/>
              <a:ea typeface="Calibri" panose="020F0502020204030204" pitchFamily="34" charset="0"/>
              <a:cs typeface="Calibri" panose="020F0502020204030204" pitchFamily="34" charset="0"/>
            </a:endParaRPr>
          </a:p>
          <a:p>
            <a:pPr lvl="1" algn="just"/>
            <a:r>
              <a:rPr lang="en-CA" sz="2000" dirty="0">
                <a:latin typeface="Calibri" panose="020F0502020204030204" pitchFamily="34" charset="0"/>
                <a:ea typeface="Calibri" panose="020F0502020204030204" pitchFamily="34" charset="0"/>
                <a:cs typeface="Calibri" panose="020F0502020204030204" pitchFamily="34" charset="0"/>
              </a:rPr>
              <a:t>Sharing sensitive data like geolocation data is also banned to share (CCPA Section 1798.140(o)).</a:t>
            </a:r>
          </a:p>
          <a:p>
            <a:pPr lvl="1" algn="just"/>
            <a:endParaRPr lang="en-CA" sz="1400" dirty="0">
              <a:latin typeface="Calibri" panose="020F0502020204030204" pitchFamily="34" charset="0"/>
              <a:ea typeface="Calibri" panose="020F0502020204030204" pitchFamily="34" charset="0"/>
              <a:cs typeface="Calibri" panose="020F0502020204030204" pitchFamily="34" charset="0"/>
            </a:endParaRPr>
          </a:p>
          <a:p>
            <a:pPr lvl="1" algn="just"/>
            <a:r>
              <a:rPr lang="en-CA" sz="2000" dirty="0">
                <a:latin typeface="Calibri" panose="020F0502020204030204" pitchFamily="34" charset="0"/>
                <a:ea typeface="Calibri" panose="020F0502020204030204" pitchFamily="34" charset="0"/>
                <a:cs typeface="Calibri" panose="020F0502020204030204" pitchFamily="34" charset="0"/>
              </a:rPr>
              <a:t>Inferences drawn from personal information to create a profile about a consumer’s preferences are also banned to share (CCPA Section 1798.140(o)).</a:t>
            </a:r>
          </a:p>
        </p:txBody>
      </p:sp>
    </p:spTree>
    <p:extLst>
      <p:ext uri="{BB962C8B-B14F-4D97-AF65-F5344CB8AC3E}">
        <p14:creationId xmlns:p14="http://schemas.microsoft.com/office/powerpoint/2010/main" val="1517648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E7700-89B8-6AC7-F5B2-A18AE740ACD1}"/>
              </a:ext>
            </a:extLst>
          </p:cNvPr>
          <p:cNvSpPr>
            <a:spLocks noGrp="1"/>
          </p:cNvSpPr>
          <p:nvPr>
            <p:ph type="title"/>
          </p:nvPr>
        </p:nvSpPr>
        <p:spPr>
          <a:xfrm>
            <a:off x="913796" y="0"/>
            <a:ext cx="10353761" cy="1326321"/>
          </a:xfrm>
        </p:spPr>
        <p:txBody>
          <a:bodyPr>
            <a:normAutofit/>
          </a:bodyPr>
          <a:lstStyle/>
          <a:p>
            <a:r>
              <a:rPr lang="en-CA" sz="4400" dirty="0">
                <a:latin typeface="Calibri" panose="020F0502020204030204" pitchFamily="34" charset="0"/>
                <a:ea typeface="Calibri" panose="020F0502020204030204" pitchFamily="34" charset="0"/>
                <a:cs typeface="Calibri" panose="020F0502020204030204" pitchFamily="34" charset="0"/>
              </a:rPr>
              <a:t>Real-world example of </a:t>
            </a:r>
            <a:r>
              <a:rPr lang="en-CA" sz="4400" dirty="0" err="1">
                <a:latin typeface="Calibri" panose="020F0502020204030204" pitchFamily="34" charset="0"/>
                <a:ea typeface="Calibri" panose="020F0502020204030204" pitchFamily="34" charset="0"/>
                <a:cs typeface="Calibri" panose="020F0502020204030204" pitchFamily="34" charset="0"/>
              </a:rPr>
              <a:t>ccpa</a:t>
            </a:r>
            <a:r>
              <a:rPr lang="en-CA" sz="4400" dirty="0">
                <a:latin typeface="Calibri" panose="020F0502020204030204" pitchFamily="34" charset="0"/>
                <a:ea typeface="Calibri" panose="020F0502020204030204" pitchFamily="34" charset="0"/>
                <a:cs typeface="Calibri" panose="020F0502020204030204" pitchFamily="34" charset="0"/>
              </a:rPr>
              <a:t> violation</a:t>
            </a:r>
          </a:p>
        </p:txBody>
      </p:sp>
      <p:sp>
        <p:nvSpPr>
          <p:cNvPr id="3" name="Content Placeholder 2">
            <a:extLst>
              <a:ext uri="{FF2B5EF4-FFF2-40B4-BE49-F238E27FC236}">
                <a16:creationId xmlns:a16="http://schemas.microsoft.com/office/drawing/2014/main" id="{E77BFB34-6325-95F5-E96E-AF81FC058DAC}"/>
              </a:ext>
            </a:extLst>
          </p:cNvPr>
          <p:cNvSpPr>
            <a:spLocks noGrp="1"/>
          </p:cNvSpPr>
          <p:nvPr>
            <p:ph idx="1"/>
          </p:nvPr>
        </p:nvSpPr>
        <p:spPr>
          <a:xfrm>
            <a:off x="249382" y="1631373"/>
            <a:ext cx="11018175" cy="4790209"/>
          </a:xfrm>
        </p:spPr>
        <p:txBody>
          <a:bodyPr>
            <a:normAutofit/>
          </a:bodyPr>
          <a:lstStyle/>
          <a:p>
            <a:pPr>
              <a:buFont typeface="Wingdings" panose="05000000000000000000" pitchFamily="2" charset="2"/>
              <a:buChar char="Ø"/>
            </a:pPr>
            <a:r>
              <a:rPr lang="en-CA" sz="2400" dirty="0"/>
              <a:t> </a:t>
            </a:r>
            <a:r>
              <a:rPr lang="en-CA" sz="2400" dirty="0">
                <a:latin typeface="Calibri" panose="020F0502020204030204" pitchFamily="34" charset="0"/>
                <a:ea typeface="Calibri" panose="020F0502020204030204" pitchFamily="34" charset="0"/>
                <a:cs typeface="Calibri" panose="020F0502020204030204" pitchFamily="34" charset="0"/>
              </a:rPr>
              <a:t>CCPA Violation - Sephora Fined $1.2 Million (2022):</a:t>
            </a:r>
          </a:p>
          <a:p>
            <a:pPr lvl="1"/>
            <a:endParaRPr lang="en-CA" dirty="0">
              <a:latin typeface="Calibri" panose="020F0502020204030204" pitchFamily="34" charset="0"/>
              <a:ea typeface="Calibri" panose="020F0502020204030204" pitchFamily="34" charset="0"/>
              <a:cs typeface="Calibri" panose="020F0502020204030204" pitchFamily="34" charset="0"/>
            </a:endParaRPr>
          </a:p>
          <a:p>
            <a:pPr lvl="1" algn="just"/>
            <a:r>
              <a:rPr lang="en-CA" sz="2000" dirty="0">
                <a:latin typeface="Calibri" panose="020F0502020204030204" pitchFamily="34" charset="0"/>
                <a:ea typeface="Calibri" panose="020F0502020204030204" pitchFamily="34" charset="0"/>
                <a:cs typeface="Calibri" panose="020F0502020204030204" pitchFamily="34" charset="0"/>
              </a:rPr>
              <a:t>In August 2022, beauty retailer Sephora was fined $1.2 million by California Attorney General for violating the California Consumer Privacy Act (CCPA).</a:t>
            </a:r>
          </a:p>
          <a:p>
            <a:pPr lvl="1" algn="just"/>
            <a:r>
              <a:rPr lang="en-CA" sz="2000" dirty="0">
                <a:latin typeface="Calibri" panose="020F0502020204030204" pitchFamily="34" charset="0"/>
                <a:ea typeface="Calibri" panose="020F0502020204030204" pitchFamily="34" charset="0"/>
                <a:cs typeface="Calibri" panose="020F0502020204030204" pitchFamily="34" charset="0"/>
              </a:rPr>
              <a:t>Sephora illegally sold consumers personal data using third-party trackers to get targeted ads and discounts on analytics.</a:t>
            </a:r>
          </a:p>
          <a:p>
            <a:pPr lvl="1" algn="just"/>
            <a:r>
              <a:rPr lang="en-CA" sz="2000" dirty="0">
                <a:latin typeface="Calibri" panose="020F0502020204030204" pitchFamily="34" charset="0"/>
                <a:ea typeface="Calibri" panose="020F0502020204030204" pitchFamily="34" charset="0"/>
                <a:cs typeface="Calibri" panose="020F0502020204030204" pitchFamily="34" charset="0"/>
              </a:rPr>
              <a:t>Sephora also failed to follow opt-out requests that were made by customers.</a:t>
            </a:r>
          </a:p>
          <a:p>
            <a:pPr lvl="1" algn="just"/>
            <a:r>
              <a:rPr lang="en-CA" sz="2000" dirty="0">
                <a:latin typeface="Calibri" panose="020F0502020204030204" pitchFamily="34" charset="0"/>
                <a:ea typeface="Calibri" panose="020F0502020204030204" pitchFamily="34" charset="0"/>
                <a:cs typeface="Calibri" panose="020F0502020204030204" pitchFamily="34" charset="0"/>
              </a:rPr>
              <a:t>Attorney General Rob Bonta said that Sephora:</a:t>
            </a:r>
          </a:p>
          <a:p>
            <a:pPr lvl="2" algn="just">
              <a:buFont typeface="Courier New" panose="02070309020205020404" pitchFamily="49" charset="0"/>
              <a:buChar char="o"/>
            </a:pPr>
            <a:r>
              <a:rPr lang="en-CA" sz="2000" dirty="0">
                <a:latin typeface="Calibri" panose="020F0502020204030204" pitchFamily="34" charset="0"/>
                <a:ea typeface="Calibri" panose="020F0502020204030204" pitchFamily="34" charset="0"/>
                <a:cs typeface="Calibri" panose="020F0502020204030204" pitchFamily="34" charset="0"/>
              </a:rPr>
              <a:t>Failed to notify consumers that it was selling their personal information.</a:t>
            </a:r>
          </a:p>
          <a:p>
            <a:pPr lvl="2" algn="just">
              <a:buFont typeface="Courier New" panose="02070309020205020404" pitchFamily="49" charset="0"/>
              <a:buChar char="o"/>
            </a:pPr>
            <a:r>
              <a:rPr lang="en-CA" sz="2000" dirty="0">
                <a:latin typeface="Calibri" panose="020F0502020204030204" pitchFamily="34" charset="0"/>
                <a:ea typeface="Calibri" panose="020F0502020204030204" pitchFamily="34" charset="0"/>
                <a:cs typeface="Calibri" panose="020F0502020204030204" pitchFamily="34" charset="0"/>
              </a:rPr>
              <a:t>Failed to process consumer “Do Not Sell My Personal Information” opt-out request.</a:t>
            </a:r>
          </a:p>
          <a:p>
            <a:pPr lvl="2" algn="just">
              <a:buFont typeface="Courier New" panose="02070309020205020404" pitchFamily="49" charset="0"/>
              <a:buChar char="o"/>
            </a:pPr>
            <a:r>
              <a:rPr lang="en-CA" sz="2000" dirty="0">
                <a:latin typeface="Calibri" panose="020F0502020204030204" pitchFamily="34" charset="0"/>
                <a:ea typeface="Calibri" panose="020F0502020204030204" pitchFamily="34" charset="0"/>
                <a:cs typeface="Calibri" panose="020F0502020204030204" pitchFamily="34" charset="0"/>
              </a:rPr>
              <a:t>Did not address these alleged violations within the 30-day cure period.</a:t>
            </a:r>
          </a:p>
        </p:txBody>
      </p:sp>
    </p:spTree>
    <p:extLst>
      <p:ext uri="{BB962C8B-B14F-4D97-AF65-F5344CB8AC3E}">
        <p14:creationId xmlns:p14="http://schemas.microsoft.com/office/powerpoint/2010/main" val="34913666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3ABCA-E2DD-BEDE-9EEF-8DAA91E12D4E}"/>
              </a:ext>
            </a:extLst>
          </p:cNvPr>
          <p:cNvSpPr>
            <a:spLocks noGrp="1"/>
          </p:cNvSpPr>
          <p:nvPr>
            <p:ph type="ctrTitle"/>
          </p:nvPr>
        </p:nvSpPr>
        <p:spPr>
          <a:xfrm>
            <a:off x="1595269" y="-1612370"/>
            <a:ext cx="9001462" cy="2387600"/>
          </a:xfrm>
        </p:spPr>
        <p:txBody>
          <a:bodyPr>
            <a:normAutofit/>
          </a:bodyPr>
          <a:lstStyle/>
          <a:p>
            <a:r>
              <a:rPr lang="en-CA" sz="4400" dirty="0">
                <a:latin typeface="Calibri" panose="020F0502020204030204" pitchFamily="34" charset="0"/>
                <a:ea typeface="Calibri" panose="020F0502020204030204" pitchFamily="34" charset="0"/>
                <a:cs typeface="Calibri" panose="020F0502020204030204" pitchFamily="34" charset="0"/>
              </a:rPr>
              <a:t>HIPAA DATA PRIVACY REGULATION</a:t>
            </a:r>
          </a:p>
        </p:txBody>
      </p:sp>
      <p:sp>
        <p:nvSpPr>
          <p:cNvPr id="3" name="Subtitle 2">
            <a:extLst>
              <a:ext uri="{FF2B5EF4-FFF2-40B4-BE49-F238E27FC236}">
                <a16:creationId xmlns:a16="http://schemas.microsoft.com/office/drawing/2014/main" id="{A4D0B185-84BA-6C2A-280F-37F508FE09D3}"/>
              </a:ext>
            </a:extLst>
          </p:cNvPr>
          <p:cNvSpPr>
            <a:spLocks noGrp="1"/>
          </p:cNvSpPr>
          <p:nvPr>
            <p:ph type="subTitle" idx="1"/>
          </p:nvPr>
        </p:nvSpPr>
        <p:spPr>
          <a:xfrm>
            <a:off x="67733" y="1083733"/>
            <a:ext cx="10528998" cy="5555062"/>
          </a:xfrm>
        </p:spPr>
        <p:txBody>
          <a:bodyPr>
            <a:normAutofit/>
          </a:bodyPr>
          <a:lstStyle/>
          <a:p>
            <a:pPr marL="342900" indent="-342900" algn="just">
              <a:buFont typeface="Arial" panose="020B0604020202020204" pitchFamily="34" charset="0"/>
              <a:buChar char="•"/>
            </a:pPr>
            <a:r>
              <a:rPr lang="en-CA" sz="2000" dirty="0">
                <a:latin typeface="Calibri" panose="020F0502020204030204" pitchFamily="34" charset="0"/>
                <a:ea typeface="Calibri" panose="020F0502020204030204" pitchFamily="34" charset="0"/>
                <a:cs typeface="Calibri" panose="020F0502020204030204" pitchFamily="34" charset="0"/>
              </a:rPr>
              <a:t>HIPAA stands for the Health Insurance Portability and Accountability Act.</a:t>
            </a:r>
          </a:p>
          <a:p>
            <a:pPr marL="342900" indent="-342900" algn="just">
              <a:buFont typeface="Arial" panose="020B0604020202020204" pitchFamily="34" charset="0"/>
              <a:buChar char="•"/>
            </a:pPr>
            <a:r>
              <a:rPr lang="en-CA" sz="2000" dirty="0">
                <a:latin typeface="Calibri" panose="020F0502020204030204" pitchFamily="34" charset="0"/>
                <a:ea typeface="Calibri" panose="020F0502020204030204" pitchFamily="34" charset="0"/>
                <a:cs typeface="Calibri" panose="020F0502020204030204" pitchFamily="34" charset="0"/>
              </a:rPr>
              <a:t>HIPAA is a United States federal law enacted in 1996 to protect sensitive patient health information from an unauthorized access. </a:t>
            </a:r>
          </a:p>
          <a:p>
            <a:pPr marL="342900" indent="-342900" algn="just">
              <a:buFont typeface="Arial" panose="020B0604020202020204" pitchFamily="34" charset="0"/>
              <a:buChar char="•"/>
            </a:pPr>
            <a:r>
              <a:rPr lang="en-CA" sz="2000" dirty="0">
                <a:latin typeface="Calibri" panose="020F0502020204030204" pitchFamily="34" charset="0"/>
                <a:ea typeface="Calibri" panose="020F0502020204030204" pitchFamily="34" charset="0"/>
                <a:cs typeface="Calibri" panose="020F0502020204030204" pitchFamily="34" charset="0"/>
              </a:rPr>
              <a:t>HIPAA regulation applies to healthcare providers, insurance companies and any organization that has access to patient information and handling protected health information (PHI). Information or data that is maintained in a designated record set is known as Protected Health Information (PHI).</a:t>
            </a:r>
          </a:p>
          <a:p>
            <a:pPr marL="342900" indent="-342900" algn="just">
              <a:buFont typeface="Arial" panose="020B0604020202020204" pitchFamily="34" charset="0"/>
              <a:buChar char="•"/>
            </a:pPr>
            <a:r>
              <a:rPr lang="en-CA" sz="2000" dirty="0">
                <a:latin typeface="Calibri" panose="020F0502020204030204" pitchFamily="34" charset="0"/>
                <a:ea typeface="Calibri" panose="020F0502020204030204" pitchFamily="34" charset="0"/>
                <a:cs typeface="Calibri" panose="020F0502020204030204" pitchFamily="34" charset="0"/>
              </a:rPr>
              <a:t>Under HIPAA regulation, the Protected Health Information (PHI) can be used and disclose without patient consent to:</a:t>
            </a:r>
          </a:p>
          <a:p>
            <a:pPr marL="800100" lvl="1" indent="-342900" algn="just">
              <a:buFont typeface="+mj-lt"/>
              <a:buAutoNum type="arabicPeriod"/>
            </a:pPr>
            <a:r>
              <a:rPr lang="en-CA" dirty="0">
                <a:latin typeface="Calibri" panose="020F0502020204030204" pitchFamily="34" charset="0"/>
                <a:ea typeface="Calibri" panose="020F0502020204030204" pitchFamily="34" charset="0"/>
                <a:cs typeface="Calibri" panose="020F0502020204030204" pitchFamily="34" charset="0"/>
              </a:rPr>
              <a:t>Healthcare Providers: For treatment, payment and healthcare operations.</a:t>
            </a:r>
          </a:p>
          <a:p>
            <a:pPr marL="800100" lvl="1" indent="-342900" algn="just">
              <a:buFont typeface="+mj-lt"/>
              <a:buAutoNum type="arabicPeriod"/>
            </a:pPr>
            <a:r>
              <a:rPr lang="en-CA" dirty="0">
                <a:latin typeface="Calibri" panose="020F0502020204030204" pitchFamily="34" charset="0"/>
                <a:ea typeface="Calibri" panose="020F0502020204030204" pitchFamily="34" charset="0"/>
                <a:cs typeface="Calibri" panose="020F0502020204030204" pitchFamily="34" charset="0"/>
              </a:rPr>
              <a:t>Government agencies: For national security, investigations, intelligence, disease control etc.</a:t>
            </a:r>
          </a:p>
          <a:p>
            <a:pPr marL="800100" lvl="1" indent="-342900" algn="just">
              <a:buFont typeface="+mj-lt"/>
              <a:buAutoNum type="arabicPeriod"/>
            </a:pPr>
            <a:r>
              <a:rPr lang="en-CA" dirty="0">
                <a:latin typeface="Calibri" panose="020F0502020204030204" pitchFamily="34" charset="0"/>
                <a:ea typeface="Calibri" panose="020F0502020204030204" pitchFamily="34" charset="0"/>
                <a:cs typeface="Calibri" panose="020F0502020204030204" pitchFamily="34" charset="0"/>
              </a:rPr>
              <a:t>Medical Examiners and Coroners: For identifying deceased persons. </a:t>
            </a:r>
          </a:p>
          <a:p>
            <a:pPr marL="800100" lvl="1" indent="-342900" algn="just">
              <a:buFont typeface="+mj-lt"/>
              <a:buAutoNum type="arabicPeriod"/>
            </a:pPr>
            <a:r>
              <a:rPr lang="en-CA" dirty="0">
                <a:latin typeface="Calibri" panose="020F0502020204030204" pitchFamily="34" charset="0"/>
                <a:ea typeface="Calibri" panose="020F0502020204030204" pitchFamily="34" charset="0"/>
                <a:cs typeface="Calibri" panose="020F0502020204030204" pitchFamily="34" charset="0"/>
              </a:rPr>
              <a:t>Information can also be used by research institution.</a:t>
            </a:r>
          </a:p>
        </p:txBody>
      </p:sp>
    </p:spTree>
    <p:extLst>
      <p:ext uri="{BB962C8B-B14F-4D97-AF65-F5344CB8AC3E}">
        <p14:creationId xmlns:p14="http://schemas.microsoft.com/office/powerpoint/2010/main" val="12159845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18C2FE-AC35-4FA5-F041-E8A1A8D1BCA0}"/>
              </a:ext>
            </a:extLst>
          </p:cNvPr>
          <p:cNvSpPr>
            <a:spLocks noGrp="1"/>
          </p:cNvSpPr>
          <p:nvPr>
            <p:ph idx="1"/>
          </p:nvPr>
        </p:nvSpPr>
        <p:spPr>
          <a:xfrm>
            <a:off x="112734" y="676405"/>
            <a:ext cx="11154823" cy="5937337"/>
          </a:xfrm>
        </p:spPr>
        <p:txBody>
          <a:bodyPr>
            <a:normAutofit/>
          </a:bodyPr>
          <a:lstStyle/>
          <a:p>
            <a:pPr>
              <a:buFont typeface="Wingdings" panose="05000000000000000000" pitchFamily="2" charset="2"/>
              <a:buChar char="Ø"/>
            </a:pPr>
            <a:r>
              <a:rPr lang="en-CA" sz="2400" dirty="0">
                <a:latin typeface="Calibri" panose="020F0502020204030204" pitchFamily="34" charset="0"/>
                <a:ea typeface="Calibri" panose="020F0502020204030204" pitchFamily="34" charset="0"/>
                <a:cs typeface="Calibri" panose="020F0502020204030204" pitchFamily="34" charset="0"/>
              </a:rPr>
              <a:t> Key components of HIPAA:</a:t>
            </a:r>
          </a:p>
          <a:p>
            <a:pPr marL="0" indent="0">
              <a:buNone/>
            </a:pPr>
            <a:endParaRPr lang="en-CA" sz="1600" dirty="0">
              <a:latin typeface="Calibri" panose="020F0502020204030204" pitchFamily="34" charset="0"/>
              <a:ea typeface="Calibri" panose="020F0502020204030204" pitchFamily="34" charset="0"/>
              <a:cs typeface="Calibri" panose="020F0502020204030204" pitchFamily="34" charset="0"/>
            </a:endParaRPr>
          </a:p>
          <a:p>
            <a:pPr lvl="1"/>
            <a:r>
              <a:rPr lang="en-CA" sz="2200" dirty="0">
                <a:latin typeface="Calibri" panose="020F0502020204030204" pitchFamily="34" charset="0"/>
                <a:ea typeface="Calibri" panose="020F0502020204030204" pitchFamily="34" charset="0"/>
                <a:cs typeface="Calibri" panose="020F0502020204030204" pitchFamily="34" charset="0"/>
              </a:rPr>
              <a:t>Privacy Rule (2003):</a:t>
            </a:r>
            <a:endParaRPr lang="en-CA" sz="1400" dirty="0">
              <a:latin typeface="Calibri" panose="020F0502020204030204" pitchFamily="34" charset="0"/>
              <a:ea typeface="Calibri" panose="020F0502020204030204" pitchFamily="34" charset="0"/>
              <a:cs typeface="Calibri" panose="020F0502020204030204" pitchFamily="34" charset="0"/>
            </a:endParaRPr>
          </a:p>
          <a:p>
            <a:pPr lvl="2" algn="just">
              <a:buFont typeface="Courier New" panose="02070309020205020404" pitchFamily="49" charset="0"/>
              <a:buChar char="o"/>
            </a:pPr>
            <a:r>
              <a:rPr lang="en-CA" sz="2000" dirty="0">
                <a:latin typeface="Calibri" panose="020F0502020204030204" pitchFamily="34" charset="0"/>
                <a:ea typeface="Calibri" panose="020F0502020204030204" pitchFamily="34" charset="0"/>
                <a:cs typeface="Calibri" panose="020F0502020204030204" pitchFamily="34" charset="0"/>
              </a:rPr>
              <a:t>Established national standards for the protection of individual’s medical records and other personal health information.</a:t>
            </a:r>
          </a:p>
          <a:p>
            <a:pPr lvl="2" algn="just">
              <a:buFont typeface="Courier New" panose="02070309020205020404" pitchFamily="49" charset="0"/>
              <a:buChar char="o"/>
            </a:pPr>
            <a:r>
              <a:rPr lang="en-CA" sz="2000" dirty="0">
                <a:latin typeface="Calibri" panose="020F0502020204030204" pitchFamily="34" charset="0"/>
                <a:ea typeface="Calibri" panose="020F0502020204030204" pitchFamily="34" charset="0"/>
                <a:cs typeface="Calibri" panose="020F0502020204030204" pitchFamily="34" charset="0"/>
              </a:rPr>
              <a:t>This rule grants patient's rights to access and the right to request a correction to their information. Organizations also need to notify individuals of uses of their PHI.</a:t>
            </a:r>
          </a:p>
          <a:p>
            <a:pPr lvl="2" algn="just">
              <a:buFont typeface="Courier New" panose="02070309020205020404" pitchFamily="49" charset="0"/>
              <a:buChar char="o"/>
            </a:pPr>
            <a:r>
              <a:rPr lang="en-CA" sz="2000" dirty="0">
                <a:latin typeface="Calibri" panose="020F0502020204030204" pitchFamily="34" charset="0"/>
                <a:ea typeface="Calibri" panose="020F0502020204030204" pitchFamily="34" charset="0"/>
                <a:cs typeface="Calibri" panose="020F0502020204030204" pitchFamily="34" charset="0"/>
              </a:rPr>
              <a:t> The organization or institution must disclose PHI to the individual within 30 days upon request.</a:t>
            </a:r>
          </a:p>
          <a:p>
            <a:pPr lvl="2" algn="just">
              <a:buFont typeface="Courier New" panose="02070309020205020404" pitchFamily="49" charset="0"/>
              <a:buChar char="o"/>
            </a:pPr>
            <a:r>
              <a:rPr lang="en-CA" sz="2000" dirty="0">
                <a:latin typeface="Calibri" panose="020F0502020204030204" pitchFamily="34" charset="0"/>
                <a:ea typeface="Calibri" panose="020F0502020204030204" pitchFamily="34" charset="0"/>
                <a:cs typeface="Calibri" panose="020F0502020204030204" pitchFamily="34" charset="0"/>
              </a:rPr>
              <a:t>The organization may disclose PHI of any patient or individual to law enforcement department for the law enforcement purposes and certain parties to facilitate treatment, payment or health care operations without a patient’s written authorization. Any other disclosure of PHI required written authorization from the patient.</a:t>
            </a:r>
          </a:p>
          <a:p>
            <a:pPr lvl="2">
              <a:buFont typeface="Courier New" panose="02070309020205020404" pitchFamily="49" charset="0"/>
              <a:buChar char="o"/>
            </a:pPr>
            <a:endParaRPr lang="en-CA"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322385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32AE3F-27AE-3C84-3781-2987C46D3B4D}"/>
              </a:ext>
            </a:extLst>
          </p:cNvPr>
          <p:cNvSpPr>
            <a:spLocks noGrp="1"/>
          </p:cNvSpPr>
          <p:nvPr>
            <p:ph idx="1"/>
          </p:nvPr>
        </p:nvSpPr>
        <p:spPr>
          <a:xfrm>
            <a:off x="125260" y="688932"/>
            <a:ext cx="11142297" cy="5586608"/>
          </a:xfrm>
        </p:spPr>
        <p:txBody>
          <a:bodyPr>
            <a:normAutofit/>
          </a:bodyPr>
          <a:lstStyle/>
          <a:p>
            <a:pPr lvl="1" algn="just"/>
            <a:r>
              <a:rPr lang="en-US" sz="2200" dirty="0">
                <a:latin typeface="Calibri" panose="020F0502020204030204" pitchFamily="34" charset="0"/>
                <a:ea typeface="Calibri" panose="020F0502020204030204" pitchFamily="34" charset="0"/>
                <a:cs typeface="Calibri" panose="020F0502020204030204" pitchFamily="34" charset="0"/>
              </a:rPr>
              <a:t>Security Rule (2005):</a:t>
            </a:r>
          </a:p>
          <a:p>
            <a:pPr lvl="2" algn="just">
              <a:buFont typeface="Courier New" panose="02070309020205020404" pitchFamily="49" charset="0"/>
              <a:buChar char="o"/>
            </a:pPr>
            <a:r>
              <a:rPr lang="en-CA" sz="2000" dirty="0">
                <a:latin typeface="Calibri" panose="020F0502020204030204" pitchFamily="34" charset="0"/>
                <a:ea typeface="Calibri" panose="020F0502020204030204" pitchFamily="34" charset="0"/>
                <a:cs typeface="Calibri" panose="020F0502020204030204" pitchFamily="34" charset="0"/>
              </a:rPr>
              <a:t>This rule sets national standards for securing electronic protected health information (ePHI).</a:t>
            </a:r>
          </a:p>
          <a:p>
            <a:pPr lvl="2" algn="just">
              <a:buFont typeface="Courier New" panose="02070309020205020404" pitchFamily="49" charset="0"/>
              <a:buChar char="o"/>
            </a:pPr>
            <a:r>
              <a:rPr lang="en-CA" sz="2000" dirty="0">
                <a:latin typeface="Calibri" panose="020F0502020204030204" pitchFamily="34" charset="0"/>
                <a:ea typeface="Calibri" panose="020F0502020204030204" pitchFamily="34" charset="0"/>
                <a:cs typeface="Calibri" panose="020F0502020204030204" pitchFamily="34" charset="0"/>
              </a:rPr>
              <a:t>This rule only applies to  electronic PHI  and the security of electronic data.</a:t>
            </a:r>
          </a:p>
          <a:p>
            <a:pPr lvl="2" algn="just">
              <a:buFont typeface="Courier New" panose="02070309020205020404" pitchFamily="49" charset="0"/>
              <a:buChar char="o"/>
            </a:pPr>
            <a:r>
              <a:rPr lang="en-CA" sz="2000" dirty="0">
                <a:latin typeface="Calibri" panose="020F0502020204030204" pitchFamily="34" charset="0"/>
                <a:ea typeface="Calibri" panose="020F0502020204030204" pitchFamily="34" charset="0"/>
                <a:cs typeface="Calibri" panose="020F0502020204030204" pitchFamily="34" charset="0"/>
              </a:rPr>
              <a:t>This requires administrative, physical and technical safeguards to protect electronic PHI.</a:t>
            </a:r>
          </a:p>
          <a:p>
            <a:pPr marL="457200" lvl="1" indent="0" algn="just">
              <a:buNone/>
            </a:pPr>
            <a:endParaRPr lang="en-CA" sz="2200" dirty="0">
              <a:latin typeface="Calibri" panose="020F0502020204030204" pitchFamily="34" charset="0"/>
              <a:ea typeface="Calibri" panose="020F0502020204030204" pitchFamily="34" charset="0"/>
              <a:cs typeface="Calibri" panose="020F0502020204030204" pitchFamily="34" charset="0"/>
            </a:endParaRPr>
          </a:p>
          <a:p>
            <a:pPr marL="457200" lvl="1" indent="0" algn="just">
              <a:buNone/>
            </a:pPr>
            <a:endParaRPr lang="en-CA" sz="2200" dirty="0">
              <a:latin typeface="Calibri" panose="020F0502020204030204" pitchFamily="34" charset="0"/>
              <a:ea typeface="Calibri" panose="020F0502020204030204" pitchFamily="34" charset="0"/>
              <a:cs typeface="Calibri" panose="020F0502020204030204" pitchFamily="34" charset="0"/>
            </a:endParaRPr>
          </a:p>
          <a:p>
            <a:pPr lvl="1" algn="just"/>
            <a:r>
              <a:rPr lang="en-CA" sz="2200" dirty="0">
                <a:latin typeface="Calibri" panose="020F0502020204030204" pitchFamily="34" charset="0"/>
                <a:ea typeface="Calibri" panose="020F0502020204030204" pitchFamily="34" charset="0"/>
                <a:cs typeface="Calibri" panose="020F0502020204030204" pitchFamily="34" charset="0"/>
              </a:rPr>
              <a:t>Breach Notification Rule (2009):</a:t>
            </a:r>
          </a:p>
          <a:p>
            <a:pPr lvl="2" algn="just">
              <a:buFont typeface="Courier New" panose="02070309020205020404" pitchFamily="49" charset="0"/>
              <a:buChar char="o"/>
            </a:pPr>
            <a:r>
              <a:rPr lang="en-CA" sz="2000" dirty="0">
                <a:latin typeface="Calibri" panose="020F0502020204030204" pitchFamily="34" charset="0"/>
                <a:ea typeface="Calibri" panose="020F0502020204030204" pitchFamily="34" charset="0"/>
                <a:cs typeface="Calibri" panose="020F0502020204030204" pitchFamily="34" charset="0"/>
              </a:rPr>
              <a:t>This rule defines the steps that an organization must take if they suspect a data breach involving electronic PHI.</a:t>
            </a:r>
          </a:p>
          <a:p>
            <a:pPr lvl="2" algn="just">
              <a:buFont typeface="Courier New" panose="02070309020205020404" pitchFamily="49" charset="0"/>
              <a:buChar char="o"/>
            </a:pPr>
            <a:r>
              <a:rPr lang="en-CA" sz="2000" dirty="0">
                <a:latin typeface="Calibri" panose="020F0502020204030204" pitchFamily="34" charset="0"/>
                <a:ea typeface="Calibri" panose="020F0502020204030204" pitchFamily="34" charset="0"/>
                <a:cs typeface="Calibri" panose="020F0502020204030204" pitchFamily="34" charset="0"/>
              </a:rPr>
              <a:t>The organization is required to conduct a risk assessment to determine the impact and scope of the breach.</a:t>
            </a:r>
          </a:p>
          <a:p>
            <a:pPr marL="914400" lvl="2" indent="0">
              <a:buNone/>
            </a:pPr>
            <a:br>
              <a:rPr lang="en-CA" sz="2000" dirty="0">
                <a:latin typeface="Calibri" panose="020F0502020204030204" pitchFamily="34" charset="0"/>
                <a:ea typeface="Calibri" panose="020F0502020204030204" pitchFamily="34" charset="0"/>
                <a:cs typeface="Calibri" panose="020F0502020204030204" pitchFamily="34" charset="0"/>
              </a:rPr>
            </a:br>
            <a:endParaRPr lang="en-CA"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083778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D4A7EE-DC70-0E95-E8C9-347436F8A761}"/>
              </a:ext>
            </a:extLst>
          </p:cNvPr>
          <p:cNvSpPr>
            <a:spLocks noGrp="1"/>
          </p:cNvSpPr>
          <p:nvPr>
            <p:ph idx="1"/>
          </p:nvPr>
        </p:nvSpPr>
        <p:spPr>
          <a:xfrm>
            <a:off x="166255" y="764771"/>
            <a:ext cx="11101302" cy="5386647"/>
          </a:xfrm>
        </p:spPr>
        <p:txBody>
          <a:bodyPr>
            <a:normAutofit/>
          </a:bodyPr>
          <a:lstStyle/>
          <a:p>
            <a:pPr lvl="1" algn="just"/>
            <a:r>
              <a:rPr lang="en-CA" sz="2200" dirty="0">
                <a:latin typeface="Calibri" panose="020F0502020204030204" pitchFamily="34" charset="0"/>
                <a:ea typeface="Calibri" panose="020F0502020204030204" pitchFamily="34" charset="0"/>
                <a:cs typeface="Calibri" panose="020F0502020204030204" pitchFamily="34" charset="0"/>
              </a:rPr>
              <a:t>Enforcement Rule (2006):</a:t>
            </a:r>
          </a:p>
          <a:p>
            <a:pPr lvl="2" algn="just">
              <a:buFont typeface="Courier New" panose="02070309020205020404" pitchFamily="49" charset="0"/>
              <a:buChar char="o"/>
            </a:pPr>
            <a:r>
              <a:rPr lang="en-CA" sz="2000" dirty="0">
                <a:latin typeface="Calibri" panose="020F0502020204030204" pitchFamily="34" charset="0"/>
                <a:ea typeface="Calibri" panose="020F0502020204030204" pitchFamily="34" charset="0"/>
                <a:cs typeface="Calibri" panose="020F0502020204030204" pitchFamily="34" charset="0"/>
              </a:rPr>
              <a:t>The HIPAA Enforcement Rule includes provisions related to compliance, investigations and the monetary penalties for violations of the HIPPA regulation.</a:t>
            </a:r>
          </a:p>
          <a:p>
            <a:pPr lvl="2" algn="just">
              <a:buFont typeface="Courier New" panose="02070309020205020404" pitchFamily="49" charset="0"/>
              <a:buChar char="o"/>
            </a:pPr>
            <a:r>
              <a:rPr lang="en-CA" sz="2000" dirty="0">
                <a:latin typeface="Calibri" panose="020F0502020204030204" pitchFamily="34" charset="0"/>
                <a:ea typeface="Calibri" panose="020F0502020204030204" pitchFamily="34" charset="0"/>
                <a:cs typeface="Calibri" panose="020F0502020204030204" pitchFamily="34" charset="0"/>
              </a:rPr>
              <a:t>The penalties for HIPAA violations include civil monetary penalties ranging from $100 to $25,000 per violation.</a:t>
            </a:r>
          </a:p>
          <a:p>
            <a:pPr lvl="2" algn="just">
              <a:buFont typeface="Courier New" panose="02070309020205020404" pitchFamily="49" charset="0"/>
              <a:buChar char="o"/>
            </a:pPr>
            <a:r>
              <a:rPr lang="en-CA" sz="2000" dirty="0">
                <a:latin typeface="Calibri" panose="020F0502020204030204" pitchFamily="34" charset="0"/>
                <a:ea typeface="Calibri" panose="020F0502020204030204" pitchFamily="34" charset="0"/>
                <a:cs typeface="Calibri" panose="020F0502020204030204" pitchFamily="34" charset="0"/>
              </a:rPr>
              <a:t>Criminal penalties include prison of 1 year to 10 years.</a:t>
            </a:r>
          </a:p>
          <a:p>
            <a:pPr marL="914400" lvl="2" indent="0" algn="just">
              <a:buNone/>
            </a:pPr>
            <a:endParaRPr lang="en-CA" sz="2000" dirty="0">
              <a:latin typeface="Calibri" panose="020F0502020204030204" pitchFamily="34" charset="0"/>
              <a:ea typeface="Calibri" panose="020F0502020204030204" pitchFamily="34" charset="0"/>
              <a:cs typeface="Calibri" panose="020F0502020204030204" pitchFamily="34" charset="0"/>
            </a:endParaRPr>
          </a:p>
          <a:p>
            <a:pPr lvl="1" algn="just"/>
            <a:r>
              <a:rPr lang="en-CA" sz="2200" dirty="0">
                <a:latin typeface="Calibri" panose="020F0502020204030204" pitchFamily="34" charset="0"/>
                <a:ea typeface="Calibri" panose="020F0502020204030204" pitchFamily="34" charset="0"/>
                <a:cs typeface="Calibri" panose="020F0502020204030204" pitchFamily="34" charset="0"/>
              </a:rPr>
              <a:t>HITECH Act (2009):</a:t>
            </a:r>
          </a:p>
          <a:p>
            <a:pPr lvl="2" algn="just">
              <a:buFont typeface="Courier New" panose="02070309020205020404" pitchFamily="49" charset="0"/>
              <a:buChar char="o"/>
            </a:pPr>
            <a:r>
              <a:rPr lang="en-CA" sz="2000" dirty="0">
                <a:latin typeface="Calibri" panose="020F0502020204030204" pitchFamily="34" charset="0"/>
                <a:ea typeface="Calibri" panose="020F0502020204030204" pitchFamily="34" charset="0"/>
                <a:cs typeface="Calibri" panose="020F0502020204030204" pitchFamily="34" charset="0"/>
              </a:rPr>
              <a:t>The HITECH Act was enacted in 2009, which significantly increased the penalties for HIPAA violations to strengthen enforcement and accountability.</a:t>
            </a:r>
          </a:p>
          <a:p>
            <a:pPr lvl="2" algn="just">
              <a:buFont typeface="Courier New" panose="02070309020205020404" pitchFamily="49" charset="0"/>
              <a:buChar char="o"/>
            </a:pPr>
            <a:r>
              <a:rPr lang="en-CA" sz="2000" dirty="0">
                <a:latin typeface="Calibri" panose="020F0502020204030204" pitchFamily="34" charset="0"/>
                <a:ea typeface="Calibri" panose="020F0502020204030204" pitchFamily="34" charset="0"/>
                <a:cs typeface="Calibri" panose="020F0502020204030204" pitchFamily="34" charset="0"/>
              </a:rPr>
              <a:t>Fines increased significantly to a maximum of $50,000 per violation, with an annual cap of $1.5 million per category.</a:t>
            </a:r>
          </a:p>
        </p:txBody>
      </p:sp>
    </p:spTree>
    <p:extLst>
      <p:ext uri="{BB962C8B-B14F-4D97-AF65-F5344CB8AC3E}">
        <p14:creationId xmlns:p14="http://schemas.microsoft.com/office/powerpoint/2010/main" val="4235187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73ABC-BC41-8966-FE59-A13843AFB634}"/>
              </a:ext>
            </a:extLst>
          </p:cNvPr>
          <p:cNvSpPr>
            <a:spLocks noGrp="1"/>
          </p:cNvSpPr>
          <p:nvPr>
            <p:ph type="ctrTitle"/>
          </p:nvPr>
        </p:nvSpPr>
        <p:spPr>
          <a:xfrm>
            <a:off x="1485202" y="-1485370"/>
            <a:ext cx="9001462" cy="2809874"/>
          </a:xfrm>
        </p:spPr>
        <p:txBody>
          <a:bodyPr>
            <a:normAutofit/>
          </a:bodyPr>
          <a:lstStyle/>
          <a:p>
            <a:r>
              <a:rPr lang="en-CA" sz="4400" dirty="0">
                <a:latin typeface="Calibri" panose="020F0502020204030204" pitchFamily="34" charset="0"/>
                <a:ea typeface="Calibri" panose="020F0502020204030204" pitchFamily="34" charset="0"/>
                <a:cs typeface="Calibri" panose="020F0502020204030204" pitchFamily="34" charset="0"/>
              </a:rPr>
              <a:t>Introduction to Data Privacy Regulations</a:t>
            </a:r>
          </a:p>
        </p:txBody>
      </p:sp>
      <p:sp>
        <p:nvSpPr>
          <p:cNvPr id="3" name="Subtitle 2">
            <a:extLst>
              <a:ext uri="{FF2B5EF4-FFF2-40B4-BE49-F238E27FC236}">
                <a16:creationId xmlns:a16="http://schemas.microsoft.com/office/drawing/2014/main" id="{4D06A8C0-CD91-DEAB-2322-0EAD1F06C70B}"/>
              </a:ext>
            </a:extLst>
          </p:cNvPr>
          <p:cNvSpPr>
            <a:spLocks noGrp="1"/>
          </p:cNvSpPr>
          <p:nvPr>
            <p:ph type="subTitle" idx="1"/>
          </p:nvPr>
        </p:nvSpPr>
        <p:spPr>
          <a:xfrm>
            <a:off x="0" y="1727200"/>
            <a:ext cx="10596731" cy="5130800"/>
          </a:xfrm>
        </p:spPr>
        <p:txBody>
          <a:bodyPr>
            <a:normAutofit lnSpcReduction="10000"/>
          </a:bodyPr>
          <a:lstStyle/>
          <a:p>
            <a:pPr marL="342900" indent="-342900" algn="l">
              <a:buFont typeface="Wingdings" panose="05000000000000000000" pitchFamily="2" charset="2"/>
              <a:buChar char="Ø"/>
            </a:pPr>
            <a:r>
              <a:rPr lang="en-CA" dirty="0">
                <a:latin typeface="Calibri" panose="020F0502020204030204" pitchFamily="34" charset="0"/>
                <a:ea typeface="Calibri" panose="020F0502020204030204" pitchFamily="34" charset="0"/>
                <a:cs typeface="Calibri" panose="020F0502020204030204" pitchFamily="34" charset="0"/>
              </a:rPr>
              <a:t>What is Data Privacy Regulations?</a:t>
            </a:r>
          </a:p>
          <a:p>
            <a:pPr marL="800100" lvl="1" indent="-342900" algn="just">
              <a:buFont typeface="Arial" panose="020B0604020202020204" pitchFamily="34" charset="0"/>
              <a:buChar char="•"/>
            </a:pPr>
            <a:r>
              <a:rPr lang="en-CA" dirty="0">
                <a:latin typeface="Calibri" panose="020F0502020204030204" pitchFamily="34" charset="0"/>
                <a:ea typeface="Calibri" panose="020F0502020204030204" pitchFamily="34" charset="0"/>
                <a:cs typeface="Calibri" panose="020F0502020204030204" pitchFamily="34" charset="0"/>
              </a:rPr>
              <a:t>Data Privacy Regulations are laws and guidelines that are designed to protect personal or sensitive information of the people from an unauthorized usage or disclosure.</a:t>
            </a:r>
          </a:p>
          <a:p>
            <a:pPr marL="800100" lvl="1" indent="-342900" algn="just">
              <a:buFont typeface="Arial" panose="020B0604020202020204" pitchFamily="34" charset="0"/>
              <a:buChar char="•"/>
            </a:pPr>
            <a:r>
              <a:rPr lang="en-CA" dirty="0">
                <a:latin typeface="Calibri" panose="020F0502020204030204" pitchFamily="34" charset="0"/>
                <a:ea typeface="Calibri" panose="020F0502020204030204" pitchFamily="34" charset="0"/>
                <a:cs typeface="Calibri" panose="020F0502020204030204" pitchFamily="34" charset="0"/>
              </a:rPr>
              <a:t>These regulations also govern how organizations can collect, store and use the personal data of the people without violating people’s privacy.</a:t>
            </a:r>
          </a:p>
          <a:p>
            <a:pPr marL="800100" lvl="1" indent="-342900" algn="just">
              <a:buFont typeface="Arial" panose="020B0604020202020204" pitchFamily="34" charset="0"/>
              <a:buChar char="•"/>
            </a:pPr>
            <a:r>
              <a:rPr lang="en-CA" dirty="0">
                <a:latin typeface="Calibri" panose="020F0502020204030204" pitchFamily="34" charset="0"/>
                <a:ea typeface="Calibri" panose="020F0502020204030204" pitchFamily="34" charset="0"/>
                <a:cs typeface="Calibri" panose="020F0502020204030204" pitchFamily="34" charset="0"/>
              </a:rPr>
              <a:t>The first data privacy regulation was passed by Sweden on May 11,1973. The name of that regulation was Sweden’s Data act. It was passed to criminalized data theft.</a:t>
            </a:r>
          </a:p>
          <a:p>
            <a:pPr marL="800100" lvl="1" indent="-342900" algn="just">
              <a:buFont typeface="Arial" panose="020B0604020202020204" pitchFamily="34" charset="0"/>
              <a:buChar char="•"/>
            </a:pPr>
            <a:r>
              <a:rPr lang="en-CA" dirty="0">
                <a:latin typeface="Calibri" panose="020F0502020204030204" pitchFamily="34" charset="0"/>
                <a:ea typeface="Calibri" panose="020F0502020204030204" pitchFamily="34" charset="0"/>
                <a:cs typeface="Calibri" panose="020F0502020204030204" pitchFamily="34" charset="0"/>
              </a:rPr>
              <a:t>The data privacy regulations are important for users to protect their sensitive information and their privacy rights.</a:t>
            </a:r>
          </a:p>
          <a:p>
            <a:pPr marL="800100" lvl="1" indent="-342900" algn="just">
              <a:buFont typeface="Arial" panose="020B0604020202020204" pitchFamily="34" charset="0"/>
              <a:buChar char="•"/>
            </a:pPr>
            <a:r>
              <a:rPr lang="en-CA" dirty="0">
                <a:latin typeface="Calibri" panose="020F0502020204030204" pitchFamily="34" charset="0"/>
                <a:ea typeface="Calibri" panose="020F0502020204030204" pitchFamily="34" charset="0"/>
                <a:cs typeface="Calibri" panose="020F0502020204030204" pitchFamily="34" charset="0"/>
              </a:rPr>
              <a:t>Every organization must adhere to data privacy regulations. Any violation related to data leads to warning, bans or huge amount of penalty.  </a:t>
            </a:r>
          </a:p>
          <a:p>
            <a:pPr marL="800100" lvl="1" indent="-342900" algn="just">
              <a:buFont typeface="Arial" panose="020B0604020202020204" pitchFamily="34" charset="0"/>
              <a:buChar char="•"/>
            </a:pPr>
            <a:r>
              <a:rPr lang="en-CA" dirty="0">
                <a:latin typeface="Calibri" panose="020F0502020204030204" pitchFamily="34" charset="0"/>
                <a:ea typeface="Calibri" panose="020F0502020204030204" pitchFamily="34" charset="0"/>
                <a:cs typeface="Calibri" panose="020F0502020204030204" pitchFamily="34" charset="0"/>
              </a:rPr>
              <a:t>Examples of Data Privacy Regulation that we are going to discuss are GDPR, CCPA, HIPAA, and DPDPA.</a:t>
            </a:r>
            <a:endParaRPr lang="en-CA"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946946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BE9A-2F27-4E3F-2BFD-FE3250F2C128}"/>
              </a:ext>
            </a:extLst>
          </p:cNvPr>
          <p:cNvSpPr>
            <a:spLocks noGrp="1"/>
          </p:cNvSpPr>
          <p:nvPr>
            <p:ph type="title"/>
          </p:nvPr>
        </p:nvSpPr>
        <p:spPr>
          <a:xfrm>
            <a:off x="913796" y="-121920"/>
            <a:ext cx="10353761" cy="1326321"/>
          </a:xfrm>
        </p:spPr>
        <p:txBody>
          <a:bodyPr/>
          <a:lstStyle/>
          <a:p>
            <a:r>
              <a:rPr lang="en-CA" dirty="0">
                <a:latin typeface="Calibri" panose="020F0502020204030204" pitchFamily="34" charset="0"/>
                <a:ea typeface="Calibri" panose="020F0502020204030204" pitchFamily="34" charset="0"/>
                <a:cs typeface="Calibri" panose="020F0502020204030204" pitchFamily="34" charset="0"/>
              </a:rPr>
              <a:t>ADVANTAGES AND DISADVANTAGES</a:t>
            </a:r>
          </a:p>
        </p:txBody>
      </p:sp>
      <p:sp>
        <p:nvSpPr>
          <p:cNvPr id="3" name="Content Placeholder 2">
            <a:extLst>
              <a:ext uri="{FF2B5EF4-FFF2-40B4-BE49-F238E27FC236}">
                <a16:creationId xmlns:a16="http://schemas.microsoft.com/office/drawing/2014/main" id="{255EB671-E067-64BC-641E-2BCE05DC7354}"/>
              </a:ext>
            </a:extLst>
          </p:cNvPr>
          <p:cNvSpPr>
            <a:spLocks noGrp="1"/>
          </p:cNvSpPr>
          <p:nvPr>
            <p:ph idx="1"/>
          </p:nvPr>
        </p:nvSpPr>
        <p:spPr>
          <a:xfrm>
            <a:off x="133004" y="1330036"/>
            <a:ext cx="11134553" cy="5004262"/>
          </a:xfrm>
        </p:spPr>
        <p:txBody>
          <a:bodyPr>
            <a:normAutofit fontScale="92500"/>
          </a:bodyPr>
          <a:lstStyle/>
          <a:p>
            <a:pPr algn="just">
              <a:buFont typeface="Wingdings" panose="05000000000000000000" pitchFamily="2" charset="2"/>
              <a:buChar char="Ø"/>
            </a:pPr>
            <a:r>
              <a:rPr lang="en-CA" sz="2400" dirty="0">
                <a:latin typeface="Calibri" panose="020F0502020204030204" pitchFamily="34" charset="0"/>
                <a:ea typeface="Calibri" panose="020F0502020204030204" pitchFamily="34" charset="0"/>
                <a:cs typeface="Calibri" panose="020F0502020204030204" pitchFamily="34" charset="0"/>
              </a:rPr>
              <a:t>Advantages of HIPAA Regulation:</a:t>
            </a:r>
          </a:p>
          <a:p>
            <a:pPr lvl="1" algn="just"/>
            <a:endParaRPr lang="en-CA" sz="1900" dirty="0">
              <a:latin typeface="Calibri" panose="020F0502020204030204" pitchFamily="34" charset="0"/>
              <a:ea typeface="Calibri" panose="020F0502020204030204" pitchFamily="34" charset="0"/>
              <a:cs typeface="Calibri" panose="020F0502020204030204" pitchFamily="34" charset="0"/>
            </a:endParaRPr>
          </a:p>
          <a:p>
            <a:pPr lvl="1" algn="just">
              <a:buFont typeface="Courier New" panose="02070309020205020404" pitchFamily="49" charset="0"/>
              <a:buChar char="o"/>
            </a:pPr>
            <a:r>
              <a:rPr lang="en-CA" sz="2200" b="1" dirty="0">
                <a:latin typeface="Calibri" panose="020F0502020204030204" pitchFamily="34" charset="0"/>
                <a:ea typeface="Calibri" panose="020F0502020204030204" pitchFamily="34" charset="0"/>
                <a:cs typeface="Calibri" panose="020F0502020204030204" pitchFamily="34" charset="0"/>
              </a:rPr>
              <a:t>Enhanced Patient Data Security: </a:t>
            </a:r>
            <a:r>
              <a:rPr lang="en-CA" sz="2200" dirty="0">
                <a:latin typeface="Calibri" panose="020F0502020204030204" pitchFamily="34" charset="0"/>
                <a:ea typeface="Calibri" panose="020F0502020204030204" pitchFamily="34" charset="0"/>
                <a:cs typeface="Calibri" panose="020F0502020204030204" pitchFamily="34" charset="0"/>
              </a:rPr>
              <a:t>HIPAA mandates robust cybersecurity measures to protect patient records from unauthorized access. This ensures the confidentiality and integrity of patient data.</a:t>
            </a:r>
          </a:p>
          <a:p>
            <a:pPr lvl="1" algn="just">
              <a:buFont typeface="Courier New" panose="02070309020205020404" pitchFamily="49" charset="0"/>
              <a:buChar char="o"/>
            </a:pPr>
            <a:endParaRPr lang="en-CA" sz="1500" dirty="0">
              <a:latin typeface="Calibri" panose="020F0502020204030204" pitchFamily="34" charset="0"/>
              <a:ea typeface="Calibri" panose="020F0502020204030204" pitchFamily="34" charset="0"/>
              <a:cs typeface="Calibri" panose="020F0502020204030204" pitchFamily="34" charset="0"/>
            </a:endParaRPr>
          </a:p>
          <a:p>
            <a:pPr lvl="1" algn="just">
              <a:buFont typeface="Courier New" panose="02070309020205020404" pitchFamily="49" charset="0"/>
              <a:buChar char="o"/>
            </a:pPr>
            <a:r>
              <a:rPr lang="en-CA" sz="2200" b="1" dirty="0">
                <a:latin typeface="Calibri" panose="020F0502020204030204" pitchFamily="34" charset="0"/>
                <a:ea typeface="Calibri" panose="020F0502020204030204" pitchFamily="34" charset="0"/>
                <a:cs typeface="Calibri" panose="020F0502020204030204" pitchFamily="34" charset="0"/>
              </a:rPr>
              <a:t>Privacy Protection: </a:t>
            </a:r>
            <a:r>
              <a:rPr lang="en-CA" sz="2200" dirty="0">
                <a:latin typeface="Calibri" panose="020F0502020204030204" pitchFamily="34" charset="0"/>
                <a:ea typeface="Calibri" panose="020F0502020204030204" pitchFamily="34" charset="0"/>
                <a:cs typeface="Calibri" panose="020F0502020204030204" pitchFamily="34" charset="0"/>
              </a:rPr>
              <a:t>HIPAA regulation limits the access to sensitive health data of patients.</a:t>
            </a:r>
          </a:p>
          <a:p>
            <a:pPr lvl="1" algn="just">
              <a:buFont typeface="Courier New" panose="02070309020205020404" pitchFamily="49" charset="0"/>
              <a:buChar char="o"/>
            </a:pPr>
            <a:endParaRPr lang="en-CA" sz="1500" dirty="0">
              <a:latin typeface="Calibri" panose="020F0502020204030204" pitchFamily="34" charset="0"/>
              <a:ea typeface="Calibri" panose="020F0502020204030204" pitchFamily="34" charset="0"/>
              <a:cs typeface="Calibri" panose="020F0502020204030204" pitchFamily="34" charset="0"/>
            </a:endParaRPr>
          </a:p>
          <a:p>
            <a:pPr lvl="1" algn="just">
              <a:buFont typeface="Courier New" panose="02070309020205020404" pitchFamily="49" charset="0"/>
              <a:buChar char="o"/>
            </a:pPr>
            <a:r>
              <a:rPr lang="en-CA" sz="2200" b="1" dirty="0">
                <a:latin typeface="Calibri" panose="020F0502020204030204" pitchFamily="34" charset="0"/>
                <a:ea typeface="Calibri" panose="020F0502020204030204" pitchFamily="34" charset="0"/>
                <a:cs typeface="Calibri" panose="020F0502020204030204" pitchFamily="34" charset="0"/>
              </a:rPr>
              <a:t>Patient Empowerment: </a:t>
            </a:r>
            <a:r>
              <a:rPr lang="en-CA" sz="2200" dirty="0">
                <a:latin typeface="Calibri" panose="020F0502020204030204" pitchFamily="34" charset="0"/>
                <a:ea typeface="Calibri" panose="020F0502020204030204" pitchFamily="34" charset="0"/>
                <a:cs typeface="Calibri" panose="020F0502020204030204" pitchFamily="34" charset="0"/>
              </a:rPr>
              <a:t>HIPAA empowers patients to access their medical data, request corrections and monitor data access. This increases transparency and builds trust among individuals and healthcare organizations.</a:t>
            </a:r>
          </a:p>
          <a:p>
            <a:pPr lvl="1" algn="just">
              <a:buFont typeface="Courier New" panose="02070309020205020404" pitchFamily="49" charset="0"/>
              <a:buChar char="o"/>
            </a:pPr>
            <a:endParaRPr lang="en-CA" sz="1500" dirty="0">
              <a:latin typeface="Calibri" panose="020F0502020204030204" pitchFamily="34" charset="0"/>
              <a:ea typeface="Calibri" panose="020F0502020204030204" pitchFamily="34" charset="0"/>
              <a:cs typeface="Calibri" panose="020F0502020204030204" pitchFamily="34" charset="0"/>
            </a:endParaRPr>
          </a:p>
          <a:p>
            <a:pPr lvl="1" algn="just">
              <a:buFont typeface="Courier New" panose="02070309020205020404" pitchFamily="49" charset="0"/>
              <a:buChar char="o"/>
            </a:pPr>
            <a:r>
              <a:rPr lang="en-CA" sz="2200" b="1" dirty="0">
                <a:latin typeface="Calibri" panose="020F0502020204030204" pitchFamily="34" charset="0"/>
                <a:ea typeface="Calibri" panose="020F0502020204030204" pitchFamily="34" charset="0"/>
                <a:cs typeface="Calibri" panose="020F0502020204030204" pitchFamily="34" charset="0"/>
              </a:rPr>
              <a:t>Insurance Coverage Portability: </a:t>
            </a:r>
            <a:r>
              <a:rPr lang="en-CA" sz="2200" dirty="0">
                <a:latin typeface="Calibri" panose="020F0502020204030204" pitchFamily="34" charset="0"/>
                <a:ea typeface="Calibri" panose="020F0502020204030204" pitchFamily="34" charset="0"/>
                <a:cs typeface="Calibri" panose="020F0502020204030204" pitchFamily="34" charset="0"/>
              </a:rPr>
              <a:t>The assurance of insurance coverage portability through HIPAA allows patients to maintain access to essential medical services, reducing interruptions in care.</a:t>
            </a:r>
          </a:p>
        </p:txBody>
      </p:sp>
    </p:spTree>
    <p:extLst>
      <p:ext uri="{BB962C8B-B14F-4D97-AF65-F5344CB8AC3E}">
        <p14:creationId xmlns:p14="http://schemas.microsoft.com/office/powerpoint/2010/main" val="24009125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5924C5-A7FC-5290-0F3A-BCFAFB057CA3}"/>
              </a:ext>
            </a:extLst>
          </p:cNvPr>
          <p:cNvSpPr>
            <a:spLocks noGrp="1"/>
          </p:cNvSpPr>
          <p:nvPr>
            <p:ph idx="1"/>
          </p:nvPr>
        </p:nvSpPr>
        <p:spPr>
          <a:xfrm>
            <a:off x="289367" y="682906"/>
            <a:ext cx="10978190" cy="5683170"/>
          </a:xfrm>
        </p:spPr>
        <p:txBody>
          <a:bodyPr/>
          <a:lstStyle/>
          <a:p>
            <a:pPr>
              <a:buFont typeface="Wingdings" panose="05000000000000000000" pitchFamily="2" charset="2"/>
              <a:buChar char="Ø"/>
            </a:pPr>
            <a:r>
              <a:rPr lang="en-CA" sz="2400" dirty="0">
                <a:latin typeface="Calibri" panose="020F0502020204030204" pitchFamily="34" charset="0"/>
                <a:ea typeface="Calibri" panose="020F0502020204030204" pitchFamily="34" charset="0"/>
                <a:cs typeface="Calibri" panose="020F0502020204030204" pitchFamily="34" charset="0"/>
              </a:rPr>
              <a:t> Disadvantages of HIPAA Regulations:</a:t>
            </a:r>
          </a:p>
          <a:p>
            <a:pPr marL="0" indent="0">
              <a:buNone/>
            </a:pPr>
            <a:endParaRPr lang="en-CA" sz="1800" dirty="0">
              <a:latin typeface="Calibri" panose="020F0502020204030204" pitchFamily="34" charset="0"/>
              <a:ea typeface="Calibri" panose="020F0502020204030204" pitchFamily="34" charset="0"/>
              <a:cs typeface="Calibri" panose="020F0502020204030204" pitchFamily="34" charset="0"/>
            </a:endParaRPr>
          </a:p>
          <a:p>
            <a:pPr lvl="1" algn="just"/>
            <a:r>
              <a:rPr lang="en-CA" sz="2000" b="1" dirty="0">
                <a:latin typeface="Calibri" panose="020F0502020204030204" pitchFamily="34" charset="0"/>
                <a:ea typeface="Calibri" panose="020F0502020204030204" pitchFamily="34" charset="0"/>
                <a:cs typeface="Calibri" panose="020F0502020204030204" pitchFamily="34" charset="0"/>
              </a:rPr>
              <a:t>Complex Compliance: </a:t>
            </a:r>
            <a:r>
              <a:rPr lang="en-CA" sz="2000" dirty="0">
                <a:latin typeface="Calibri" panose="020F0502020204030204" pitchFamily="34" charset="0"/>
                <a:ea typeface="Calibri" panose="020F0502020204030204" pitchFamily="34" charset="0"/>
                <a:cs typeface="Calibri" panose="020F0502020204030204" pitchFamily="34" charset="0"/>
              </a:rPr>
              <a:t>To comply with the HIPAA regulation, organizations require significant resources and expertise for compliance, which diverts time and resources from patient care.</a:t>
            </a:r>
          </a:p>
          <a:p>
            <a:pPr marL="457200" lvl="1" indent="0" algn="just">
              <a:buNone/>
            </a:pPr>
            <a:endParaRPr lang="en-CA" sz="1400" dirty="0">
              <a:latin typeface="Calibri" panose="020F0502020204030204" pitchFamily="34" charset="0"/>
              <a:ea typeface="Calibri" panose="020F0502020204030204" pitchFamily="34" charset="0"/>
              <a:cs typeface="Calibri" panose="020F0502020204030204" pitchFamily="34" charset="0"/>
            </a:endParaRPr>
          </a:p>
          <a:p>
            <a:pPr lvl="1" algn="just"/>
            <a:r>
              <a:rPr lang="en-CA" sz="2000" b="1" dirty="0">
                <a:latin typeface="Calibri" panose="020F0502020204030204" pitchFamily="34" charset="0"/>
                <a:ea typeface="Calibri" panose="020F0502020204030204" pitchFamily="34" charset="0"/>
                <a:cs typeface="Calibri" panose="020F0502020204030204" pitchFamily="34" charset="0"/>
              </a:rPr>
              <a:t>Costly Compliance: </a:t>
            </a:r>
            <a:r>
              <a:rPr lang="en-CA" sz="2000" dirty="0">
                <a:latin typeface="Calibri" panose="020F0502020204030204" pitchFamily="34" charset="0"/>
                <a:ea typeface="Calibri" panose="020F0502020204030204" pitchFamily="34" charset="0"/>
                <a:cs typeface="Calibri" panose="020F0502020204030204" pitchFamily="34" charset="0"/>
              </a:rPr>
              <a:t>Small healthcare providers struggle with implementation, as it requires significant resources and expertise for compliance.</a:t>
            </a:r>
          </a:p>
          <a:p>
            <a:pPr marL="457200" lvl="1" indent="0" algn="just">
              <a:buNone/>
            </a:pPr>
            <a:endParaRPr lang="en-CA" sz="1400" dirty="0">
              <a:latin typeface="Calibri" panose="020F0502020204030204" pitchFamily="34" charset="0"/>
              <a:ea typeface="Calibri" panose="020F0502020204030204" pitchFamily="34" charset="0"/>
              <a:cs typeface="Calibri" panose="020F0502020204030204" pitchFamily="34" charset="0"/>
            </a:endParaRPr>
          </a:p>
          <a:p>
            <a:pPr lvl="1" algn="just"/>
            <a:r>
              <a:rPr lang="en-CA" sz="2000" b="1" dirty="0">
                <a:latin typeface="Calibri" panose="020F0502020204030204" pitchFamily="34" charset="0"/>
                <a:ea typeface="Calibri" panose="020F0502020204030204" pitchFamily="34" charset="0"/>
                <a:cs typeface="Calibri" panose="020F0502020204030204" pitchFamily="34" charset="0"/>
              </a:rPr>
              <a:t>Complexity in Obtaining Consent: </a:t>
            </a:r>
            <a:r>
              <a:rPr lang="en-CA" sz="2000" dirty="0">
                <a:latin typeface="Calibri" panose="020F0502020204030204" pitchFamily="34" charset="0"/>
                <a:ea typeface="Calibri" panose="020F0502020204030204" pitchFamily="34" charset="0"/>
                <a:cs typeface="Calibri" panose="020F0502020204030204" pitchFamily="34" charset="0"/>
              </a:rPr>
              <a:t>Obtaining patient consent for data usage can be complex and time-consuming, which slows down the healthcare operations.  </a:t>
            </a:r>
          </a:p>
          <a:p>
            <a:pPr marL="457200" lvl="1" indent="0" algn="just">
              <a:buNone/>
            </a:pPr>
            <a:endParaRPr lang="en-CA" sz="2000" dirty="0">
              <a:latin typeface="Calibri" panose="020F0502020204030204" pitchFamily="34" charset="0"/>
              <a:ea typeface="Calibri" panose="020F0502020204030204" pitchFamily="34" charset="0"/>
              <a:cs typeface="Calibri" panose="020F0502020204030204" pitchFamily="34" charset="0"/>
            </a:endParaRPr>
          </a:p>
          <a:p>
            <a:pPr lvl="1" algn="just"/>
            <a:r>
              <a:rPr lang="en-CA" sz="2000" dirty="0">
                <a:latin typeface="Calibri" panose="020F0502020204030204" pitchFamily="34" charset="0"/>
                <a:ea typeface="Calibri" panose="020F0502020204030204" pitchFamily="34" charset="0"/>
                <a:cs typeface="Calibri" panose="020F0502020204030204" pitchFamily="34" charset="0"/>
              </a:rPr>
              <a:t>Doctors cannot even share information with the family members without permission of patient.</a:t>
            </a:r>
          </a:p>
        </p:txBody>
      </p:sp>
    </p:spTree>
    <p:extLst>
      <p:ext uri="{BB962C8B-B14F-4D97-AF65-F5344CB8AC3E}">
        <p14:creationId xmlns:p14="http://schemas.microsoft.com/office/powerpoint/2010/main" val="2982095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26E71-58D9-A58C-8DDA-0F503BFD7F5E}"/>
              </a:ext>
            </a:extLst>
          </p:cNvPr>
          <p:cNvSpPr>
            <a:spLocks noGrp="1"/>
          </p:cNvSpPr>
          <p:nvPr>
            <p:ph type="title"/>
          </p:nvPr>
        </p:nvSpPr>
        <p:spPr>
          <a:xfrm>
            <a:off x="913796" y="99506"/>
            <a:ext cx="10353761" cy="1326321"/>
          </a:xfrm>
        </p:spPr>
        <p:txBody>
          <a:bodyPr>
            <a:normAutofit/>
          </a:bodyPr>
          <a:lstStyle/>
          <a:p>
            <a:r>
              <a:rPr lang="en-CA" sz="4400" dirty="0">
                <a:latin typeface="Calibri" panose="020F0502020204030204" pitchFamily="34" charset="0"/>
                <a:ea typeface="Calibri" panose="020F0502020204030204" pitchFamily="34" charset="0"/>
                <a:cs typeface="Calibri" panose="020F0502020204030204" pitchFamily="34" charset="0"/>
              </a:rPr>
              <a:t>LIMITATIONS or challenges OF HIPAA REGULATION</a:t>
            </a:r>
          </a:p>
        </p:txBody>
      </p:sp>
      <p:sp>
        <p:nvSpPr>
          <p:cNvPr id="3" name="Content Placeholder 2">
            <a:extLst>
              <a:ext uri="{FF2B5EF4-FFF2-40B4-BE49-F238E27FC236}">
                <a16:creationId xmlns:a16="http://schemas.microsoft.com/office/drawing/2014/main" id="{688D61F1-94EC-10DE-9ED8-763FEF0D9589}"/>
              </a:ext>
            </a:extLst>
          </p:cNvPr>
          <p:cNvSpPr>
            <a:spLocks noGrp="1"/>
          </p:cNvSpPr>
          <p:nvPr>
            <p:ph idx="1"/>
          </p:nvPr>
        </p:nvSpPr>
        <p:spPr>
          <a:xfrm>
            <a:off x="358815" y="1778643"/>
            <a:ext cx="10908742" cy="5079357"/>
          </a:xfrm>
        </p:spPr>
        <p:txBody>
          <a:bodyPr/>
          <a:lstStyle/>
          <a:p>
            <a:r>
              <a:rPr lang="en-CA" sz="2000" b="1" dirty="0">
                <a:latin typeface="Calibri" panose="020F0502020204030204" pitchFamily="34" charset="0"/>
                <a:ea typeface="Calibri" panose="020F0502020204030204" pitchFamily="34" charset="0"/>
                <a:cs typeface="Calibri" panose="020F0502020204030204" pitchFamily="34" charset="0"/>
              </a:rPr>
              <a:t>Limited Coverage: </a:t>
            </a:r>
            <a:r>
              <a:rPr lang="en-CA" sz="2000" dirty="0">
                <a:latin typeface="Calibri" panose="020F0502020204030204" pitchFamily="34" charset="0"/>
                <a:ea typeface="Calibri" panose="020F0502020204030204" pitchFamily="34" charset="0"/>
                <a:cs typeface="Calibri" panose="020F0502020204030204" pitchFamily="34" charset="0"/>
              </a:rPr>
              <a:t>Unlike GDPR, HIPAA regulation is limited to the U.S. only.</a:t>
            </a:r>
          </a:p>
          <a:p>
            <a:pPr marL="0" indent="0">
              <a:buNone/>
            </a:pPr>
            <a:endParaRPr lang="en-CA" sz="1400" dirty="0">
              <a:latin typeface="Calibri" panose="020F0502020204030204" pitchFamily="34" charset="0"/>
              <a:ea typeface="Calibri" panose="020F0502020204030204" pitchFamily="34" charset="0"/>
              <a:cs typeface="Calibri" panose="020F0502020204030204" pitchFamily="34" charset="0"/>
            </a:endParaRPr>
          </a:p>
          <a:p>
            <a:r>
              <a:rPr lang="en-CA" b="1" dirty="0">
                <a:latin typeface="Calibri" panose="020F0502020204030204" pitchFamily="34" charset="0"/>
                <a:ea typeface="Calibri" panose="020F0502020204030204" pitchFamily="34" charset="0"/>
                <a:cs typeface="Calibri" panose="020F0502020204030204" pitchFamily="34" charset="0"/>
              </a:rPr>
              <a:t>Innovation Hinderance: </a:t>
            </a:r>
            <a:r>
              <a:rPr lang="en-CA" dirty="0">
                <a:latin typeface="Calibri" panose="020F0502020204030204" pitchFamily="34" charset="0"/>
                <a:ea typeface="Calibri" panose="020F0502020204030204" pitchFamily="34" charset="0"/>
                <a:cs typeface="Calibri" panose="020F0502020204030204" pitchFamily="34" charset="0"/>
              </a:rPr>
              <a:t>Strict compliance requirements may hinder new technological innovation in the healthcare sector due to regulatory complexities.</a:t>
            </a:r>
          </a:p>
          <a:p>
            <a:endParaRPr lang="en-CA" sz="1400" b="1" dirty="0">
              <a:latin typeface="Calibri" panose="020F0502020204030204" pitchFamily="34" charset="0"/>
              <a:ea typeface="Calibri" panose="020F0502020204030204" pitchFamily="34" charset="0"/>
              <a:cs typeface="Calibri" panose="020F0502020204030204" pitchFamily="34" charset="0"/>
            </a:endParaRPr>
          </a:p>
          <a:p>
            <a:r>
              <a:rPr lang="en-CA" sz="2000" b="1" dirty="0">
                <a:latin typeface="Calibri" panose="020F0502020204030204" pitchFamily="34" charset="0"/>
                <a:ea typeface="Calibri" panose="020F0502020204030204" pitchFamily="34" charset="0"/>
                <a:cs typeface="Calibri" panose="020F0502020204030204" pitchFamily="34" charset="0"/>
              </a:rPr>
              <a:t>Limited Scope of Coverage: </a:t>
            </a:r>
            <a:r>
              <a:rPr lang="en-CA" sz="2000" dirty="0">
                <a:latin typeface="Calibri" panose="020F0502020204030204" pitchFamily="34" charset="0"/>
                <a:ea typeface="Calibri" panose="020F0502020204030204" pitchFamily="34" charset="0"/>
                <a:cs typeface="Calibri" panose="020F0502020204030204" pitchFamily="34" charset="0"/>
              </a:rPr>
              <a:t>HIPAA applies only to heal</a:t>
            </a:r>
            <a:r>
              <a:rPr lang="en-CA" dirty="0">
                <a:latin typeface="Calibri" panose="020F0502020204030204" pitchFamily="34" charset="0"/>
                <a:ea typeface="Calibri" panose="020F0502020204030204" pitchFamily="34" charset="0"/>
                <a:cs typeface="Calibri" panose="020F0502020204030204" pitchFamily="34" charset="0"/>
              </a:rPr>
              <a:t>thcare providers and business associates that handle PHI. However, HIPAA does not apply to third party that may handle patient data. </a:t>
            </a:r>
            <a:endParaRPr lang="en-CA" sz="2000" dirty="0">
              <a:latin typeface="Calibri" panose="020F0502020204030204" pitchFamily="34" charset="0"/>
              <a:ea typeface="Calibri" panose="020F0502020204030204" pitchFamily="34" charset="0"/>
              <a:cs typeface="Calibri" panose="020F0502020204030204" pitchFamily="34" charset="0"/>
            </a:endParaRPr>
          </a:p>
          <a:p>
            <a:endParaRPr lang="en-CA"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738505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F213C-4F8A-1657-22F2-7CEDC4A82728}"/>
              </a:ext>
            </a:extLst>
          </p:cNvPr>
          <p:cNvSpPr>
            <a:spLocks noGrp="1"/>
          </p:cNvSpPr>
          <p:nvPr>
            <p:ph type="ctrTitle"/>
          </p:nvPr>
        </p:nvSpPr>
        <p:spPr>
          <a:xfrm>
            <a:off x="1236133" y="-867304"/>
            <a:ext cx="9360598" cy="2387600"/>
          </a:xfrm>
        </p:spPr>
        <p:txBody>
          <a:bodyPr>
            <a:normAutofit/>
          </a:bodyPr>
          <a:lstStyle/>
          <a:p>
            <a:r>
              <a:rPr lang="en-CA" sz="4400" dirty="0">
                <a:latin typeface="Calibri" panose="020F0502020204030204" pitchFamily="34" charset="0"/>
                <a:ea typeface="Calibri" panose="020F0502020204030204" pitchFamily="34" charset="0"/>
                <a:cs typeface="Calibri" panose="020F0502020204030204" pitchFamily="34" charset="0"/>
              </a:rPr>
              <a:t>Countries following HIPAA, MOST USED APPS AND BANNED CONTENT </a:t>
            </a:r>
          </a:p>
        </p:txBody>
      </p:sp>
      <p:sp>
        <p:nvSpPr>
          <p:cNvPr id="3" name="Subtitle 2">
            <a:extLst>
              <a:ext uri="{FF2B5EF4-FFF2-40B4-BE49-F238E27FC236}">
                <a16:creationId xmlns:a16="http://schemas.microsoft.com/office/drawing/2014/main" id="{4712CED3-3AD7-8E3D-61A5-1E9061E777A5}"/>
              </a:ext>
            </a:extLst>
          </p:cNvPr>
          <p:cNvSpPr>
            <a:spLocks noGrp="1"/>
          </p:cNvSpPr>
          <p:nvPr>
            <p:ph type="subTitle" idx="1"/>
          </p:nvPr>
        </p:nvSpPr>
        <p:spPr>
          <a:xfrm>
            <a:off x="135466" y="1752599"/>
            <a:ext cx="10608733" cy="4682067"/>
          </a:xfrm>
        </p:spPr>
        <p:txBody>
          <a:bodyPr/>
          <a:lstStyle/>
          <a:p>
            <a:pPr marL="342900" indent="-342900" algn="just">
              <a:buFont typeface="Wingdings" panose="05000000000000000000" pitchFamily="2" charset="2"/>
              <a:buChar char="Ø"/>
            </a:pPr>
            <a:r>
              <a:rPr lang="en-CA" sz="2400" dirty="0">
                <a:latin typeface="Calibri" panose="020F0502020204030204" pitchFamily="34" charset="0"/>
                <a:ea typeface="Calibri" panose="020F0502020204030204" pitchFamily="34" charset="0"/>
                <a:cs typeface="Calibri" panose="020F0502020204030204" pitchFamily="34" charset="0"/>
              </a:rPr>
              <a:t>Which countries following HIPAA Regulations?</a:t>
            </a:r>
          </a:p>
          <a:p>
            <a:pPr marL="800100" lvl="1" indent="-342900" algn="just">
              <a:buFont typeface="Arial" panose="020B0604020202020204" pitchFamily="34" charset="0"/>
              <a:buChar char="•"/>
            </a:pPr>
            <a:r>
              <a:rPr lang="en-CA" dirty="0">
                <a:latin typeface="Calibri" panose="020F0502020204030204" pitchFamily="34" charset="0"/>
                <a:ea typeface="Calibri" panose="020F0502020204030204" pitchFamily="34" charset="0"/>
                <a:cs typeface="Calibri" panose="020F0502020204030204" pitchFamily="34" charset="0"/>
              </a:rPr>
              <a:t>HIPAA regulation is only followed in the United States.</a:t>
            </a:r>
          </a:p>
          <a:p>
            <a:pPr algn="just"/>
            <a:endParaRPr lang="en-CA" dirty="0"/>
          </a:p>
          <a:p>
            <a:pPr marL="342900" indent="-342900" algn="just">
              <a:buFont typeface="Wingdings" panose="05000000000000000000" pitchFamily="2" charset="2"/>
              <a:buChar char="Ø"/>
            </a:pPr>
            <a:r>
              <a:rPr lang="en-CA" sz="2400" dirty="0">
                <a:latin typeface="Calibri" panose="020F0502020204030204" pitchFamily="34" charset="0"/>
                <a:ea typeface="Calibri" panose="020F0502020204030204" pitchFamily="34" charset="0"/>
                <a:cs typeface="Calibri" panose="020F0502020204030204" pitchFamily="34" charset="0"/>
              </a:rPr>
              <a:t>Which are the most used applications?</a:t>
            </a:r>
          </a:p>
          <a:p>
            <a:pPr marL="800100" lvl="1" indent="-342900" algn="just">
              <a:buFont typeface="Arial" panose="020B0604020202020204" pitchFamily="34" charset="0"/>
              <a:buChar char="•"/>
            </a:pPr>
            <a:r>
              <a:rPr lang="en-CA" dirty="0">
                <a:latin typeface="Calibri" panose="020F0502020204030204" pitchFamily="34" charset="0"/>
                <a:ea typeface="Calibri" panose="020F0502020204030204" pitchFamily="34" charset="0"/>
                <a:cs typeface="Calibri" panose="020F0502020204030204" pitchFamily="34" charset="0"/>
              </a:rPr>
              <a:t>Some of the most used healthcare apps under HIPAA regulation in the United States are RingRx, Doxy, Doximity, Updox, CharmHealth, TigerConnect, OhMD, Klara etc. </a:t>
            </a:r>
          </a:p>
          <a:p>
            <a:pPr marL="800100" lvl="1" indent="-342900" algn="just">
              <a:buFont typeface="Arial" panose="020B0604020202020204" pitchFamily="34" charset="0"/>
              <a:buChar char="•"/>
            </a:pPr>
            <a:endParaRPr lang="en-CA" dirty="0">
              <a:latin typeface="Calibri" panose="020F0502020204030204" pitchFamily="34" charset="0"/>
              <a:ea typeface="Calibri" panose="020F0502020204030204" pitchFamily="34" charset="0"/>
              <a:cs typeface="Calibri" panose="020F0502020204030204" pitchFamily="34" charset="0"/>
            </a:endParaRPr>
          </a:p>
          <a:p>
            <a:pPr algn="just">
              <a:buFont typeface="Wingdings" panose="05000000000000000000" pitchFamily="2" charset="2"/>
              <a:buChar char="Ø"/>
            </a:pPr>
            <a:r>
              <a:rPr lang="en-CA" sz="2400" dirty="0">
                <a:latin typeface="Calibri" panose="020F0502020204030204" pitchFamily="34" charset="0"/>
                <a:ea typeface="Calibri" panose="020F0502020204030204" pitchFamily="34" charset="0"/>
                <a:cs typeface="Calibri" panose="020F0502020204030204" pitchFamily="34" charset="0"/>
              </a:rPr>
              <a:t> What type of content are banned to share?</a:t>
            </a:r>
          </a:p>
          <a:p>
            <a:pPr marL="800100" lvl="1" indent="-342900" algn="just">
              <a:buFont typeface="Arial" panose="020B0604020202020204" pitchFamily="34" charset="0"/>
              <a:buChar char="•"/>
            </a:pPr>
            <a:r>
              <a:rPr lang="en-CA" dirty="0">
                <a:latin typeface="Calibri" panose="020F0502020204030204" pitchFamily="34" charset="0"/>
                <a:ea typeface="Calibri" panose="020F0502020204030204" pitchFamily="34" charset="0"/>
                <a:cs typeface="Calibri" panose="020F0502020204030204" pitchFamily="34" charset="0"/>
              </a:rPr>
              <a:t>HIPAA banned sharing PHI without patient authorization. This includes patient name, medical condition, photos of the patient, treatment details etc.</a:t>
            </a:r>
          </a:p>
          <a:p>
            <a:pPr marL="800100" lvl="1" indent="-342900" algn="just">
              <a:buFont typeface="Arial" panose="020B0604020202020204" pitchFamily="34" charset="0"/>
              <a:buChar char="•"/>
            </a:pPr>
            <a:endParaRPr lang="en-CA"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CA" sz="1800" dirty="0">
              <a:latin typeface="Calibri" panose="020F0502020204030204" pitchFamily="34" charset="0"/>
              <a:ea typeface="Calibri" panose="020F0502020204030204" pitchFamily="34" charset="0"/>
              <a:cs typeface="Calibri" panose="020F0502020204030204" pitchFamily="34" charset="0"/>
            </a:endParaRPr>
          </a:p>
          <a:p>
            <a:pPr algn="l"/>
            <a:endParaRPr lang="en-CA" dirty="0">
              <a:latin typeface="Calibri" panose="020F0502020204030204" pitchFamily="34" charset="0"/>
              <a:ea typeface="Calibri" panose="020F0502020204030204" pitchFamily="34" charset="0"/>
              <a:cs typeface="Calibri" panose="020F0502020204030204" pitchFamily="34" charset="0"/>
            </a:endParaRPr>
          </a:p>
          <a:p>
            <a:pPr marL="800100" lvl="1" indent="-342900" algn="l">
              <a:buFont typeface="Arial" panose="020B0604020202020204" pitchFamily="34" charset="0"/>
              <a:buChar char="•"/>
            </a:pPr>
            <a:endParaRPr lang="en-CA" dirty="0">
              <a:latin typeface="Calibri" panose="020F0502020204030204" pitchFamily="34" charset="0"/>
              <a:ea typeface="Calibri" panose="020F0502020204030204" pitchFamily="34" charset="0"/>
              <a:cs typeface="Calibri" panose="020F0502020204030204" pitchFamily="34" charset="0"/>
            </a:endParaRPr>
          </a:p>
          <a:p>
            <a:pPr marL="800100" lvl="1" indent="-342900" algn="l">
              <a:buFont typeface="Arial" panose="020B0604020202020204" pitchFamily="34" charset="0"/>
              <a:buChar char="•"/>
            </a:pPr>
            <a:endParaRPr lang="en-CA" dirty="0">
              <a:latin typeface="Calibri" panose="020F0502020204030204" pitchFamily="34" charset="0"/>
              <a:ea typeface="Calibri" panose="020F0502020204030204" pitchFamily="34" charset="0"/>
              <a:cs typeface="Calibri" panose="020F0502020204030204" pitchFamily="34" charset="0"/>
            </a:endParaRPr>
          </a:p>
          <a:p>
            <a:pPr algn="l"/>
            <a:endParaRPr lang="en-CA" dirty="0"/>
          </a:p>
        </p:txBody>
      </p:sp>
    </p:spTree>
    <p:extLst>
      <p:ext uri="{BB962C8B-B14F-4D97-AF65-F5344CB8AC3E}">
        <p14:creationId xmlns:p14="http://schemas.microsoft.com/office/powerpoint/2010/main" val="1675055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12D0BC6-D5BC-BA9A-DFF3-E83D6B198356}"/>
              </a:ext>
            </a:extLst>
          </p:cNvPr>
          <p:cNvSpPr>
            <a:spLocks noGrp="1"/>
          </p:cNvSpPr>
          <p:nvPr>
            <p:ph type="subTitle" idx="1"/>
          </p:nvPr>
        </p:nvSpPr>
        <p:spPr>
          <a:xfrm>
            <a:off x="143933" y="448733"/>
            <a:ext cx="10452798" cy="5833534"/>
          </a:xfrm>
        </p:spPr>
        <p:txBody>
          <a:bodyPr/>
          <a:lstStyle/>
          <a:p>
            <a:pPr marL="800100" lvl="1" indent="-342900" algn="just">
              <a:buFont typeface="Arial" panose="020B0604020202020204" pitchFamily="34" charset="0"/>
              <a:buChar char="•"/>
            </a:pPr>
            <a:r>
              <a:rPr lang="en-CA" dirty="0">
                <a:latin typeface="Calibri" panose="020F0502020204030204" pitchFamily="34" charset="0"/>
                <a:ea typeface="Calibri" panose="020F0502020204030204" pitchFamily="34" charset="0"/>
                <a:cs typeface="Calibri" panose="020F0502020204030204" pitchFamily="34" charset="0"/>
              </a:rPr>
              <a:t>HIPAA banned sharing </a:t>
            </a:r>
            <a:r>
              <a:rPr lang="en-US" dirty="0">
                <a:effectLst/>
                <a:latin typeface="Calibri" panose="020F0502020204030204" pitchFamily="34" charset="0"/>
                <a:ea typeface="Calibri" panose="020F0502020204030204" pitchFamily="34" charset="0"/>
                <a:cs typeface="Calibri" panose="020F0502020204030204" pitchFamily="34" charset="0"/>
              </a:rPr>
              <a:t>i</a:t>
            </a:r>
            <a:r>
              <a:rPr lang="en-US" b="0" i="0" dirty="0">
                <a:effectLst/>
                <a:latin typeface="Calibri" panose="020F0502020204030204" pitchFamily="34" charset="0"/>
                <a:ea typeface="Calibri" panose="020F0502020204030204" pitchFamily="34" charset="0"/>
                <a:cs typeface="Calibri" panose="020F0502020204030204" pitchFamily="34" charset="0"/>
              </a:rPr>
              <a:t>ndividually identifiable health information, which includes healthcare claims, documentation of doctor's visits, claim status, enrollment information in a health plan etc.</a:t>
            </a:r>
            <a:endParaRPr lang="en-US" b="0" i="0" dirty="0">
              <a:solidFill>
                <a:srgbClr val="5A5A5A"/>
              </a:solidFill>
              <a:effectLst/>
              <a:latin typeface="fkGroteskNeue"/>
              <a:ea typeface="Calibri" panose="020F0502020204030204" pitchFamily="34" charset="0"/>
              <a:cs typeface="Calibri" panose="020F0502020204030204" pitchFamily="34" charset="0"/>
            </a:endParaRPr>
          </a:p>
          <a:p>
            <a:pPr marL="800100" lvl="1" indent="-342900" algn="just">
              <a:buFont typeface="Arial" panose="020B0604020202020204" pitchFamily="34" charset="0"/>
              <a:buChar char="•"/>
            </a:pPr>
            <a:endParaRPr lang="en-US" sz="1400" dirty="0">
              <a:solidFill>
                <a:srgbClr val="5A5A5A"/>
              </a:solidFill>
              <a:effectLst/>
              <a:latin typeface="fkGroteskNeue"/>
              <a:ea typeface="Calibri" panose="020F0502020204030204" pitchFamily="34" charset="0"/>
              <a:cs typeface="Calibri" panose="020F0502020204030204" pitchFamily="34" charset="0"/>
            </a:endParaRPr>
          </a:p>
          <a:p>
            <a:pPr marL="800100" lvl="1" indent="-342900" algn="jus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Calibri" panose="020F0502020204030204" pitchFamily="34" charset="0"/>
              </a:rPr>
              <a:t>HIPAA banned sharing information about a patient’s general condition, location or death without proper authorization.</a:t>
            </a:r>
          </a:p>
          <a:p>
            <a:pPr marL="800100" lvl="1" indent="-342900" algn="just">
              <a:buFont typeface="Arial" panose="020B0604020202020204" pitchFamily="34" charset="0"/>
              <a:buChar char="•"/>
            </a:pPr>
            <a:endParaRPr lang="en-US" sz="1400" b="0" i="0" dirty="0">
              <a:effectLst/>
              <a:latin typeface="Calibri" panose="020F0502020204030204" pitchFamily="34" charset="0"/>
              <a:ea typeface="Calibri" panose="020F0502020204030204" pitchFamily="34" charset="0"/>
              <a:cs typeface="Calibri" panose="020F0502020204030204" pitchFamily="34" charset="0"/>
            </a:endParaRPr>
          </a:p>
          <a:p>
            <a:pPr marL="800100" lvl="1" indent="-342900" algn="jus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Calibri" panose="020F0502020204030204" pitchFamily="34" charset="0"/>
              </a:rPr>
              <a:t>HIPAA banned sharing PHI for marketing purposes without patient authorization.</a:t>
            </a:r>
          </a:p>
          <a:p>
            <a:pPr marL="800100" lvl="1" indent="-342900" algn="just">
              <a:buFont typeface="Arial" panose="020B0604020202020204" pitchFamily="34" charset="0"/>
              <a:buChar char="•"/>
            </a:pPr>
            <a:endParaRPr lang="en-US" b="0" i="0" dirty="0">
              <a:effectLst/>
              <a:latin typeface="Calibri" panose="020F0502020204030204" pitchFamily="34" charset="0"/>
              <a:ea typeface="Calibri" panose="020F0502020204030204" pitchFamily="34" charset="0"/>
              <a:cs typeface="Calibri" panose="020F0502020204030204" pitchFamily="34" charset="0"/>
            </a:endParaRPr>
          </a:p>
          <a:p>
            <a:pPr lvl="1" algn="l"/>
            <a:endParaRPr lang="en-US" b="0" i="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934274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DCEE3C4D-8EB9-B836-ADA6-DFDBFCFF2082}"/>
              </a:ext>
            </a:extLst>
          </p:cNvPr>
          <p:cNvPicPr>
            <a:picLocks noGrp="1" noChangeAspect="1"/>
          </p:cNvPicPr>
          <p:nvPr>
            <p:ph idx="1"/>
          </p:nvPr>
        </p:nvPicPr>
        <p:blipFill>
          <a:blip r:embed="rId2"/>
          <a:stretch>
            <a:fillRect/>
          </a:stretch>
        </p:blipFill>
        <p:spPr>
          <a:xfrm>
            <a:off x="914400" y="702733"/>
            <a:ext cx="10083800" cy="5071533"/>
          </a:xfrm>
          <a:prstGeom prst="rect">
            <a:avLst/>
          </a:prstGeom>
        </p:spPr>
      </p:pic>
      <p:sp>
        <p:nvSpPr>
          <p:cNvPr id="8" name="TextBox 7">
            <a:extLst>
              <a:ext uri="{FF2B5EF4-FFF2-40B4-BE49-F238E27FC236}">
                <a16:creationId xmlns:a16="http://schemas.microsoft.com/office/drawing/2014/main" id="{5B1DD951-B0C2-9CF1-10DA-23376F40C93F}"/>
              </a:ext>
            </a:extLst>
          </p:cNvPr>
          <p:cNvSpPr txBox="1"/>
          <p:nvPr/>
        </p:nvSpPr>
        <p:spPr>
          <a:xfrm>
            <a:off x="914400" y="5774266"/>
            <a:ext cx="10083800" cy="276999"/>
          </a:xfrm>
          <a:prstGeom prst="rect">
            <a:avLst/>
          </a:prstGeom>
          <a:noFill/>
        </p:spPr>
        <p:txBody>
          <a:bodyPr wrap="square" rtlCol="0">
            <a:spAutoFit/>
          </a:bodyPr>
          <a:lstStyle/>
          <a:p>
            <a:pPr algn="ctr"/>
            <a:r>
              <a:rPr lang="en-CA" sz="1200" dirty="0">
                <a:latin typeface="Calibri" panose="020F0502020204030204" pitchFamily="34" charset="0"/>
                <a:ea typeface="Calibri" panose="020F0502020204030204" pitchFamily="34" charset="0"/>
                <a:cs typeface="Calibri" panose="020F0502020204030204" pitchFamily="34" charset="0"/>
              </a:rPr>
              <a:t>HIPAA Violation on Social Media. Source: hippajournal</a:t>
            </a:r>
          </a:p>
        </p:txBody>
      </p:sp>
    </p:spTree>
    <p:extLst>
      <p:ext uri="{BB962C8B-B14F-4D97-AF65-F5344CB8AC3E}">
        <p14:creationId xmlns:p14="http://schemas.microsoft.com/office/powerpoint/2010/main" val="11653967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5A8B5-D557-F6E3-9908-4ABF2E9E17D5}"/>
              </a:ext>
            </a:extLst>
          </p:cNvPr>
          <p:cNvSpPr>
            <a:spLocks noGrp="1"/>
          </p:cNvSpPr>
          <p:nvPr>
            <p:ph type="ctrTitle"/>
          </p:nvPr>
        </p:nvSpPr>
        <p:spPr>
          <a:xfrm>
            <a:off x="1595269" y="-1070504"/>
            <a:ext cx="9001462" cy="2387600"/>
          </a:xfrm>
        </p:spPr>
        <p:txBody>
          <a:bodyPr>
            <a:normAutofit/>
          </a:bodyPr>
          <a:lstStyle/>
          <a:p>
            <a:r>
              <a:rPr lang="en-CA" sz="4400" dirty="0">
                <a:latin typeface="Calibri" panose="020F0502020204030204" pitchFamily="34" charset="0"/>
                <a:ea typeface="Calibri" panose="020F0502020204030204" pitchFamily="34" charset="0"/>
                <a:cs typeface="Calibri" panose="020F0502020204030204" pitchFamily="34" charset="0"/>
              </a:rPr>
              <a:t>Real-world Example of </a:t>
            </a:r>
            <a:r>
              <a:rPr lang="en-CA" sz="4400" dirty="0" err="1">
                <a:latin typeface="Calibri" panose="020F0502020204030204" pitchFamily="34" charset="0"/>
                <a:ea typeface="Calibri" panose="020F0502020204030204" pitchFamily="34" charset="0"/>
                <a:cs typeface="Calibri" panose="020F0502020204030204" pitchFamily="34" charset="0"/>
              </a:rPr>
              <a:t>HIPaA</a:t>
            </a:r>
            <a:r>
              <a:rPr lang="en-CA" sz="4400" dirty="0">
                <a:latin typeface="Calibri" panose="020F0502020204030204" pitchFamily="34" charset="0"/>
                <a:ea typeface="Calibri" panose="020F0502020204030204" pitchFamily="34" charset="0"/>
                <a:cs typeface="Calibri" panose="020F0502020204030204" pitchFamily="34" charset="0"/>
              </a:rPr>
              <a:t> Violation</a:t>
            </a:r>
          </a:p>
        </p:txBody>
      </p:sp>
      <p:sp>
        <p:nvSpPr>
          <p:cNvPr id="3" name="Subtitle 2">
            <a:extLst>
              <a:ext uri="{FF2B5EF4-FFF2-40B4-BE49-F238E27FC236}">
                <a16:creationId xmlns:a16="http://schemas.microsoft.com/office/drawing/2014/main" id="{F4CA422A-046A-ED31-B7FD-4C30B732C683}"/>
              </a:ext>
            </a:extLst>
          </p:cNvPr>
          <p:cNvSpPr>
            <a:spLocks noGrp="1"/>
          </p:cNvSpPr>
          <p:nvPr>
            <p:ph type="subTitle" idx="1"/>
          </p:nvPr>
        </p:nvSpPr>
        <p:spPr>
          <a:xfrm>
            <a:off x="203200" y="1317096"/>
            <a:ext cx="10845800" cy="5286904"/>
          </a:xfrm>
        </p:spPr>
        <p:txBody>
          <a:bodyPr>
            <a:normAutofit fontScale="92500" lnSpcReduction="10000"/>
          </a:bodyPr>
          <a:lstStyle/>
          <a:p>
            <a:pPr marL="342900" indent="-342900" algn="l">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HIPAA Violation – Anthem Inc. Data Breach:</a:t>
            </a:r>
          </a:p>
          <a:p>
            <a:pPr marL="800100" lvl="1" indent="-342900" algn="just">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In 2018, Anthem Inc. experienced a huge data breach, which exposed 79 million patient’s personal records. This includes names, social security numbers, medical ID numbers, addresses and employment details.</a:t>
            </a:r>
          </a:p>
          <a:p>
            <a:pPr marL="800100" lvl="1" indent="-342900" algn="just">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Anthem failed to implement proper protection mechanisms under the HIPAA Act, which caused the breach. Anthem has not encrypted the sensitive data of patients.</a:t>
            </a:r>
          </a:p>
          <a:p>
            <a:pPr marL="800100" lvl="1" indent="-342900" algn="just">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However, according to HIPAA guidelines, organizations must encrypt PHI when it is stored or transmitted.</a:t>
            </a:r>
          </a:p>
          <a:p>
            <a:pPr marL="800100" lvl="1" indent="-342900" algn="just">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Attackers used a phishing attack to gain unauthorized access to the database, leading to one of the largest healthcare data breaches in U.S. history.</a:t>
            </a:r>
          </a:p>
          <a:p>
            <a:pPr marL="800100" lvl="1" indent="-342900" algn="just">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As a result, Anthem agreed to pay a fine of $16 million to the U.S. Department of Health and Human Services (HHS).</a:t>
            </a:r>
          </a:p>
          <a:p>
            <a:pPr marL="800100" lvl="1" indent="-342900" algn="just">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After this incident, Anthem has implemented multi-factor authentication, network segmentation, access controls, data encryption etc.</a:t>
            </a:r>
          </a:p>
          <a:p>
            <a:pPr marL="800100" lvl="1" indent="-342900" algn="l">
              <a:buFont typeface="Arial" panose="020B0604020202020204" pitchFamily="34" charset="0"/>
              <a:buChar char="•"/>
            </a:pPr>
            <a:endParaRPr lang="en-CA"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225576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55C09-4A0C-D2BF-55E4-BAC87BC52B2E}"/>
              </a:ext>
            </a:extLst>
          </p:cNvPr>
          <p:cNvSpPr>
            <a:spLocks noGrp="1"/>
          </p:cNvSpPr>
          <p:nvPr>
            <p:ph type="ctrTitle"/>
          </p:nvPr>
        </p:nvSpPr>
        <p:spPr>
          <a:xfrm>
            <a:off x="1595269" y="-1172104"/>
            <a:ext cx="9001462" cy="2607204"/>
          </a:xfrm>
        </p:spPr>
        <p:txBody>
          <a:bodyPr/>
          <a:lstStyle/>
          <a:p>
            <a:r>
              <a:rPr lang="en-CA" dirty="0">
                <a:latin typeface="Calibri" panose="020F0502020204030204" pitchFamily="34" charset="0"/>
                <a:ea typeface="Calibri" panose="020F0502020204030204" pitchFamily="34" charset="0"/>
                <a:cs typeface="Calibri" panose="020F0502020204030204" pitchFamily="34" charset="0"/>
              </a:rPr>
              <a:t>DPDPA</a:t>
            </a:r>
            <a:r>
              <a:rPr lang="en-CA" sz="4800" dirty="0">
                <a:latin typeface="Calibri" panose="020F0502020204030204" pitchFamily="34" charset="0"/>
                <a:ea typeface="Calibri" panose="020F0502020204030204" pitchFamily="34" charset="0"/>
                <a:cs typeface="Calibri" panose="020F0502020204030204" pitchFamily="34" charset="0"/>
              </a:rPr>
              <a:t> DATA PRIVACY REGULATION</a:t>
            </a:r>
            <a:endParaRPr lang="en-CA" dirty="0"/>
          </a:p>
        </p:txBody>
      </p:sp>
      <p:sp>
        <p:nvSpPr>
          <p:cNvPr id="3" name="Subtitle 2">
            <a:extLst>
              <a:ext uri="{FF2B5EF4-FFF2-40B4-BE49-F238E27FC236}">
                <a16:creationId xmlns:a16="http://schemas.microsoft.com/office/drawing/2014/main" id="{6AC350E4-85B1-7F52-4D6E-5281CF98E58C}"/>
              </a:ext>
            </a:extLst>
          </p:cNvPr>
          <p:cNvSpPr>
            <a:spLocks noGrp="1"/>
          </p:cNvSpPr>
          <p:nvPr>
            <p:ph type="subTitle" idx="1"/>
          </p:nvPr>
        </p:nvSpPr>
        <p:spPr>
          <a:xfrm>
            <a:off x="177800" y="1828799"/>
            <a:ext cx="10418931" cy="5393267"/>
          </a:xfrm>
        </p:spPr>
        <p:txBody>
          <a:bodyPr>
            <a:normAutofit/>
          </a:bodyPr>
          <a:lstStyle/>
          <a:p>
            <a:pPr marL="342900" indent="-342900" algn="just">
              <a:buFont typeface="Arial" panose="020B0604020202020204" pitchFamily="34" charset="0"/>
              <a:buChar char="•"/>
            </a:pPr>
            <a:r>
              <a:rPr lang="en-CA" sz="2000" dirty="0">
                <a:latin typeface="Calibri" panose="020F0502020204030204" pitchFamily="34" charset="0"/>
                <a:ea typeface="Calibri" panose="020F0502020204030204" pitchFamily="34" charset="0"/>
                <a:cs typeface="Calibri" panose="020F0502020204030204" pitchFamily="34" charset="0"/>
              </a:rPr>
              <a:t>DPDPA stands for the Digital Personal Data Protection Act.</a:t>
            </a:r>
          </a:p>
          <a:p>
            <a:pPr marL="342900" indent="-342900" algn="just">
              <a:buFont typeface="Arial" panose="020B0604020202020204" pitchFamily="34" charset="0"/>
              <a:buChar char="•"/>
            </a:pPr>
            <a:r>
              <a:rPr lang="en-CA" sz="2000" dirty="0">
                <a:latin typeface="Calibri" panose="020F0502020204030204" pitchFamily="34" charset="0"/>
                <a:ea typeface="Calibri" panose="020F0502020204030204" pitchFamily="34" charset="0"/>
                <a:cs typeface="Calibri" panose="020F0502020204030204" pitchFamily="34" charset="0"/>
              </a:rPr>
              <a:t>DPDP Act is India’s first comprehensive data protection law that was passed on August 11, 2023.</a:t>
            </a:r>
          </a:p>
          <a:p>
            <a:pPr marL="342900" indent="-342900" algn="just">
              <a:buFont typeface="Arial" panose="020B0604020202020204" pitchFamily="34" charset="0"/>
              <a:buChar char="•"/>
            </a:pPr>
            <a:r>
              <a:rPr lang="en-CA" sz="2000" dirty="0">
                <a:latin typeface="Calibri" panose="020F0502020204030204" pitchFamily="34" charset="0"/>
                <a:ea typeface="Calibri" panose="020F0502020204030204" pitchFamily="34" charset="0"/>
                <a:cs typeface="Calibri" panose="020F0502020204030204" pitchFamily="34" charset="0"/>
              </a:rPr>
              <a:t>The strong data privacy regulation is much needed in India because India is the second largest internet market in the world, with around 760 million active internet users.</a:t>
            </a:r>
          </a:p>
          <a:p>
            <a:pPr marL="342900" indent="-342900" algn="just">
              <a:buFont typeface="Arial" panose="020B0604020202020204" pitchFamily="34" charset="0"/>
              <a:buChar char="•"/>
            </a:pPr>
            <a:r>
              <a:rPr lang="en-CA" sz="2000" dirty="0">
                <a:latin typeface="Calibri" panose="020F0502020204030204" pitchFamily="34" charset="0"/>
                <a:ea typeface="Calibri" panose="020F0502020204030204" pitchFamily="34" charset="0"/>
                <a:cs typeface="Calibri" panose="020F0502020204030204" pitchFamily="34" charset="0"/>
              </a:rPr>
              <a:t>DPDP Act is comprehensive legislation that establishes a legal framework for the protection of personal data in India.</a:t>
            </a:r>
          </a:p>
          <a:p>
            <a:pPr marL="342900" indent="-342900" algn="just">
              <a:buFont typeface="Arial" panose="020B0604020202020204" pitchFamily="34" charset="0"/>
              <a:buChar char="•"/>
            </a:pPr>
            <a:r>
              <a:rPr lang="en-CA" sz="2000" dirty="0">
                <a:latin typeface="Calibri" panose="020F0502020204030204" pitchFamily="34" charset="0"/>
                <a:ea typeface="Calibri" panose="020F0502020204030204" pitchFamily="34" charset="0"/>
                <a:cs typeface="Calibri" panose="020F0502020204030204" pitchFamily="34" charset="0"/>
              </a:rPr>
              <a:t>It provides guidelines on how companies and organizations can collect, store, process and share personal data of Indian citizens.</a:t>
            </a:r>
          </a:p>
          <a:p>
            <a:pPr marL="342900" indent="-342900" algn="just">
              <a:buFont typeface="Arial" panose="020B0604020202020204" pitchFamily="34" charset="0"/>
              <a:buChar char="•"/>
            </a:pPr>
            <a:r>
              <a:rPr lang="en-CA" sz="2000" dirty="0">
                <a:latin typeface="Calibri" panose="020F0502020204030204" pitchFamily="34" charset="0"/>
                <a:ea typeface="Calibri" panose="020F0502020204030204" pitchFamily="34" charset="0"/>
                <a:cs typeface="Calibri" panose="020F0502020204030204" pitchFamily="34" charset="0"/>
              </a:rPr>
              <a:t>The main aim of DPDP Act is to ensure that citizens digital privacy rights are respected while maintaining  a balance between security and convenience.</a:t>
            </a:r>
          </a:p>
          <a:p>
            <a:pPr algn="l"/>
            <a:endParaRPr lang="en-CA"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256594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C0A6456-C0DB-3BBA-20A1-AC1748D8BA73}"/>
              </a:ext>
            </a:extLst>
          </p:cNvPr>
          <p:cNvSpPr>
            <a:spLocks noGrp="1"/>
          </p:cNvSpPr>
          <p:nvPr>
            <p:ph type="subTitle" idx="1"/>
          </p:nvPr>
        </p:nvSpPr>
        <p:spPr>
          <a:xfrm>
            <a:off x="347980" y="655320"/>
            <a:ext cx="10261451" cy="5341620"/>
          </a:xfrm>
        </p:spPr>
        <p:txBody>
          <a:bodyPr>
            <a:normAutofit lnSpcReduction="10000"/>
          </a:bodyPr>
          <a:lstStyle/>
          <a:p>
            <a:pPr marL="342900" indent="-342900" algn="just">
              <a:buFont typeface="Arial" panose="020B0604020202020204" pitchFamily="34" charset="0"/>
              <a:buChar char="•"/>
            </a:pPr>
            <a:r>
              <a:rPr lang="en-CA" sz="2000" dirty="0">
                <a:latin typeface="Calibri" panose="020F0502020204030204" pitchFamily="34" charset="0"/>
                <a:ea typeface="Calibri" panose="020F0502020204030204" pitchFamily="34" charset="0"/>
                <a:cs typeface="Calibri" panose="020F0502020204030204" pitchFamily="34" charset="0"/>
              </a:rPr>
              <a:t>Violation of DPDP Act or non-compliance can result in fines of up to 250 crore Indian Rupees ($30 million USD).</a:t>
            </a:r>
          </a:p>
          <a:p>
            <a:pPr marL="342900" indent="-342900" algn="just">
              <a:buFont typeface="Arial" panose="020B0604020202020204" pitchFamily="34" charset="0"/>
              <a:buChar char="•"/>
            </a:pPr>
            <a:r>
              <a:rPr lang="en-CA" sz="2000" dirty="0">
                <a:latin typeface="Calibri" panose="020F0502020204030204" pitchFamily="34" charset="0"/>
                <a:ea typeface="Calibri" panose="020F0502020204030204" pitchFamily="34" charset="0"/>
                <a:cs typeface="Calibri" panose="020F0502020204030204" pitchFamily="34" charset="0"/>
              </a:rPr>
              <a:t>Failure to notify a breach to the Data Protection Board (DPB) of India can result in fines up to 200 crore Indian Rupees ($24.17 million USD).</a:t>
            </a:r>
          </a:p>
          <a:p>
            <a:pPr marL="342900" indent="-342900" algn="just">
              <a:buFont typeface="Arial" panose="020B0604020202020204" pitchFamily="34" charset="0"/>
              <a:buChar char="•"/>
            </a:pPr>
            <a:r>
              <a:rPr lang="en-CA" sz="2000" dirty="0">
                <a:latin typeface="Calibri" panose="020F0502020204030204" pitchFamily="34" charset="0"/>
                <a:ea typeface="Calibri" panose="020F0502020204030204" pitchFamily="34" charset="0"/>
                <a:cs typeface="Calibri" panose="020F0502020204030204" pitchFamily="34" charset="0"/>
              </a:rPr>
              <a:t>DPDP Act is applicable to all organizations that process digital information of Indian citizens within Indian territory and overseas organizations that offer their services to Indians. It also applies to the organizations that collect personal data offline and then make it digital.</a:t>
            </a:r>
          </a:p>
          <a:p>
            <a:pPr marL="342900" indent="-342900" algn="just">
              <a:buFont typeface="Arial" panose="020B0604020202020204" pitchFamily="34" charset="0"/>
              <a:buChar char="•"/>
            </a:pPr>
            <a:r>
              <a:rPr lang="en-CA" sz="2000" dirty="0">
                <a:latin typeface="Calibri" panose="020F0502020204030204" pitchFamily="34" charset="0"/>
                <a:ea typeface="Calibri" panose="020F0502020204030204" pitchFamily="34" charset="0"/>
                <a:cs typeface="Calibri" panose="020F0502020204030204" pitchFamily="34" charset="0"/>
              </a:rPr>
              <a:t>Organizations cannot process children’s data without parental consent. Non-compliance with this special provision also results in fine of up to 200 crore Indian Rupees ($24.17 million USD).</a:t>
            </a:r>
          </a:p>
          <a:p>
            <a:pPr marL="342900" indent="-342900" algn="just">
              <a:buFont typeface="Arial" panose="020B0604020202020204" pitchFamily="34" charset="0"/>
              <a:buChar char="•"/>
            </a:pPr>
            <a:r>
              <a:rPr lang="en-CA" sz="2000" dirty="0">
                <a:latin typeface="Calibri" panose="020F0502020204030204" pitchFamily="34" charset="0"/>
                <a:ea typeface="Calibri" panose="020F0502020204030204" pitchFamily="34" charset="0"/>
                <a:cs typeface="Calibri" panose="020F0502020204030204" pitchFamily="34" charset="0"/>
              </a:rPr>
              <a:t>Government agencies can use personal information of their citizens without their consent for national security.</a:t>
            </a:r>
          </a:p>
          <a:p>
            <a:pPr marL="342900" indent="-342900" algn="just">
              <a:buFont typeface="Arial" panose="020B0604020202020204" pitchFamily="34" charset="0"/>
              <a:buChar char="•"/>
            </a:pPr>
            <a:r>
              <a:rPr lang="en-CA" sz="2000" dirty="0">
                <a:latin typeface="Calibri" panose="020F0502020204030204" pitchFamily="34" charset="0"/>
                <a:ea typeface="Calibri" panose="020F0502020204030204" pitchFamily="34" charset="0"/>
                <a:cs typeface="Calibri" panose="020F0502020204030204" pitchFamily="34" charset="0"/>
              </a:rPr>
              <a:t>Smaller businesses or startups may be exempted from certain provisions based on the volume and nature of data processed.</a:t>
            </a:r>
          </a:p>
          <a:p>
            <a:pPr marL="342900" indent="-342900" algn="l">
              <a:buFont typeface="Arial" panose="020B0604020202020204" pitchFamily="34" charset="0"/>
              <a:buChar char="•"/>
            </a:pPr>
            <a:endParaRPr lang="en-CA" sz="2000" dirty="0">
              <a:latin typeface="Calibri" panose="020F0502020204030204" pitchFamily="34" charset="0"/>
              <a:ea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endParaRPr lang="en-CA"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391750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F068A3-80D8-CD13-4FDF-9D3431E9E93D}"/>
              </a:ext>
            </a:extLst>
          </p:cNvPr>
          <p:cNvSpPr>
            <a:spLocks noGrp="1"/>
          </p:cNvSpPr>
          <p:nvPr>
            <p:ph idx="1"/>
          </p:nvPr>
        </p:nvSpPr>
        <p:spPr>
          <a:xfrm>
            <a:off x="114300" y="702128"/>
            <a:ext cx="11153257" cy="5800271"/>
          </a:xfrm>
        </p:spPr>
        <p:txBody>
          <a:bodyPr>
            <a:normAutofit lnSpcReduction="10000"/>
          </a:bodyPr>
          <a:lstStyle/>
          <a:p>
            <a:pPr algn="just">
              <a:buFont typeface="Wingdings" panose="05000000000000000000" pitchFamily="2" charset="2"/>
              <a:buChar char="Ø"/>
            </a:pPr>
            <a:r>
              <a:rPr lang="en-CA" sz="2400" dirty="0">
                <a:latin typeface="Calibri" panose="020F0502020204030204" pitchFamily="34" charset="0"/>
                <a:ea typeface="Calibri" panose="020F0502020204030204" pitchFamily="34" charset="0"/>
                <a:cs typeface="Calibri" panose="020F0502020204030204" pitchFamily="34" charset="0"/>
              </a:rPr>
              <a:t> Rights of individuals under DPDP Act:</a:t>
            </a:r>
          </a:p>
          <a:p>
            <a:pPr algn="just">
              <a:buFont typeface="Wingdings" panose="05000000000000000000" pitchFamily="2" charset="2"/>
              <a:buChar char="Ø"/>
            </a:pPr>
            <a:endParaRPr lang="en-CA" sz="1800" dirty="0">
              <a:latin typeface="Calibri" panose="020F0502020204030204" pitchFamily="34" charset="0"/>
              <a:ea typeface="Calibri" panose="020F0502020204030204" pitchFamily="34" charset="0"/>
              <a:cs typeface="Calibri" panose="020F0502020204030204" pitchFamily="34" charset="0"/>
            </a:endParaRPr>
          </a:p>
          <a:p>
            <a:pPr lvl="1" algn="just"/>
            <a:r>
              <a:rPr lang="en-CA" sz="2000" b="1" dirty="0">
                <a:latin typeface="Calibri" panose="020F0502020204030204" pitchFamily="34" charset="0"/>
                <a:ea typeface="Calibri" panose="020F0502020204030204" pitchFamily="34" charset="0"/>
                <a:cs typeface="Calibri" panose="020F0502020204030204" pitchFamily="34" charset="0"/>
              </a:rPr>
              <a:t>Right to Access: </a:t>
            </a:r>
            <a:r>
              <a:rPr lang="en-CA" sz="2000" dirty="0">
                <a:latin typeface="Calibri" panose="020F0502020204030204" pitchFamily="34" charset="0"/>
                <a:ea typeface="Calibri" panose="020F0502020204030204" pitchFamily="34" charset="0"/>
                <a:cs typeface="Calibri" panose="020F0502020204030204" pitchFamily="34" charset="0"/>
              </a:rPr>
              <a:t>People have the right to obtain their information from the organizations about their personal data, the processing of it, and the identities of any third-party data processors with which the data has been shared.</a:t>
            </a:r>
          </a:p>
          <a:p>
            <a:pPr lvl="1" algn="just"/>
            <a:endParaRPr lang="en-CA" sz="1400" dirty="0">
              <a:latin typeface="Calibri" panose="020F0502020204030204" pitchFamily="34" charset="0"/>
              <a:ea typeface="Calibri" panose="020F0502020204030204" pitchFamily="34" charset="0"/>
              <a:cs typeface="Calibri" panose="020F0502020204030204" pitchFamily="34" charset="0"/>
            </a:endParaRPr>
          </a:p>
          <a:p>
            <a:pPr lvl="1" algn="just"/>
            <a:r>
              <a:rPr lang="en-CA" sz="2000" b="1" dirty="0">
                <a:latin typeface="Calibri" panose="020F0502020204030204" pitchFamily="34" charset="0"/>
                <a:ea typeface="Calibri" panose="020F0502020204030204" pitchFamily="34" charset="0"/>
                <a:cs typeface="Calibri" panose="020F0502020204030204" pitchFamily="34" charset="0"/>
              </a:rPr>
              <a:t>Right to correction: </a:t>
            </a:r>
            <a:r>
              <a:rPr lang="en-CA" sz="2000" dirty="0">
                <a:latin typeface="Calibri" panose="020F0502020204030204" pitchFamily="34" charset="0"/>
                <a:ea typeface="Calibri" panose="020F0502020204030204" pitchFamily="34" charset="0"/>
                <a:cs typeface="Calibri" panose="020F0502020204030204" pitchFamily="34" charset="0"/>
              </a:rPr>
              <a:t>People have the right to correct any wrong information in their personal information.</a:t>
            </a:r>
          </a:p>
          <a:p>
            <a:pPr lvl="1" algn="just"/>
            <a:endParaRPr lang="en-CA" sz="1400" dirty="0">
              <a:latin typeface="Calibri" panose="020F0502020204030204" pitchFamily="34" charset="0"/>
              <a:ea typeface="Calibri" panose="020F0502020204030204" pitchFamily="34" charset="0"/>
              <a:cs typeface="Calibri" panose="020F0502020204030204" pitchFamily="34" charset="0"/>
            </a:endParaRPr>
          </a:p>
          <a:p>
            <a:pPr lvl="1" algn="just"/>
            <a:r>
              <a:rPr lang="en-CA" sz="2000" b="1" dirty="0">
                <a:latin typeface="Calibri" panose="020F0502020204030204" pitchFamily="34" charset="0"/>
                <a:ea typeface="Calibri" panose="020F0502020204030204" pitchFamily="34" charset="0"/>
                <a:cs typeface="Calibri" panose="020F0502020204030204" pitchFamily="34" charset="0"/>
              </a:rPr>
              <a:t>Right to erase: </a:t>
            </a:r>
            <a:r>
              <a:rPr lang="en-CA" sz="2000" dirty="0">
                <a:latin typeface="Calibri" panose="020F0502020204030204" pitchFamily="34" charset="0"/>
                <a:ea typeface="Calibri" panose="020F0502020204030204" pitchFamily="34" charset="0"/>
                <a:cs typeface="Calibri" panose="020F0502020204030204" pitchFamily="34" charset="0"/>
              </a:rPr>
              <a:t>People have the right to request the deletion of their personal data.</a:t>
            </a:r>
          </a:p>
          <a:p>
            <a:pPr lvl="1" algn="just"/>
            <a:endParaRPr lang="en-CA" sz="1400" dirty="0">
              <a:latin typeface="Calibri" panose="020F0502020204030204" pitchFamily="34" charset="0"/>
              <a:ea typeface="Calibri" panose="020F0502020204030204" pitchFamily="34" charset="0"/>
              <a:cs typeface="Calibri" panose="020F0502020204030204" pitchFamily="34" charset="0"/>
            </a:endParaRPr>
          </a:p>
          <a:p>
            <a:pPr lvl="1" algn="just"/>
            <a:r>
              <a:rPr lang="en-CA" sz="2000" b="1" dirty="0">
                <a:latin typeface="Calibri" panose="020F0502020204030204" pitchFamily="34" charset="0"/>
                <a:ea typeface="Calibri" panose="020F0502020204030204" pitchFamily="34" charset="0"/>
                <a:cs typeface="Calibri" panose="020F0502020204030204" pitchFamily="34" charset="0"/>
              </a:rPr>
              <a:t>Right to Consent: </a:t>
            </a:r>
            <a:r>
              <a:rPr lang="en-CA" sz="2000" dirty="0">
                <a:latin typeface="Calibri" panose="020F0502020204030204" pitchFamily="34" charset="0"/>
                <a:ea typeface="Calibri" panose="020F0502020204030204" pitchFamily="34" charset="0"/>
                <a:cs typeface="Calibri" panose="020F0502020204030204" pitchFamily="34" charset="0"/>
              </a:rPr>
              <a:t>Companies or organizations must have explicit consent to collect personal data of people.</a:t>
            </a:r>
          </a:p>
          <a:p>
            <a:pPr lvl="1" algn="just"/>
            <a:endParaRPr lang="en-CA" sz="1400" dirty="0">
              <a:latin typeface="Calibri" panose="020F0502020204030204" pitchFamily="34" charset="0"/>
              <a:ea typeface="Calibri" panose="020F0502020204030204" pitchFamily="34" charset="0"/>
              <a:cs typeface="Calibri" panose="020F0502020204030204" pitchFamily="34" charset="0"/>
            </a:endParaRPr>
          </a:p>
          <a:p>
            <a:pPr lvl="1" algn="just"/>
            <a:r>
              <a:rPr lang="en-CA" sz="2000" b="1" dirty="0">
                <a:latin typeface="Calibri" panose="020F0502020204030204" pitchFamily="34" charset="0"/>
                <a:ea typeface="Calibri" panose="020F0502020204030204" pitchFamily="34" charset="0"/>
                <a:cs typeface="Calibri" panose="020F0502020204030204" pitchFamily="34" charset="0"/>
              </a:rPr>
              <a:t>Right to Grievance Redressal: </a:t>
            </a:r>
            <a:r>
              <a:rPr lang="en-CA" sz="2000" dirty="0">
                <a:latin typeface="Calibri" panose="020F0502020204030204" pitchFamily="34" charset="0"/>
                <a:ea typeface="Calibri" panose="020F0502020204030204" pitchFamily="34" charset="0"/>
                <a:cs typeface="Calibri" panose="020F0502020204030204" pitchFamily="34" charset="0"/>
              </a:rPr>
              <a:t>If any individual feels that their privacy rights have been violated, they can file a complaint with the Data Protection Board (DPB) of India.</a:t>
            </a:r>
          </a:p>
        </p:txBody>
      </p:sp>
    </p:spTree>
    <p:extLst>
      <p:ext uri="{BB962C8B-B14F-4D97-AF65-F5344CB8AC3E}">
        <p14:creationId xmlns:p14="http://schemas.microsoft.com/office/powerpoint/2010/main" val="3751254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B1DAA-E7F4-5BA9-9BB6-0AC498F1C6D8}"/>
              </a:ext>
            </a:extLst>
          </p:cNvPr>
          <p:cNvSpPr>
            <a:spLocks noGrp="1"/>
          </p:cNvSpPr>
          <p:nvPr>
            <p:ph type="ctrTitle"/>
          </p:nvPr>
        </p:nvSpPr>
        <p:spPr>
          <a:xfrm>
            <a:off x="1493669" y="-1586970"/>
            <a:ext cx="9001462" cy="2387600"/>
          </a:xfrm>
        </p:spPr>
        <p:txBody>
          <a:bodyPr>
            <a:normAutofit/>
          </a:bodyPr>
          <a:lstStyle/>
          <a:p>
            <a:r>
              <a:rPr lang="en-CA" sz="4400" dirty="0">
                <a:latin typeface="Calibri" panose="020F0502020204030204" pitchFamily="34" charset="0"/>
                <a:ea typeface="Calibri" panose="020F0502020204030204" pitchFamily="34" charset="0"/>
                <a:cs typeface="Calibri" panose="020F0502020204030204" pitchFamily="34" charset="0"/>
              </a:rPr>
              <a:t>GDPR DATA PRIVACY REGULATION</a:t>
            </a:r>
          </a:p>
        </p:txBody>
      </p:sp>
      <p:sp>
        <p:nvSpPr>
          <p:cNvPr id="3" name="Subtitle 2">
            <a:extLst>
              <a:ext uri="{FF2B5EF4-FFF2-40B4-BE49-F238E27FC236}">
                <a16:creationId xmlns:a16="http://schemas.microsoft.com/office/drawing/2014/main" id="{3ED1D897-B2E7-2212-F74B-DA0E8E44AB61}"/>
              </a:ext>
            </a:extLst>
          </p:cNvPr>
          <p:cNvSpPr>
            <a:spLocks noGrp="1"/>
          </p:cNvSpPr>
          <p:nvPr>
            <p:ph type="subTitle" idx="1"/>
          </p:nvPr>
        </p:nvSpPr>
        <p:spPr>
          <a:xfrm>
            <a:off x="0" y="1176866"/>
            <a:ext cx="10596731" cy="5198534"/>
          </a:xfrm>
        </p:spPr>
        <p:txBody>
          <a:bodyPr>
            <a:normAutofit fontScale="92500" lnSpcReduction="10000"/>
          </a:bodyPr>
          <a:lstStyle/>
          <a:p>
            <a:pPr marL="342900" indent="-342900" algn="l">
              <a:buFont typeface="Wingdings" panose="05000000000000000000" pitchFamily="2" charset="2"/>
              <a:buChar char="Ø"/>
            </a:pPr>
            <a:r>
              <a:rPr lang="en-CA" sz="2600" dirty="0">
                <a:latin typeface="Calibri" panose="020F0502020204030204" pitchFamily="34" charset="0"/>
                <a:ea typeface="Calibri" panose="020F0502020204030204" pitchFamily="34" charset="0"/>
                <a:cs typeface="Calibri" panose="020F0502020204030204" pitchFamily="34" charset="0"/>
              </a:rPr>
              <a:t>What is GDPR Data Privacy Regulation?</a:t>
            </a:r>
          </a:p>
          <a:p>
            <a:pPr marL="800100" lvl="1" indent="-342900" algn="just">
              <a:buFont typeface="Arial" panose="020B0604020202020204" pitchFamily="34" charset="0"/>
              <a:buChar char="•"/>
            </a:pPr>
            <a:r>
              <a:rPr lang="en-CA" sz="2200" dirty="0">
                <a:latin typeface="Calibri" panose="020F0502020204030204" pitchFamily="34" charset="0"/>
                <a:ea typeface="Calibri" panose="020F0502020204030204" pitchFamily="34" charset="0"/>
                <a:cs typeface="Calibri" panose="020F0502020204030204" pitchFamily="34" charset="0"/>
              </a:rPr>
              <a:t>GDPR stands for General Data Protection Regulation.</a:t>
            </a:r>
          </a:p>
          <a:p>
            <a:pPr marL="800100" lvl="1" indent="-342900" algn="just">
              <a:buFont typeface="Arial" panose="020B0604020202020204" pitchFamily="34" charset="0"/>
              <a:buChar char="•"/>
            </a:pPr>
            <a:r>
              <a:rPr lang="en-CA" sz="2200" dirty="0">
                <a:latin typeface="Calibri" panose="020F0502020204030204" pitchFamily="34" charset="0"/>
                <a:ea typeface="Calibri" panose="020F0502020204030204" pitchFamily="34" charset="0"/>
                <a:cs typeface="Calibri" panose="020F0502020204030204" pitchFamily="34" charset="0"/>
              </a:rPr>
              <a:t>GDPR is one of the toughest privacy and security law in the whole world.</a:t>
            </a:r>
          </a:p>
          <a:p>
            <a:pPr marL="800100" lvl="1" indent="-342900" algn="just">
              <a:buFont typeface="Arial" panose="020B0604020202020204" pitchFamily="34" charset="0"/>
              <a:buChar char="•"/>
            </a:pPr>
            <a:r>
              <a:rPr lang="en-CA" sz="2200" dirty="0">
                <a:latin typeface="Calibri" panose="020F0502020204030204" pitchFamily="34" charset="0"/>
                <a:ea typeface="Calibri" panose="020F0502020204030204" pitchFamily="34" charset="0"/>
                <a:cs typeface="Calibri" panose="020F0502020204030204" pitchFamily="34" charset="0"/>
              </a:rPr>
              <a:t>This law was implemented by the European Union on May 25, 2018.</a:t>
            </a:r>
          </a:p>
          <a:p>
            <a:pPr marL="800100" lvl="1" indent="-342900" algn="just">
              <a:buFont typeface="Arial" panose="020B0604020202020204" pitchFamily="34" charset="0"/>
              <a:buChar char="•"/>
            </a:pPr>
            <a:r>
              <a:rPr lang="en-CA" sz="2200" dirty="0">
                <a:latin typeface="Calibri" panose="020F0502020204030204" pitchFamily="34" charset="0"/>
                <a:ea typeface="Calibri" panose="020F0502020204030204" pitchFamily="34" charset="0"/>
                <a:cs typeface="Calibri" panose="020F0502020204030204" pitchFamily="34" charset="0"/>
              </a:rPr>
              <a:t>The main aim is to protect the sensitive information of individuals within the EU and provide them control over how their information is collected, processed, stored and shared.</a:t>
            </a:r>
          </a:p>
          <a:p>
            <a:pPr marL="800100" lvl="1" indent="-342900" algn="just">
              <a:buFont typeface="Arial" panose="020B0604020202020204" pitchFamily="34" charset="0"/>
              <a:buChar char="•"/>
            </a:pPr>
            <a:r>
              <a:rPr lang="en-CA" sz="2200" dirty="0">
                <a:latin typeface="Calibri" panose="020F0502020204030204" pitchFamily="34" charset="0"/>
                <a:ea typeface="Calibri" panose="020F0502020204030204" pitchFamily="34" charset="0"/>
                <a:cs typeface="Calibri" panose="020F0502020204030204" pitchFamily="34" charset="0"/>
              </a:rPr>
              <a:t>Though the law was drafted and passed by the European Union, it does not only apply to organizations within the EU. It applies to all the organizations or institutions worldwide that process the personal information of European Union residents.</a:t>
            </a:r>
          </a:p>
          <a:p>
            <a:pPr marL="800100" lvl="1" indent="-342900" algn="just">
              <a:buFont typeface="Arial" panose="020B0604020202020204" pitchFamily="34" charset="0"/>
              <a:buChar char="•"/>
            </a:pPr>
            <a:r>
              <a:rPr lang="en-CA" sz="2200" dirty="0">
                <a:latin typeface="Calibri" panose="020F0502020204030204" pitchFamily="34" charset="0"/>
                <a:ea typeface="Calibri" panose="020F0502020204030204" pitchFamily="34" charset="0"/>
                <a:cs typeface="Calibri" panose="020F0502020204030204" pitchFamily="34" charset="0"/>
              </a:rPr>
              <a:t>It also aims to simplify the regulatory environment for international business.</a:t>
            </a:r>
          </a:p>
          <a:p>
            <a:pPr marL="800100" lvl="1" indent="-342900" algn="just">
              <a:buFont typeface="Arial" panose="020B0604020202020204" pitchFamily="34" charset="0"/>
              <a:buChar char="•"/>
            </a:pPr>
            <a:r>
              <a:rPr lang="en-CA" sz="2200" dirty="0">
                <a:latin typeface="Calibri" panose="020F0502020204030204" pitchFamily="34" charset="0"/>
                <a:ea typeface="Calibri" panose="020F0502020204030204" pitchFamily="34" charset="0"/>
                <a:cs typeface="Calibri" panose="020F0502020204030204" pitchFamily="34" charset="0"/>
              </a:rPr>
              <a:t>The fines are very high for the organizations who violates the GDPR Regulation. Basically, there are two tiers of  penalties, which max out at </a:t>
            </a:r>
            <a:r>
              <a:rPr lang="en-US" sz="2200" dirty="0">
                <a:latin typeface="Calibri" panose="020F0502020204030204" pitchFamily="34" charset="0"/>
                <a:ea typeface="Calibri" panose="020F0502020204030204" pitchFamily="34" charset="0"/>
                <a:cs typeface="Calibri" panose="020F0502020204030204" pitchFamily="34" charset="0"/>
              </a:rPr>
              <a:t>€20 million or 4% of global revenue, whichever is higher. Also, the person have the </a:t>
            </a:r>
            <a:r>
              <a:rPr lang="en-CA" sz="2200" dirty="0">
                <a:latin typeface="Calibri" panose="020F0502020204030204" pitchFamily="34" charset="0"/>
                <a:ea typeface="Calibri" panose="020F0502020204030204" pitchFamily="34" charset="0"/>
                <a:cs typeface="Calibri" panose="020F0502020204030204" pitchFamily="34" charset="0"/>
              </a:rPr>
              <a:t> right to seek compensation for damages.</a:t>
            </a:r>
          </a:p>
        </p:txBody>
      </p:sp>
    </p:spTree>
    <p:extLst>
      <p:ext uri="{BB962C8B-B14F-4D97-AF65-F5344CB8AC3E}">
        <p14:creationId xmlns:p14="http://schemas.microsoft.com/office/powerpoint/2010/main" val="27903395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41D4519-1DF6-53E5-F1A7-F4F4C49D0642}"/>
              </a:ext>
            </a:extLst>
          </p:cNvPr>
          <p:cNvSpPr>
            <a:spLocks noGrp="1"/>
          </p:cNvSpPr>
          <p:nvPr>
            <p:ph type="subTitle" idx="1"/>
          </p:nvPr>
        </p:nvSpPr>
        <p:spPr>
          <a:xfrm>
            <a:off x="93784" y="736601"/>
            <a:ext cx="10828215" cy="5664200"/>
          </a:xfrm>
        </p:spPr>
        <p:txBody>
          <a:bodyPr>
            <a:normAutofit/>
          </a:bodyPr>
          <a:lstStyle/>
          <a:p>
            <a:pPr marL="342900" indent="-342900" algn="just">
              <a:buFont typeface="Wingdings" panose="05000000000000000000" pitchFamily="2" charset="2"/>
              <a:buChar char="Ø"/>
            </a:pPr>
            <a:r>
              <a:rPr lang="en-CA" dirty="0">
                <a:latin typeface="Calibri" panose="020F0502020204030204" pitchFamily="34" charset="0"/>
                <a:ea typeface="Calibri" panose="020F0502020204030204" pitchFamily="34" charset="0"/>
                <a:cs typeface="Calibri" panose="020F0502020204030204" pitchFamily="34" charset="0"/>
              </a:rPr>
              <a:t>Responsibilities of Organizations that are collecting data:</a:t>
            </a:r>
          </a:p>
          <a:p>
            <a:pPr algn="just"/>
            <a:endParaRPr lang="en-CA" sz="1800" dirty="0">
              <a:latin typeface="Calibri" panose="020F0502020204030204" pitchFamily="34" charset="0"/>
              <a:ea typeface="Calibri" panose="020F0502020204030204" pitchFamily="34" charset="0"/>
              <a:cs typeface="Calibri" panose="020F0502020204030204" pitchFamily="34" charset="0"/>
            </a:endParaRPr>
          </a:p>
          <a:p>
            <a:pPr marL="800100" lvl="1" indent="-342900" algn="just">
              <a:buFont typeface="Arial" panose="020B0604020202020204" pitchFamily="34" charset="0"/>
              <a:buChar char="•"/>
            </a:pPr>
            <a:r>
              <a:rPr lang="en-CA" dirty="0">
                <a:latin typeface="Calibri" panose="020F0502020204030204" pitchFamily="34" charset="0"/>
                <a:ea typeface="Calibri" panose="020F0502020204030204" pitchFamily="34" charset="0"/>
                <a:cs typeface="Calibri" panose="020F0502020204030204" pitchFamily="34" charset="0"/>
              </a:rPr>
              <a:t>Organizations must take consent from individuals before processing their personal data.</a:t>
            </a:r>
          </a:p>
          <a:p>
            <a:pPr marL="800100" lvl="1" indent="-342900" algn="just">
              <a:buFont typeface="Arial" panose="020B0604020202020204" pitchFamily="34" charset="0"/>
              <a:buChar char="•"/>
            </a:pPr>
            <a:endParaRPr lang="en-CA" sz="1400" dirty="0">
              <a:latin typeface="Calibri" panose="020F0502020204030204" pitchFamily="34" charset="0"/>
              <a:ea typeface="Calibri" panose="020F0502020204030204" pitchFamily="34" charset="0"/>
              <a:cs typeface="Calibri" panose="020F0502020204030204" pitchFamily="34" charset="0"/>
            </a:endParaRPr>
          </a:p>
          <a:p>
            <a:pPr marL="800100" lvl="1" indent="-342900" algn="just">
              <a:buFont typeface="Arial" panose="020B0604020202020204" pitchFamily="34" charset="0"/>
              <a:buChar char="•"/>
            </a:pPr>
            <a:r>
              <a:rPr lang="en-CA" dirty="0">
                <a:latin typeface="Calibri" panose="020F0502020204030204" pitchFamily="34" charset="0"/>
                <a:ea typeface="Calibri" panose="020F0502020204030204" pitchFamily="34" charset="0"/>
                <a:cs typeface="Calibri" panose="020F0502020204030204" pitchFamily="34" charset="0"/>
              </a:rPr>
              <a:t>Use the collected personal data only for the purposes for which it was collected.</a:t>
            </a:r>
          </a:p>
          <a:p>
            <a:pPr marL="800100" lvl="1" indent="-342900" algn="just">
              <a:buFont typeface="Arial" panose="020B0604020202020204" pitchFamily="34" charset="0"/>
              <a:buChar char="•"/>
            </a:pPr>
            <a:endParaRPr lang="en-CA" sz="1400" dirty="0">
              <a:latin typeface="Calibri" panose="020F0502020204030204" pitchFamily="34" charset="0"/>
              <a:ea typeface="Calibri" panose="020F0502020204030204" pitchFamily="34" charset="0"/>
              <a:cs typeface="Calibri" panose="020F0502020204030204" pitchFamily="34" charset="0"/>
            </a:endParaRPr>
          </a:p>
          <a:p>
            <a:pPr marL="800100" lvl="1" indent="-342900" algn="just">
              <a:buFont typeface="Arial" panose="020B0604020202020204" pitchFamily="34" charset="0"/>
              <a:buChar char="•"/>
            </a:pPr>
            <a:r>
              <a:rPr lang="en-CA" dirty="0">
                <a:latin typeface="Calibri" panose="020F0502020204030204" pitchFamily="34" charset="0"/>
                <a:ea typeface="Calibri" panose="020F0502020204030204" pitchFamily="34" charset="0"/>
                <a:cs typeface="Calibri" panose="020F0502020204030204" pitchFamily="34" charset="0"/>
              </a:rPr>
              <a:t>Protect personal data of individuals from unauthorized access, use, disclosure, alteration or destruction.</a:t>
            </a:r>
          </a:p>
          <a:p>
            <a:pPr marL="800100" lvl="1" indent="-342900" algn="just">
              <a:buFont typeface="Arial" panose="020B0604020202020204" pitchFamily="34" charset="0"/>
              <a:buChar char="•"/>
            </a:pPr>
            <a:endParaRPr lang="en-CA" sz="1400" dirty="0">
              <a:latin typeface="Calibri" panose="020F0502020204030204" pitchFamily="34" charset="0"/>
              <a:ea typeface="Calibri" panose="020F0502020204030204" pitchFamily="34" charset="0"/>
              <a:cs typeface="Calibri" panose="020F0502020204030204" pitchFamily="34" charset="0"/>
            </a:endParaRPr>
          </a:p>
          <a:p>
            <a:pPr marL="800100" lvl="1" indent="-342900" algn="just">
              <a:buFont typeface="Arial" panose="020B0604020202020204" pitchFamily="34" charset="0"/>
              <a:buChar char="•"/>
            </a:pPr>
            <a:r>
              <a:rPr lang="en-CA" dirty="0">
                <a:latin typeface="Calibri" panose="020F0502020204030204" pitchFamily="34" charset="0"/>
                <a:ea typeface="Calibri" panose="020F0502020204030204" pitchFamily="34" charset="0"/>
                <a:cs typeface="Calibri" panose="020F0502020204030204" pitchFamily="34" charset="0"/>
              </a:rPr>
              <a:t>Organizations must respond to individual’s request to access, correct or delete their data within a reasonable time.</a:t>
            </a:r>
          </a:p>
          <a:p>
            <a:pPr marL="800100" lvl="1" indent="-342900" algn="just">
              <a:buFont typeface="Arial" panose="020B0604020202020204" pitchFamily="34" charset="0"/>
              <a:buChar char="•"/>
            </a:pPr>
            <a:endParaRPr lang="en-CA" sz="1400" dirty="0">
              <a:latin typeface="Calibri" panose="020F0502020204030204" pitchFamily="34" charset="0"/>
              <a:ea typeface="Calibri" panose="020F0502020204030204" pitchFamily="34" charset="0"/>
              <a:cs typeface="Calibri" panose="020F0502020204030204" pitchFamily="34" charset="0"/>
            </a:endParaRPr>
          </a:p>
          <a:p>
            <a:pPr marL="800100" lvl="1" indent="-342900" algn="just">
              <a:buFont typeface="Arial" panose="020B0604020202020204" pitchFamily="34" charset="0"/>
              <a:buChar char="•"/>
            </a:pPr>
            <a:r>
              <a:rPr lang="en-CA" dirty="0">
                <a:latin typeface="Calibri" panose="020F0502020204030204" pitchFamily="34" charset="0"/>
                <a:ea typeface="Calibri" panose="020F0502020204030204" pitchFamily="34" charset="0"/>
                <a:cs typeface="Calibri" panose="020F0502020204030204" pitchFamily="34" charset="0"/>
              </a:rPr>
              <a:t>Organizations must report any data breach related incident to the Data Protection Board (DPB) of India within 72 hours of the breach.</a:t>
            </a:r>
          </a:p>
        </p:txBody>
      </p:sp>
    </p:spTree>
    <p:extLst>
      <p:ext uri="{BB962C8B-B14F-4D97-AF65-F5344CB8AC3E}">
        <p14:creationId xmlns:p14="http://schemas.microsoft.com/office/powerpoint/2010/main" val="17625193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D4D9F-76F6-8B41-B20D-638C355655EE}"/>
              </a:ext>
            </a:extLst>
          </p:cNvPr>
          <p:cNvSpPr>
            <a:spLocks noGrp="1"/>
          </p:cNvSpPr>
          <p:nvPr>
            <p:ph type="title"/>
          </p:nvPr>
        </p:nvSpPr>
        <p:spPr>
          <a:xfrm>
            <a:off x="913795" y="-139700"/>
            <a:ext cx="10353761" cy="1326321"/>
          </a:xfrm>
        </p:spPr>
        <p:txBody>
          <a:bodyPr>
            <a:normAutofit/>
          </a:bodyPr>
          <a:lstStyle/>
          <a:p>
            <a:r>
              <a:rPr lang="en-CA" sz="4400" dirty="0">
                <a:latin typeface="Calibri" panose="020F0502020204030204" pitchFamily="34" charset="0"/>
                <a:ea typeface="Calibri" panose="020F0502020204030204" pitchFamily="34" charset="0"/>
                <a:cs typeface="Calibri" panose="020F0502020204030204" pitchFamily="34" charset="0"/>
              </a:rPr>
              <a:t>ADVANTAGES AND DISADVANTAGES</a:t>
            </a:r>
          </a:p>
        </p:txBody>
      </p:sp>
      <p:sp>
        <p:nvSpPr>
          <p:cNvPr id="3" name="Content Placeholder 2">
            <a:extLst>
              <a:ext uri="{FF2B5EF4-FFF2-40B4-BE49-F238E27FC236}">
                <a16:creationId xmlns:a16="http://schemas.microsoft.com/office/drawing/2014/main" id="{73A83803-AFFA-F431-BB00-8FDBA0566615}"/>
              </a:ext>
            </a:extLst>
          </p:cNvPr>
          <p:cNvSpPr>
            <a:spLocks noGrp="1"/>
          </p:cNvSpPr>
          <p:nvPr>
            <p:ph idx="1"/>
          </p:nvPr>
        </p:nvSpPr>
        <p:spPr>
          <a:xfrm>
            <a:off x="254000" y="1016000"/>
            <a:ext cx="11013557" cy="5219700"/>
          </a:xfrm>
        </p:spPr>
        <p:txBody>
          <a:bodyPr>
            <a:normAutofit/>
          </a:bodyPr>
          <a:lstStyle/>
          <a:p>
            <a:pPr>
              <a:buFont typeface="Wingdings" panose="05000000000000000000" pitchFamily="2" charset="2"/>
              <a:buChar char="Ø"/>
            </a:pPr>
            <a:r>
              <a:rPr lang="en-CA" sz="2400" dirty="0">
                <a:latin typeface="Calibri" panose="020F0502020204030204" pitchFamily="34" charset="0"/>
                <a:ea typeface="Calibri" panose="020F0502020204030204" pitchFamily="34" charset="0"/>
                <a:cs typeface="Calibri" panose="020F0502020204030204" pitchFamily="34" charset="0"/>
              </a:rPr>
              <a:t> Advantages of DPDP Act:</a:t>
            </a:r>
          </a:p>
          <a:p>
            <a:pPr marL="0" indent="0">
              <a:buNone/>
            </a:pPr>
            <a:endParaRPr lang="en-CA" sz="1800" dirty="0">
              <a:latin typeface="Calibri" panose="020F0502020204030204" pitchFamily="34" charset="0"/>
              <a:ea typeface="Calibri" panose="020F0502020204030204" pitchFamily="34" charset="0"/>
              <a:cs typeface="Calibri" panose="020F0502020204030204" pitchFamily="34" charset="0"/>
            </a:endParaRPr>
          </a:p>
          <a:p>
            <a:pPr lvl="1" algn="just"/>
            <a:r>
              <a:rPr lang="en-CA" sz="2000" b="1" dirty="0">
                <a:latin typeface="Calibri" panose="020F0502020204030204" pitchFamily="34" charset="0"/>
                <a:ea typeface="Calibri" panose="020F0502020204030204" pitchFamily="34" charset="0"/>
                <a:cs typeface="Calibri" panose="020F0502020204030204" pitchFamily="34" charset="0"/>
              </a:rPr>
              <a:t>Enhanced Security Requirements: </a:t>
            </a:r>
            <a:r>
              <a:rPr lang="en-CA" sz="2000" dirty="0">
                <a:latin typeface="Calibri" panose="020F0502020204030204" pitchFamily="34" charset="0"/>
                <a:ea typeface="Calibri" panose="020F0502020204030204" pitchFamily="34" charset="0"/>
                <a:cs typeface="Calibri" panose="020F0502020204030204" pitchFamily="34" charset="0"/>
              </a:rPr>
              <a:t>Under DPDP Act, organizations must implement strict security measures to prevent data breaches and unauthorized access to personal information.</a:t>
            </a:r>
          </a:p>
          <a:p>
            <a:pPr lvl="1" algn="just"/>
            <a:endParaRPr lang="en-CA" sz="1400" dirty="0">
              <a:latin typeface="Calibri" panose="020F0502020204030204" pitchFamily="34" charset="0"/>
              <a:ea typeface="Calibri" panose="020F0502020204030204" pitchFamily="34" charset="0"/>
              <a:cs typeface="Calibri" panose="020F0502020204030204" pitchFamily="34" charset="0"/>
            </a:endParaRPr>
          </a:p>
          <a:p>
            <a:pPr lvl="1" algn="just"/>
            <a:r>
              <a:rPr lang="en-CA" sz="2000" b="1" dirty="0">
                <a:latin typeface="Calibri" panose="020F0502020204030204" pitchFamily="34" charset="0"/>
                <a:ea typeface="Calibri" panose="020F0502020204030204" pitchFamily="34" charset="0"/>
                <a:cs typeface="Calibri" panose="020F0502020204030204" pitchFamily="34" charset="0"/>
              </a:rPr>
              <a:t>Strict Consent Protocols: </a:t>
            </a:r>
            <a:r>
              <a:rPr lang="en-CA" sz="2000" dirty="0">
                <a:latin typeface="Calibri" panose="020F0502020204030204" pitchFamily="34" charset="0"/>
                <a:ea typeface="Calibri" panose="020F0502020204030204" pitchFamily="34" charset="0"/>
                <a:cs typeface="Calibri" panose="020F0502020204030204" pitchFamily="34" charset="0"/>
              </a:rPr>
              <a:t>Organizations can no longer use the personal data of the people without their consent or knowledge.</a:t>
            </a:r>
          </a:p>
          <a:p>
            <a:pPr lvl="1" algn="just"/>
            <a:endParaRPr lang="en-CA" sz="1400" dirty="0">
              <a:latin typeface="Calibri" panose="020F0502020204030204" pitchFamily="34" charset="0"/>
              <a:ea typeface="Calibri" panose="020F0502020204030204" pitchFamily="34" charset="0"/>
              <a:cs typeface="Calibri" panose="020F0502020204030204" pitchFamily="34" charset="0"/>
            </a:endParaRPr>
          </a:p>
          <a:p>
            <a:pPr lvl="1" algn="just"/>
            <a:r>
              <a:rPr lang="en-CA" sz="2000" b="1" dirty="0">
                <a:latin typeface="Calibri" panose="020F0502020204030204" pitchFamily="34" charset="0"/>
                <a:ea typeface="Calibri" panose="020F0502020204030204" pitchFamily="34" charset="0"/>
                <a:cs typeface="Calibri" panose="020F0502020204030204" pitchFamily="34" charset="0"/>
              </a:rPr>
              <a:t>Strong Legal Recourse: </a:t>
            </a:r>
            <a:r>
              <a:rPr lang="en-CA" sz="2000" dirty="0">
                <a:latin typeface="Calibri" panose="020F0502020204030204" pitchFamily="34" charset="0"/>
                <a:ea typeface="Calibri" panose="020F0502020204030204" pitchFamily="34" charset="0"/>
                <a:cs typeface="Calibri" panose="020F0502020204030204" pitchFamily="34" charset="0"/>
              </a:rPr>
              <a:t>The DPDP Act gives individuals the right to seek legal action and seek compensation if individual data is misused or breached.</a:t>
            </a:r>
          </a:p>
          <a:p>
            <a:pPr lvl="1" algn="just"/>
            <a:endParaRPr lang="en-CA" sz="1400" dirty="0">
              <a:latin typeface="Calibri" panose="020F0502020204030204" pitchFamily="34" charset="0"/>
              <a:ea typeface="Calibri" panose="020F0502020204030204" pitchFamily="34" charset="0"/>
              <a:cs typeface="Calibri" panose="020F0502020204030204" pitchFamily="34" charset="0"/>
            </a:endParaRPr>
          </a:p>
          <a:p>
            <a:pPr lvl="1" algn="just"/>
            <a:r>
              <a:rPr lang="en-CA" sz="2000" b="1" dirty="0">
                <a:latin typeface="Calibri" panose="020F0502020204030204" pitchFamily="34" charset="0"/>
                <a:ea typeface="Calibri" panose="020F0502020204030204" pitchFamily="34" charset="0"/>
                <a:cs typeface="Calibri" panose="020F0502020204030204" pitchFamily="34" charset="0"/>
              </a:rPr>
              <a:t>Enhanced User Empowerment: </a:t>
            </a:r>
            <a:r>
              <a:rPr lang="en-CA" sz="2000" dirty="0">
                <a:latin typeface="Calibri" panose="020F0502020204030204" pitchFamily="34" charset="0"/>
                <a:ea typeface="Calibri" panose="020F0502020204030204" pitchFamily="34" charset="0"/>
                <a:cs typeface="Calibri" panose="020F0502020204030204" pitchFamily="34" charset="0"/>
              </a:rPr>
              <a:t>This Act enhanced user empowerment by ensuring that individuals receive transparent information about their data.</a:t>
            </a:r>
          </a:p>
        </p:txBody>
      </p:sp>
    </p:spTree>
    <p:extLst>
      <p:ext uri="{BB962C8B-B14F-4D97-AF65-F5344CB8AC3E}">
        <p14:creationId xmlns:p14="http://schemas.microsoft.com/office/powerpoint/2010/main" val="644088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C022A7-D0C7-1E7A-E848-03BC18528E18}"/>
              </a:ext>
            </a:extLst>
          </p:cNvPr>
          <p:cNvSpPr>
            <a:spLocks noGrp="1"/>
          </p:cNvSpPr>
          <p:nvPr>
            <p:ph idx="1"/>
          </p:nvPr>
        </p:nvSpPr>
        <p:spPr>
          <a:xfrm>
            <a:off x="114300" y="787400"/>
            <a:ext cx="11153257" cy="5562600"/>
          </a:xfrm>
        </p:spPr>
        <p:txBody>
          <a:bodyPr>
            <a:normAutofit/>
          </a:bodyPr>
          <a:lstStyle/>
          <a:p>
            <a:pPr>
              <a:buFont typeface="Wingdings" panose="05000000000000000000" pitchFamily="2" charset="2"/>
              <a:buChar char="Ø"/>
            </a:pPr>
            <a:r>
              <a:rPr lang="en-CA" sz="2400" dirty="0">
                <a:latin typeface="Calibri" panose="020F0502020204030204" pitchFamily="34" charset="0"/>
                <a:ea typeface="Calibri" panose="020F0502020204030204" pitchFamily="34" charset="0"/>
                <a:cs typeface="Calibri" panose="020F0502020204030204" pitchFamily="34" charset="0"/>
              </a:rPr>
              <a:t> Disadvantages of DPDP Act:</a:t>
            </a:r>
          </a:p>
          <a:p>
            <a:pPr marL="0" indent="0">
              <a:buNone/>
            </a:pPr>
            <a:endParaRPr lang="en-CA" sz="1800" dirty="0">
              <a:latin typeface="Calibri" panose="020F0502020204030204" pitchFamily="34" charset="0"/>
              <a:ea typeface="Calibri" panose="020F0502020204030204" pitchFamily="34" charset="0"/>
              <a:cs typeface="Calibri" panose="020F0502020204030204" pitchFamily="34" charset="0"/>
            </a:endParaRPr>
          </a:p>
          <a:p>
            <a:pPr lvl="1" algn="just"/>
            <a:r>
              <a:rPr lang="en-CA" sz="2000" dirty="0">
                <a:latin typeface="Calibri" panose="020F0502020204030204" pitchFamily="34" charset="0"/>
                <a:ea typeface="Calibri" panose="020F0502020204030204" pitchFamily="34" charset="0"/>
                <a:cs typeface="Calibri" panose="020F0502020204030204" pitchFamily="34" charset="0"/>
              </a:rPr>
              <a:t>Government agencies can access data without any consent from people for reasons like national security. This might lead to excessive data collection and retention, possibly creating a surveillance state. It might be like the NSA case.</a:t>
            </a:r>
          </a:p>
          <a:p>
            <a:pPr lvl="1" algn="just"/>
            <a:endParaRPr lang="en-CA" sz="1400" dirty="0">
              <a:latin typeface="Calibri" panose="020F0502020204030204" pitchFamily="34" charset="0"/>
              <a:ea typeface="Calibri" panose="020F0502020204030204" pitchFamily="34" charset="0"/>
              <a:cs typeface="Calibri" panose="020F0502020204030204" pitchFamily="34" charset="0"/>
            </a:endParaRPr>
          </a:p>
          <a:p>
            <a:pPr lvl="1" algn="just"/>
            <a:r>
              <a:rPr lang="en-CA" sz="2000" dirty="0">
                <a:latin typeface="Calibri" panose="020F0502020204030204" pitchFamily="34" charset="0"/>
                <a:ea typeface="Calibri" panose="020F0502020204030204" pitchFamily="34" charset="0"/>
                <a:cs typeface="Calibri" panose="020F0502020204030204" pitchFamily="34" charset="0"/>
              </a:rPr>
              <a:t>The Act seems insufficient in addressing issues like identity theft, discrimination and unreasonable surveillance.</a:t>
            </a:r>
          </a:p>
          <a:p>
            <a:pPr lvl="1" algn="just"/>
            <a:endParaRPr lang="en-CA" sz="1400" dirty="0">
              <a:latin typeface="Calibri" panose="020F0502020204030204" pitchFamily="34" charset="0"/>
              <a:ea typeface="Calibri" panose="020F0502020204030204" pitchFamily="34" charset="0"/>
              <a:cs typeface="Calibri" panose="020F0502020204030204" pitchFamily="34" charset="0"/>
            </a:endParaRPr>
          </a:p>
          <a:p>
            <a:pPr lvl="1" algn="just"/>
            <a:r>
              <a:rPr lang="en-CA" sz="2000" dirty="0">
                <a:latin typeface="Calibri" panose="020F0502020204030204" pitchFamily="34" charset="0"/>
                <a:ea typeface="Calibri" panose="020F0502020204030204" pitchFamily="34" charset="0"/>
                <a:cs typeface="Calibri" panose="020F0502020204030204" pitchFamily="34" charset="0"/>
              </a:rPr>
              <a:t>The mechanisms for restricting data transfer to certain countries lack clarity and robustness, potentially making personal data vulnerable, when transferred to countries with weaker data protection laws.</a:t>
            </a:r>
          </a:p>
          <a:p>
            <a:endParaRPr lang="en-CA"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763023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71BD8-6285-2F1C-090F-5E3385DE5F65}"/>
              </a:ext>
            </a:extLst>
          </p:cNvPr>
          <p:cNvSpPr>
            <a:spLocks noGrp="1"/>
          </p:cNvSpPr>
          <p:nvPr>
            <p:ph type="title"/>
          </p:nvPr>
        </p:nvSpPr>
        <p:spPr>
          <a:xfrm>
            <a:off x="913796" y="-152400"/>
            <a:ext cx="10353761" cy="1326321"/>
          </a:xfrm>
        </p:spPr>
        <p:txBody>
          <a:bodyPr>
            <a:normAutofit/>
          </a:bodyPr>
          <a:lstStyle/>
          <a:p>
            <a:r>
              <a:rPr lang="en-CA" sz="4400" dirty="0">
                <a:latin typeface="Calibri" panose="020F0502020204030204" pitchFamily="34" charset="0"/>
                <a:ea typeface="Calibri" panose="020F0502020204030204" pitchFamily="34" charset="0"/>
                <a:cs typeface="Calibri" panose="020F0502020204030204" pitchFamily="34" charset="0"/>
              </a:rPr>
              <a:t>Limitations or challenges </a:t>
            </a:r>
          </a:p>
        </p:txBody>
      </p:sp>
      <p:sp>
        <p:nvSpPr>
          <p:cNvPr id="3" name="Content Placeholder 2">
            <a:extLst>
              <a:ext uri="{FF2B5EF4-FFF2-40B4-BE49-F238E27FC236}">
                <a16:creationId xmlns:a16="http://schemas.microsoft.com/office/drawing/2014/main" id="{208D0248-B4F3-085A-1FCC-FC1D0622C6D0}"/>
              </a:ext>
            </a:extLst>
          </p:cNvPr>
          <p:cNvSpPr>
            <a:spLocks noGrp="1"/>
          </p:cNvSpPr>
          <p:nvPr>
            <p:ph idx="1"/>
          </p:nvPr>
        </p:nvSpPr>
        <p:spPr>
          <a:xfrm>
            <a:off x="279400" y="1173921"/>
            <a:ext cx="10988157" cy="5049079"/>
          </a:xfrm>
        </p:spPr>
        <p:txBody>
          <a:bodyPr>
            <a:normAutofit lnSpcReduction="10000"/>
          </a:bodyPr>
          <a:lstStyle/>
          <a:p>
            <a:pPr algn="just"/>
            <a:r>
              <a:rPr lang="en-CA" dirty="0">
                <a:latin typeface="Calibri" panose="020F0502020204030204" pitchFamily="34" charset="0"/>
                <a:ea typeface="Calibri" panose="020F0502020204030204" pitchFamily="34" charset="0"/>
                <a:cs typeface="Calibri" panose="020F0502020204030204" pitchFamily="34" charset="0"/>
              </a:rPr>
              <a:t>Individuals finds difficulty to understand how their data is being used because of a lack of transparency.</a:t>
            </a:r>
          </a:p>
          <a:p>
            <a:pPr algn="just"/>
            <a:endParaRPr lang="en-CA" sz="1400" dirty="0">
              <a:latin typeface="Calibri" panose="020F0502020204030204" pitchFamily="34" charset="0"/>
              <a:ea typeface="Calibri" panose="020F0502020204030204" pitchFamily="34" charset="0"/>
              <a:cs typeface="Calibri" panose="020F0502020204030204" pitchFamily="34" charset="0"/>
            </a:endParaRPr>
          </a:p>
          <a:p>
            <a:pPr algn="just"/>
            <a:r>
              <a:rPr lang="en-CA" dirty="0">
                <a:latin typeface="Calibri" panose="020F0502020204030204" pitchFamily="34" charset="0"/>
                <a:ea typeface="Calibri" panose="020F0502020204030204" pitchFamily="34" charset="0"/>
                <a:cs typeface="Calibri" panose="020F0502020204030204" pitchFamily="34" charset="0"/>
              </a:rPr>
              <a:t>Emerging technologies like AI and IoT introduce new challenges.</a:t>
            </a:r>
          </a:p>
          <a:p>
            <a:pPr algn="just"/>
            <a:endParaRPr lang="en-CA" sz="1400" dirty="0">
              <a:latin typeface="Calibri" panose="020F0502020204030204" pitchFamily="34" charset="0"/>
              <a:ea typeface="Calibri" panose="020F0502020204030204" pitchFamily="34" charset="0"/>
              <a:cs typeface="Calibri" panose="020F0502020204030204" pitchFamily="34" charset="0"/>
            </a:endParaRPr>
          </a:p>
          <a:p>
            <a:pPr algn="just"/>
            <a:r>
              <a:rPr lang="en-CA" dirty="0">
                <a:latin typeface="Calibri" panose="020F0502020204030204" pitchFamily="34" charset="0"/>
                <a:ea typeface="Calibri" panose="020F0502020204030204" pitchFamily="34" charset="0"/>
                <a:cs typeface="Calibri" panose="020F0502020204030204" pitchFamily="34" charset="0"/>
              </a:rPr>
              <a:t>It is difficult for organizations to detect and report breaches within 72 hours of the incident.</a:t>
            </a:r>
          </a:p>
          <a:p>
            <a:pPr algn="just"/>
            <a:endParaRPr lang="en-CA" sz="1400" dirty="0">
              <a:latin typeface="Calibri" panose="020F0502020204030204" pitchFamily="34" charset="0"/>
              <a:ea typeface="Calibri" panose="020F0502020204030204" pitchFamily="34" charset="0"/>
              <a:cs typeface="Calibri" panose="020F0502020204030204" pitchFamily="34" charset="0"/>
            </a:endParaRPr>
          </a:p>
          <a:p>
            <a:pPr algn="just"/>
            <a:r>
              <a:rPr lang="en-CA" dirty="0">
                <a:latin typeface="Calibri" panose="020F0502020204030204" pitchFamily="34" charset="0"/>
                <a:ea typeface="Calibri" panose="020F0502020204030204" pitchFamily="34" charset="0"/>
                <a:cs typeface="Calibri" panose="020F0502020204030204" pitchFamily="34" charset="0"/>
              </a:rPr>
              <a:t>Due to different data protection policies in different nations, the Act might face challenges in international cooperation.</a:t>
            </a:r>
          </a:p>
          <a:p>
            <a:pPr algn="just"/>
            <a:endParaRPr lang="en-CA" sz="1400" dirty="0">
              <a:latin typeface="Calibri" panose="020F0502020204030204" pitchFamily="34" charset="0"/>
              <a:ea typeface="Calibri" panose="020F0502020204030204" pitchFamily="34" charset="0"/>
              <a:cs typeface="Calibri" panose="020F0502020204030204" pitchFamily="34" charset="0"/>
            </a:endParaRPr>
          </a:p>
          <a:p>
            <a:pPr algn="just"/>
            <a:r>
              <a:rPr lang="en-CA" dirty="0">
                <a:latin typeface="Calibri" panose="020F0502020204030204" pitchFamily="34" charset="0"/>
                <a:ea typeface="Calibri" panose="020F0502020204030204" pitchFamily="34" charset="0"/>
                <a:cs typeface="Calibri" panose="020F0502020204030204" pitchFamily="34" charset="0"/>
              </a:rPr>
              <a:t>Organizations must have to answer queries from people related to their personal data, which causes operational challenges.</a:t>
            </a:r>
          </a:p>
          <a:p>
            <a:endParaRPr lang="en-CA"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820499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99C2D-C744-E6E2-821C-05AB013D79B3}"/>
              </a:ext>
            </a:extLst>
          </p:cNvPr>
          <p:cNvSpPr>
            <a:spLocks noGrp="1"/>
          </p:cNvSpPr>
          <p:nvPr>
            <p:ph type="title"/>
          </p:nvPr>
        </p:nvSpPr>
        <p:spPr>
          <a:xfrm>
            <a:off x="913796" y="114300"/>
            <a:ext cx="10353761" cy="1326321"/>
          </a:xfrm>
        </p:spPr>
        <p:txBody>
          <a:bodyPr>
            <a:normAutofit/>
          </a:bodyPr>
          <a:lstStyle/>
          <a:p>
            <a:r>
              <a:rPr lang="en-CA" sz="4400" dirty="0">
                <a:latin typeface="Calibri" panose="020F0502020204030204" pitchFamily="34" charset="0"/>
                <a:ea typeface="Calibri" panose="020F0502020204030204" pitchFamily="34" charset="0"/>
                <a:cs typeface="Calibri" panose="020F0502020204030204" pitchFamily="34" charset="0"/>
              </a:rPr>
              <a:t>Countries following DPDPA, MOST USED APPS AND BANNED CONTENT </a:t>
            </a:r>
            <a:endParaRPr lang="en-CA" sz="4400" dirty="0"/>
          </a:p>
        </p:txBody>
      </p:sp>
      <p:sp>
        <p:nvSpPr>
          <p:cNvPr id="3" name="Content Placeholder 2">
            <a:extLst>
              <a:ext uri="{FF2B5EF4-FFF2-40B4-BE49-F238E27FC236}">
                <a16:creationId xmlns:a16="http://schemas.microsoft.com/office/drawing/2014/main" id="{53F3900F-E015-C9BB-CFBC-0518A57E9F79}"/>
              </a:ext>
            </a:extLst>
          </p:cNvPr>
          <p:cNvSpPr>
            <a:spLocks noGrp="1"/>
          </p:cNvSpPr>
          <p:nvPr>
            <p:ph idx="1"/>
          </p:nvPr>
        </p:nvSpPr>
        <p:spPr>
          <a:xfrm>
            <a:off x="88900" y="1714500"/>
            <a:ext cx="11178657" cy="4635500"/>
          </a:xfrm>
        </p:spPr>
        <p:txBody>
          <a:bodyPr/>
          <a:lstStyle/>
          <a:p>
            <a:pPr algn="just">
              <a:buFont typeface="Wingdings" panose="05000000000000000000" pitchFamily="2" charset="2"/>
              <a:buChar char="Ø"/>
            </a:pPr>
            <a:r>
              <a:rPr lang="en-CA" sz="2400" dirty="0">
                <a:latin typeface="Calibri" panose="020F0502020204030204" pitchFamily="34" charset="0"/>
                <a:ea typeface="Calibri" panose="020F0502020204030204" pitchFamily="34" charset="0"/>
                <a:cs typeface="Calibri" panose="020F0502020204030204" pitchFamily="34" charset="0"/>
              </a:rPr>
              <a:t> Which countries following DPDP Act?</a:t>
            </a:r>
          </a:p>
          <a:p>
            <a:pPr lvl="1" algn="just"/>
            <a:r>
              <a:rPr lang="en-CA" sz="2200" dirty="0">
                <a:latin typeface="Calibri" panose="020F0502020204030204" pitchFamily="34" charset="0"/>
                <a:ea typeface="Calibri" panose="020F0502020204030204" pitchFamily="34" charset="0"/>
                <a:cs typeface="Calibri" panose="020F0502020204030204" pitchFamily="34" charset="0"/>
              </a:rPr>
              <a:t>DPDP Act is only followed by India.</a:t>
            </a:r>
          </a:p>
          <a:p>
            <a:pPr lvl="1" algn="just"/>
            <a:endParaRPr lang="en-CA" sz="2200" dirty="0">
              <a:latin typeface="Calibri" panose="020F0502020204030204" pitchFamily="34" charset="0"/>
              <a:ea typeface="Calibri" panose="020F0502020204030204" pitchFamily="34" charset="0"/>
              <a:cs typeface="Calibri" panose="020F0502020204030204" pitchFamily="34" charset="0"/>
            </a:endParaRPr>
          </a:p>
          <a:p>
            <a:pPr lvl="1" algn="just"/>
            <a:endParaRPr lang="en-CA" dirty="0">
              <a:latin typeface="Calibri" panose="020F0502020204030204" pitchFamily="34" charset="0"/>
              <a:ea typeface="Calibri" panose="020F0502020204030204" pitchFamily="34" charset="0"/>
              <a:cs typeface="Calibri" panose="020F0502020204030204" pitchFamily="34" charset="0"/>
            </a:endParaRPr>
          </a:p>
          <a:p>
            <a:pPr algn="just">
              <a:buFont typeface="Wingdings" panose="05000000000000000000" pitchFamily="2" charset="2"/>
              <a:buChar char="Ø"/>
            </a:pPr>
            <a:r>
              <a:rPr lang="en-CA" sz="2400" dirty="0">
                <a:latin typeface="Calibri" panose="020F0502020204030204" pitchFamily="34" charset="0"/>
                <a:ea typeface="Calibri" panose="020F0502020204030204" pitchFamily="34" charset="0"/>
                <a:cs typeface="Calibri" panose="020F0502020204030204" pitchFamily="34" charset="0"/>
              </a:rPr>
              <a:t> Which are the most used applications?</a:t>
            </a:r>
          </a:p>
          <a:p>
            <a:pPr lvl="1" algn="just"/>
            <a:r>
              <a:rPr lang="en-CA" sz="2200" dirty="0">
                <a:latin typeface="Calibri" panose="020F0502020204030204" pitchFamily="34" charset="0"/>
                <a:ea typeface="Calibri" panose="020F0502020204030204" pitchFamily="34" charset="0"/>
                <a:cs typeface="Calibri" panose="020F0502020204030204" pitchFamily="34" charset="0"/>
              </a:rPr>
              <a:t>Some of the most used apps in India under DPDP Act are </a:t>
            </a:r>
            <a:r>
              <a:rPr lang="en-CA" sz="2200" dirty="0" err="1">
                <a:latin typeface="Calibri" panose="020F0502020204030204" pitchFamily="34" charset="0"/>
                <a:ea typeface="Calibri" panose="020F0502020204030204" pitchFamily="34" charset="0"/>
                <a:cs typeface="Calibri" panose="020F0502020204030204" pitchFamily="34" charset="0"/>
              </a:rPr>
              <a:t>WhatApp</a:t>
            </a:r>
            <a:r>
              <a:rPr lang="en-CA" sz="2200" dirty="0">
                <a:latin typeface="Calibri" panose="020F0502020204030204" pitchFamily="34" charset="0"/>
                <a:ea typeface="Calibri" panose="020F0502020204030204" pitchFamily="34" charset="0"/>
                <a:cs typeface="Calibri" panose="020F0502020204030204" pitchFamily="34" charset="0"/>
              </a:rPr>
              <a:t>, Paytm (Payment app), Google Pay (Payment app), Instagram, YouTube, </a:t>
            </a:r>
            <a:r>
              <a:rPr lang="en-CA" sz="2200" dirty="0" err="1">
                <a:latin typeface="Calibri" panose="020F0502020204030204" pitchFamily="34" charset="0"/>
                <a:ea typeface="Calibri" panose="020F0502020204030204" pitchFamily="34" charset="0"/>
                <a:cs typeface="Calibri" panose="020F0502020204030204" pitchFamily="34" charset="0"/>
              </a:rPr>
              <a:t>Meesho</a:t>
            </a:r>
            <a:r>
              <a:rPr lang="en-CA" sz="2200" dirty="0">
                <a:latin typeface="Calibri" panose="020F0502020204030204" pitchFamily="34" charset="0"/>
                <a:ea typeface="Calibri" panose="020F0502020204030204" pitchFamily="34" charset="0"/>
                <a:cs typeface="Calibri" panose="020F0502020204030204" pitchFamily="34" charset="0"/>
              </a:rPr>
              <a:t> (Shopping app), Flipkart (Shopping app), </a:t>
            </a:r>
            <a:r>
              <a:rPr lang="en-CA" sz="2200" dirty="0" err="1">
                <a:latin typeface="Calibri" panose="020F0502020204030204" pitchFamily="34" charset="0"/>
                <a:ea typeface="Calibri" panose="020F0502020204030204" pitchFamily="34" charset="0"/>
                <a:cs typeface="Calibri" panose="020F0502020204030204" pitchFamily="34" charset="0"/>
              </a:rPr>
              <a:t>PhonePe</a:t>
            </a:r>
            <a:r>
              <a:rPr lang="en-CA" sz="2200" dirty="0">
                <a:latin typeface="Calibri" panose="020F0502020204030204" pitchFamily="34" charset="0"/>
                <a:ea typeface="Calibri" panose="020F0502020204030204" pitchFamily="34" charset="0"/>
                <a:cs typeface="Calibri" panose="020F0502020204030204" pitchFamily="34" charset="0"/>
              </a:rPr>
              <a:t> (Payment app), Snapchat etc.</a:t>
            </a:r>
          </a:p>
          <a:p>
            <a:endParaRPr lang="en-CA" dirty="0"/>
          </a:p>
        </p:txBody>
      </p:sp>
    </p:spTree>
    <p:extLst>
      <p:ext uri="{BB962C8B-B14F-4D97-AF65-F5344CB8AC3E}">
        <p14:creationId xmlns:p14="http://schemas.microsoft.com/office/powerpoint/2010/main" val="19199923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01A875-276B-B725-A87B-3F60AF062678}"/>
              </a:ext>
            </a:extLst>
          </p:cNvPr>
          <p:cNvSpPr>
            <a:spLocks noGrp="1"/>
          </p:cNvSpPr>
          <p:nvPr>
            <p:ph idx="1"/>
          </p:nvPr>
        </p:nvSpPr>
        <p:spPr>
          <a:xfrm>
            <a:off x="165100" y="497305"/>
            <a:ext cx="11102457" cy="5983706"/>
          </a:xfrm>
        </p:spPr>
        <p:txBody>
          <a:bodyPr>
            <a:normAutofit lnSpcReduction="10000"/>
          </a:bodyPr>
          <a:lstStyle/>
          <a:p>
            <a:pPr algn="just">
              <a:buFont typeface="Wingdings" panose="05000000000000000000" pitchFamily="2" charset="2"/>
              <a:buChar char="Ø"/>
            </a:pPr>
            <a:r>
              <a:rPr lang="en-CA" sz="2400" dirty="0">
                <a:latin typeface="Calibri" panose="020F0502020204030204" pitchFamily="34" charset="0"/>
                <a:ea typeface="Calibri" panose="020F0502020204030204" pitchFamily="34" charset="0"/>
                <a:cs typeface="Calibri" panose="020F0502020204030204" pitchFamily="34" charset="0"/>
              </a:rPr>
              <a:t> What type of content are banned to share?</a:t>
            </a:r>
          </a:p>
          <a:p>
            <a:pPr marL="0" indent="0" algn="just">
              <a:buNone/>
            </a:pPr>
            <a:endParaRPr lang="en-CA" sz="1600" dirty="0">
              <a:latin typeface="Calibri" panose="020F0502020204030204" pitchFamily="34" charset="0"/>
              <a:ea typeface="Calibri" panose="020F0502020204030204" pitchFamily="34" charset="0"/>
              <a:cs typeface="Calibri" panose="020F0502020204030204" pitchFamily="34" charset="0"/>
            </a:endParaRPr>
          </a:p>
          <a:p>
            <a:pPr lvl="1" algn="just"/>
            <a:r>
              <a:rPr lang="en-CA" sz="2000" dirty="0">
                <a:latin typeface="Calibri" panose="020F0502020204030204" pitchFamily="34" charset="0"/>
                <a:ea typeface="Calibri" panose="020F0502020204030204" pitchFamily="34" charset="0"/>
                <a:cs typeface="Calibri" panose="020F0502020204030204" pitchFamily="34" charset="0"/>
              </a:rPr>
              <a:t>Sharing Aadhaar card numbers (national identity card) and other government issued IDs without user consent is prohibited.</a:t>
            </a:r>
          </a:p>
          <a:p>
            <a:pPr lvl="1" algn="just"/>
            <a:endParaRPr lang="en-CA" sz="1050" dirty="0">
              <a:latin typeface="Calibri" panose="020F0502020204030204" pitchFamily="34" charset="0"/>
              <a:ea typeface="Calibri" panose="020F0502020204030204" pitchFamily="34" charset="0"/>
              <a:cs typeface="Calibri" panose="020F0502020204030204" pitchFamily="34" charset="0"/>
            </a:endParaRPr>
          </a:p>
          <a:p>
            <a:pPr lvl="1" algn="just"/>
            <a:r>
              <a:rPr lang="en-CA" sz="2000" dirty="0">
                <a:latin typeface="Calibri" panose="020F0502020204030204" pitchFamily="34" charset="0"/>
                <a:ea typeface="Calibri" panose="020F0502020204030204" pitchFamily="34" charset="0"/>
                <a:cs typeface="Calibri" panose="020F0502020204030204" pitchFamily="34" charset="0"/>
              </a:rPr>
              <a:t>Targeted advertising directed at children is banned.</a:t>
            </a:r>
          </a:p>
          <a:p>
            <a:pPr lvl="1" algn="just"/>
            <a:endParaRPr lang="en-CA" sz="1050" dirty="0">
              <a:latin typeface="Calibri" panose="020F0502020204030204" pitchFamily="34" charset="0"/>
              <a:ea typeface="Calibri" panose="020F0502020204030204" pitchFamily="34" charset="0"/>
              <a:cs typeface="Calibri" panose="020F0502020204030204" pitchFamily="34" charset="0"/>
            </a:endParaRPr>
          </a:p>
          <a:p>
            <a:pPr lvl="1" algn="just"/>
            <a:r>
              <a:rPr lang="en-CA" sz="2000" dirty="0">
                <a:latin typeface="Calibri" panose="020F0502020204030204" pitchFamily="34" charset="0"/>
                <a:ea typeface="Calibri" panose="020F0502020204030204" pitchFamily="34" charset="0"/>
                <a:cs typeface="Calibri" panose="020F0502020204030204" pitchFamily="34" charset="0"/>
              </a:rPr>
              <a:t>Financial information such as credit card numbers, bank details etc. cannot be shared without consent.</a:t>
            </a:r>
          </a:p>
          <a:p>
            <a:pPr lvl="1" algn="just"/>
            <a:endParaRPr lang="en-CA" sz="1050" dirty="0">
              <a:latin typeface="Calibri" panose="020F0502020204030204" pitchFamily="34" charset="0"/>
              <a:ea typeface="Calibri" panose="020F0502020204030204" pitchFamily="34" charset="0"/>
              <a:cs typeface="Calibri" panose="020F0502020204030204" pitchFamily="34" charset="0"/>
            </a:endParaRPr>
          </a:p>
          <a:p>
            <a:pPr lvl="1" algn="just"/>
            <a:r>
              <a:rPr lang="en-CA" sz="2000" dirty="0">
                <a:latin typeface="Calibri" panose="020F0502020204030204" pitchFamily="34" charset="0"/>
                <a:ea typeface="Calibri" panose="020F0502020204030204" pitchFamily="34" charset="0"/>
                <a:cs typeface="Calibri" panose="020F0502020204030204" pitchFamily="34" charset="0"/>
              </a:rPr>
              <a:t>Companies cannot share children’s data without parental consent.</a:t>
            </a:r>
          </a:p>
          <a:p>
            <a:pPr lvl="1" algn="just"/>
            <a:endParaRPr lang="en-CA" sz="1050" dirty="0">
              <a:latin typeface="Calibri" panose="020F0502020204030204" pitchFamily="34" charset="0"/>
              <a:ea typeface="Calibri" panose="020F0502020204030204" pitchFamily="34" charset="0"/>
              <a:cs typeface="Calibri" panose="020F0502020204030204" pitchFamily="34" charset="0"/>
            </a:endParaRPr>
          </a:p>
          <a:p>
            <a:pPr lvl="1" algn="just"/>
            <a:r>
              <a:rPr lang="en-CA" sz="2000" dirty="0">
                <a:latin typeface="Calibri" panose="020F0502020204030204" pitchFamily="34" charset="0"/>
                <a:ea typeface="Calibri" panose="020F0502020204030204" pitchFamily="34" charset="0"/>
                <a:cs typeface="Calibri" panose="020F0502020204030204" pitchFamily="34" charset="0"/>
              </a:rPr>
              <a:t>Unauthorized collection of biometrics is illegal.</a:t>
            </a:r>
          </a:p>
          <a:p>
            <a:pPr lvl="1" algn="just"/>
            <a:endParaRPr lang="en-CA" sz="1050" dirty="0">
              <a:latin typeface="Calibri" panose="020F0502020204030204" pitchFamily="34" charset="0"/>
              <a:ea typeface="Calibri" panose="020F0502020204030204" pitchFamily="34" charset="0"/>
              <a:cs typeface="Calibri" panose="020F0502020204030204" pitchFamily="34" charset="0"/>
            </a:endParaRPr>
          </a:p>
          <a:p>
            <a:pPr lvl="1" algn="just"/>
            <a:r>
              <a:rPr lang="en-CA" sz="2000" dirty="0">
                <a:latin typeface="Calibri" panose="020F0502020204030204" pitchFamily="34" charset="0"/>
                <a:ea typeface="Calibri" panose="020F0502020204030204" pitchFamily="34" charset="0"/>
                <a:cs typeface="Calibri" panose="020F0502020204030204" pitchFamily="34" charset="0"/>
              </a:rPr>
              <a:t>Content related to terrorism is strictly banned.</a:t>
            </a:r>
          </a:p>
          <a:p>
            <a:pPr lvl="1" algn="just"/>
            <a:endParaRPr lang="en-CA" sz="1100" dirty="0">
              <a:latin typeface="Calibri" panose="020F0502020204030204" pitchFamily="34" charset="0"/>
              <a:ea typeface="Calibri" panose="020F0502020204030204" pitchFamily="34" charset="0"/>
              <a:cs typeface="Calibri" panose="020F0502020204030204" pitchFamily="34" charset="0"/>
            </a:endParaRPr>
          </a:p>
          <a:p>
            <a:pPr lvl="1" algn="just"/>
            <a:r>
              <a:rPr lang="en-CA" sz="2000" dirty="0">
                <a:latin typeface="Calibri" panose="020F0502020204030204" pitchFamily="34" charset="0"/>
                <a:ea typeface="Calibri" panose="020F0502020204030204" pitchFamily="34" charset="0"/>
                <a:cs typeface="Calibri" panose="020F0502020204030204" pitchFamily="34" charset="0"/>
              </a:rPr>
              <a:t>Collecting personal data through fraud websites is banned and punishable.</a:t>
            </a:r>
          </a:p>
          <a:p>
            <a:pPr marL="457200" lvl="1" indent="0" algn="just">
              <a:buNone/>
            </a:pPr>
            <a:endParaRPr lang="en-CA" sz="2200" dirty="0">
              <a:latin typeface="Calibri" panose="020F0502020204030204" pitchFamily="34" charset="0"/>
              <a:ea typeface="Calibri" panose="020F0502020204030204" pitchFamily="34" charset="0"/>
              <a:cs typeface="Calibri" panose="020F0502020204030204" pitchFamily="34" charset="0"/>
            </a:endParaRPr>
          </a:p>
          <a:p>
            <a:endParaRPr lang="en-CA" dirty="0"/>
          </a:p>
        </p:txBody>
      </p:sp>
    </p:spTree>
    <p:extLst>
      <p:ext uri="{BB962C8B-B14F-4D97-AF65-F5344CB8AC3E}">
        <p14:creationId xmlns:p14="http://schemas.microsoft.com/office/powerpoint/2010/main" val="41229676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B5F4B-C8E0-6303-594A-CEBE8A207F53}"/>
              </a:ext>
            </a:extLst>
          </p:cNvPr>
          <p:cNvSpPr>
            <a:spLocks noGrp="1"/>
          </p:cNvSpPr>
          <p:nvPr>
            <p:ph type="ctrTitle"/>
          </p:nvPr>
        </p:nvSpPr>
        <p:spPr>
          <a:xfrm>
            <a:off x="1595269" y="136358"/>
            <a:ext cx="9001462" cy="1235242"/>
          </a:xfrm>
        </p:spPr>
        <p:txBody>
          <a:bodyPr>
            <a:noAutofit/>
          </a:bodyPr>
          <a:lstStyle/>
          <a:p>
            <a:r>
              <a:rPr lang="en-CA" sz="4400" dirty="0">
                <a:latin typeface="Calibri" panose="020F0502020204030204" pitchFamily="34" charset="0"/>
                <a:ea typeface="Calibri" panose="020F0502020204030204" pitchFamily="34" charset="0"/>
                <a:cs typeface="Calibri" panose="020F0502020204030204" pitchFamily="34" charset="0"/>
              </a:rPr>
              <a:t>Real-world Example of DPDPA VIOLATION</a:t>
            </a:r>
          </a:p>
        </p:txBody>
      </p:sp>
      <p:sp>
        <p:nvSpPr>
          <p:cNvPr id="3" name="Subtitle 2">
            <a:extLst>
              <a:ext uri="{FF2B5EF4-FFF2-40B4-BE49-F238E27FC236}">
                <a16:creationId xmlns:a16="http://schemas.microsoft.com/office/drawing/2014/main" id="{B7E94E7B-FA03-6F9B-F278-35AE59CC6C01}"/>
              </a:ext>
            </a:extLst>
          </p:cNvPr>
          <p:cNvSpPr>
            <a:spLocks noGrp="1"/>
          </p:cNvSpPr>
          <p:nvPr>
            <p:ph type="subTitle" idx="1"/>
          </p:nvPr>
        </p:nvSpPr>
        <p:spPr>
          <a:xfrm>
            <a:off x="104274" y="1620253"/>
            <a:ext cx="10676021" cy="4716380"/>
          </a:xfrm>
        </p:spPr>
        <p:txBody>
          <a:bodyPr>
            <a:normAutofit/>
          </a:bodyPr>
          <a:lstStyle/>
          <a:p>
            <a:pPr marL="342900" indent="-342900" algn="just">
              <a:buFont typeface="Arial" panose="020B0604020202020204" pitchFamily="34" charset="0"/>
              <a:buChar char="•"/>
            </a:pPr>
            <a:r>
              <a:rPr lang="en-CA" sz="2000" dirty="0">
                <a:latin typeface="Calibri" panose="020F0502020204030204" pitchFamily="34" charset="0"/>
                <a:ea typeface="Calibri" panose="020F0502020204030204" pitchFamily="34" charset="0"/>
                <a:cs typeface="Calibri" panose="020F0502020204030204" pitchFamily="34" charset="0"/>
              </a:rPr>
              <a:t>In June 2023, a major data breach occurred involving India’s </a:t>
            </a:r>
            <a:r>
              <a:rPr lang="en-CA" sz="2000" dirty="0" err="1">
                <a:latin typeface="Calibri" panose="020F0502020204030204" pitchFamily="34" charset="0"/>
                <a:ea typeface="Calibri" panose="020F0502020204030204" pitchFamily="34" charset="0"/>
                <a:cs typeface="Calibri" panose="020F0502020204030204" pitchFamily="34" charset="0"/>
              </a:rPr>
              <a:t>CoWIN</a:t>
            </a:r>
            <a:r>
              <a:rPr lang="en-CA" sz="2000" dirty="0">
                <a:latin typeface="Calibri" panose="020F0502020204030204" pitchFamily="34" charset="0"/>
                <a:ea typeface="Calibri" panose="020F0502020204030204" pitchFamily="34" charset="0"/>
                <a:cs typeface="Calibri" panose="020F0502020204030204" pitchFamily="34" charset="0"/>
              </a:rPr>
              <a:t>  portal.</a:t>
            </a:r>
          </a:p>
          <a:p>
            <a:pPr marL="342900" indent="-342900" algn="just">
              <a:buFont typeface="Arial" panose="020B0604020202020204" pitchFamily="34" charset="0"/>
              <a:buChar char="•"/>
            </a:pPr>
            <a:r>
              <a:rPr lang="en-CA" sz="2000" dirty="0" err="1">
                <a:latin typeface="Calibri" panose="020F0502020204030204" pitchFamily="34" charset="0"/>
                <a:ea typeface="Calibri" panose="020F0502020204030204" pitchFamily="34" charset="0"/>
                <a:cs typeface="Calibri" panose="020F0502020204030204" pitchFamily="34" charset="0"/>
              </a:rPr>
              <a:t>CoWIN</a:t>
            </a:r>
            <a:r>
              <a:rPr lang="en-CA" sz="2000" dirty="0">
                <a:latin typeface="Calibri" panose="020F0502020204030204" pitchFamily="34" charset="0"/>
                <a:ea typeface="Calibri" panose="020F0502020204030204" pitchFamily="34" charset="0"/>
                <a:cs typeface="Calibri" panose="020F0502020204030204" pitchFamily="34" charset="0"/>
              </a:rPr>
              <a:t> portal was the Covid-19 vaccination platform of the government.</a:t>
            </a:r>
          </a:p>
          <a:p>
            <a:pPr marL="342900" indent="-342900" algn="just">
              <a:buFont typeface="Arial" panose="020B0604020202020204" pitchFamily="34" charset="0"/>
              <a:buChar char="•"/>
            </a:pPr>
            <a:r>
              <a:rPr lang="en-CA" sz="2000" dirty="0">
                <a:latin typeface="Calibri" panose="020F0502020204030204" pitchFamily="34" charset="0"/>
                <a:ea typeface="Calibri" panose="020F0502020204030204" pitchFamily="34" charset="0"/>
                <a:cs typeface="Calibri" panose="020F0502020204030204" pitchFamily="34" charset="0"/>
              </a:rPr>
              <a:t>The breach includes sensitive information of citizens, which includes names, phone numbers, Aadhaar numbers (national identity cards) passport details and vaccination status.</a:t>
            </a:r>
          </a:p>
          <a:p>
            <a:pPr marL="342900" indent="-342900" algn="just">
              <a:buFont typeface="Arial" panose="020B0604020202020204" pitchFamily="34" charset="0"/>
              <a:buChar char="•"/>
            </a:pPr>
            <a:r>
              <a:rPr lang="en-CA" sz="2000" dirty="0">
                <a:latin typeface="Calibri" panose="020F0502020204030204" pitchFamily="34" charset="0"/>
                <a:ea typeface="Calibri" panose="020F0502020204030204" pitchFamily="34" charset="0"/>
                <a:cs typeface="Calibri" panose="020F0502020204030204" pitchFamily="34" charset="0"/>
              </a:rPr>
              <a:t>Reports showed that a Telegram bot was able to retrieve sensitive information of any Indian citizen registered on the </a:t>
            </a:r>
            <a:r>
              <a:rPr lang="en-CA" sz="2000" dirty="0" err="1">
                <a:latin typeface="Calibri" panose="020F0502020204030204" pitchFamily="34" charset="0"/>
                <a:ea typeface="Calibri" panose="020F0502020204030204" pitchFamily="34" charset="0"/>
                <a:cs typeface="Calibri" panose="020F0502020204030204" pitchFamily="34" charset="0"/>
              </a:rPr>
              <a:t>CoWIN</a:t>
            </a:r>
            <a:r>
              <a:rPr lang="en-CA" sz="2000" dirty="0">
                <a:latin typeface="Calibri" panose="020F0502020204030204" pitchFamily="34" charset="0"/>
                <a:ea typeface="Calibri" panose="020F0502020204030204" pitchFamily="34" charset="0"/>
                <a:cs typeface="Calibri" panose="020F0502020204030204" pitchFamily="34" charset="0"/>
              </a:rPr>
              <a:t> portal by just entering a phone number or Aadhaar ID.</a:t>
            </a:r>
          </a:p>
          <a:p>
            <a:pPr marL="342900" indent="-342900" algn="just">
              <a:buFont typeface="Arial" panose="020B0604020202020204" pitchFamily="34" charset="0"/>
              <a:buChar char="•"/>
            </a:pPr>
            <a:r>
              <a:rPr lang="en-CA" sz="2000" dirty="0">
                <a:latin typeface="Calibri" panose="020F0502020204030204" pitchFamily="34" charset="0"/>
                <a:ea typeface="Calibri" panose="020F0502020204030204" pitchFamily="34" charset="0"/>
                <a:cs typeface="Calibri" panose="020F0502020204030204" pitchFamily="34" charset="0"/>
              </a:rPr>
              <a:t>This violated India’s DPDP Act, which mandates strong data security and consent-based processing of sensitive information.</a:t>
            </a:r>
          </a:p>
          <a:p>
            <a:pPr marL="342900" indent="-342900" algn="just">
              <a:buFont typeface="Arial" panose="020B0604020202020204" pitchFamily="34" charset="0"/>
              <a:buChar char="•"/>
            </a:pPr>
            <a:r>
              <a:rPr lang="en-CA" sz="2000" dirty="0">
                <a:latin typeface="Calibri" panose="020F0502020204030204" pitchFamily="34" charset="0"/>
                <a:ea typeface="Calibri" panose="020F0502020204030204" pitchFamily="34" charset="0"/>
                <a:cs typeface="Calibri" panose="020F0502020204030204" pitchFamily="34" charset="0"/>
              </a:rPr>
              <a:t>Initially the Indian health ministry has denied reports of a major data leak of personal information. However, the ministry ordered an official investigation into the matter.</a:t>
            </a:r>
          </a:p>
          <a:p>
            <a:pPr marL="342900" indent="-342900" algn="l">
              <a:buFont typeface="Arial" panose="020B0604020202020204" pitchFamily="34" charset="0"/>
              <a:buChar char="•"/>
            </a:pPr>
            <a:endParaRPr lang="en-CA" sz="2000" dirty="0">
              <a:latin typeface="Calibri" panose="020F0502020204030204" pitchFamily="34" charset="0"/>
              <a:ea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endParaRPr lang="en-CA"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01529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C7DA1E36-1173-09F8-9B5A-D7ADAF1E3BBC}"/>
              </a:ext>
            </a:extLst>
          </p:cNvPr>
          <p:cNvPicPr>
            <a:picLocks noGrp="1" noChangeAspect="1"/>
          </p:cNvPicPr>
          <p:nvPr>
            <p:ph idx="1"/>
          </p:nvPr>
        </p:nvPicPr>
        <p:blipFill>
          <a:blip r:embed="rId2"/>
          <a:stretch>
            <a:fillRect/>
          </a:stretch>
        </p:blipFill>
        <p:spPr>
          <a:xfrm>
            <a:off x="1076632" y="280219"/>
            <a:ext cx="10191135" cy="5442155"/>
          </a:xfrm>
        </p:spPr>
      </p:pic>
      <p:sp>
        <p:nvSpPr>
          <p:cNvPr id="9" name="TextBox 8">
            <a:extLst>
              <a:ext uri="{FF2B5EF4-FFF2-40B4-BE49-F238E27FC236}">
                <a16:creationId xmlns:a16="http://schemas.microsoft.com/office/drawing/2014/main" id="{89ACA476-2916-758F-2B3E-2A932804AF9C}"/>
              </a:ext>
            </a:extLst>
          </p:cNvPr>
          <p:cNvSpPr txBox="1"/>
          <p:nvPr/>
        </p:nvSpPr>
        <p:spPr>
          <a:xfrm>
            <a:off x="1076632" y="5807386"/>
            <a:ext cx="10191135" cy="372187"/>
          </a:xfrm>
          <a:prstGeom prst="rect">
            <a:avLst/>
          </a:prstGeom>
          <a:noFill/>
        </p:spPr>
        <p:txBody>
          <a:bodyPr wrap="square" rtlCol="0">
            <a:spAutoFit/>
          </a:bodyPr>
          <a:lstStyle/>
          <a:p>
            <a:pPr algn="ctr"/>
            <a:r>
              <a:rPr lang="en-CA" dirty="0">
                <a:latin typeface="Calibri" panose="020F0502020204030204" pitchFamily="34" charset="0"/>
                <a:ea typeface="Calibri" panose="020F0502020204030204" pitchFamily="34" charset="0"/>
                <a:cs typeface="Calibri" panose="020F0502020204030204" pitchFamily="34" charset="0"/>
              </a:rPr>
              <a:t>Initial tweet from Ministry of Health denying the breach. Source: “Ministry of </a:t>
            </a:r>
            <a:r>
              <a:rPr lang="en-CA" dirty="0" err="1">
                <a:latin typeface="Calibri" panose="020F0502020204030204" pitchFamily="34" charset="0"/>
                <a:ea typeface="Calibri" panose="020F0502020204030204" pitchFamily="34" charset="0"/>
                <a:cs typeface="Calibri" panose="020F0502020204030204" pitchFamily="34" charset="0"/>
              </a:rPr>
              <a:t>Health,”X</a:t>
            </a:r>
            <a:r>
              <a:rPr lang="en-CA" dirty="0">
                <a:latin typeface="Calibri" panose="020F0502020204030204" pitchFamily="34" charset="0"/>
                <a:ea typeface="Calibri" panose="020F0502020204030204" pitchFamily="34" charset="0"/>
                <a:cs typeface="Calibri" panose="020F0502020204030204" pitchFamily="34" charset="0"/>
              </a:rPr>
              <a:t> (Formerly Twitter)</a:t>
            </a:r>
          </a:p>
        </p:txBody>
      </p:sp>
    </p:spTree>
    <p:extLst>
      <p:ext uri="{BB962C8B-B14F-4D97-AF65-F5344CB8AC3E}">
        <p14:creationId xmlns:p14="http://schemas.microsoft.com/office/powerpoint/2010/main" val="19893157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14A7735-A53E-DBA1-0F1C-BBCDB94B2A66}"/>
              </a:ext>
            </a:extLst>
          </p:cNvPr>
          <p:cNvSpPr>
            <a:spLocks noGrp="1"/>
          </p:cNvSpPr>
          <p:nvPr>
            <p:ph type="subTitle" idx="1"/>
          </p:nvPr>
        </p:nvSpPr>
        <p:spPr>
          <a:xfrm>
            <a:off x="373626" y="294968"/>
            <a:ext cx="11444748" cy="5987845"/>
          </a:xfrm>
        </p:spPr>
        <p:txBody>
          <a:bodyPr>
            <a:normAutofit/>
          </a:bodyPr>
          <a:lstStyle/>
          <a:p>
            <a:pPr marL="342900" indent="-342900" algn="l">
              <a:buFont typeface="Arial" panose="020B0604020202020204" pitchFamily="34" charset="0"/>
              <a:buChar char="•"/>
            </a:pPr>
            <a:r>
              <a:rPr lang="en-CA" sz="2000" dirty="0">
                <a:latin typeface="Calibri" panose="020F0502020204030204" pitchFamily="34" charset="0"/>
                <a:ea typeface="Calibri" panose="020F0502020204030204" pitchFamily="34" charset="0"/>
                <a:cs typeface="Calibri" panose="020F0502020204030204" pitchFamily="34" charset="0"/>
              </a:rPr>
              <a:t>However, the Minister of Electronics and Technology, Rajeev Chandrasekhar, released a statement via X (formerly Twitter) saying that an initial investigation indicated that there had been a leak of </a:t>
            </a:r>
            <a:r>
              <a:rPr lang="en-CA" sz="2000" dirty="0" err="1">
                <a:latin typeface="Calibri" panose="020F0502020204030204" pitchFamily="34" charset="0"/>
                <a:ea typeface="Calibri" panose="020F0502020204030204" pitchFamily="34" charset="0"/>
                <a:cs typeface="Calibri" panose="020F0502020204030204" pitchFamily="34" charset="0"/>
              </a:rPr>
              <a:t>CoWIN</a:t>
            </a:r>
            <a:r>
              <a:rPr lang="en-CA" sz="2000" dirty="0">
                <a:latin typeface="Calibri" panose="020F0502020204030204" pitchFamily="34" charset="0"/>
                <a:ea typeface="Calibri" panose="020F0502020204030204" pitchFamily="34" charset="0"/>
                <a:cs typeface="Calibri" panose="020F0502020204030204" pitchFamily="34" charset="0"/>
              </a:rPr>
              <a:t> data.</a:t>
            </a:r>
          </a:p>
          <a:p>
            <a:pPr algn="l"/>
            <a:endParaRPr lang="en-CA" sz="2000"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4E5BC946-9F45-9233-2579-CEEDA718D00C}"/>
              </a:ext>
            </a:extLst>
          </p:cNvPr>
          <p:cNvPicPr>
            <a:picLocks noChangeAspect="1"/>
          </p:cNvPicPr>
          <p:nvPr/>
        </p:nvPicPr>
        <p:blipFill>
          <a:blip r:embed="rId2"/>
          <a:stretch>
            <a:fillRect/>
          </a:stretch>
        </p:blipFill>
        <p:spPr>
          <a:xfrm>
            <a:off x="1190480" y="1180129"/>
            <a:ext cx="9586451" cy="5014453"/>
          </a:xfrm>
          <a:prstGeom prst="rect">
            <a:avLst/>
          </a:prstGeom>
        </p:spPr>
      </p:pic>
      <p:sp>
        <p:nvSpPr>
          <p:cNvPr id="7" name="TextBox 6">
            <a:extLst>
              <a:ext uri="{FF2B5EF4-FFF2-40B4-BE49-F238E27FC236}">
                <a16:creationId xmlns:a16="http://schemas.microsoft.com/office/drawing/2014/main" id="{B88E2265-BF80-A47F-5974-54E148005DE3}"/>
              </a:ext>
            </a:extLst>
          </p:cNvPr>
          <p:cNvSpPr txBox="1"/>
          <p:nvPr/>
        </p:nvSpPr>
        <p:spPr>
          <a:xfrm>
            <a:off x="1190480" y="6188429"/>
            <a:ext cx="9586451" cy="276999"/>
          </a:xfrm>
          <a:prstGeom prst="rect">
            <a:avLst/>
          </a:prstGeom>
          <a:noFill/>
        </p:spPr>
        <p:txBody>
          <a:bodyPr wrap="square" rtlCol="0">
            <a:spAutoFit/>
          </a:bodyPr>
          <a:lstStyle/>
          <a:p>
            <a:pPr algn="ctr"/>
            <a:r>
              <a:rPr lang="en-CA" sz="1200" dirty="0">
                <a:latin typeface="Calibri" panose="020F0502020204030204" pitchFamily="34" charset="0"/>
                <a:ea typeface="Calibri" panose="020F0502020204030204" pitchFamily="34" charset="0"/>
                <a:cs typeface="Calibri" panose="020F0502020204030204" pitchFamily="34" charset="0"/>
              </a:rPr>
              <a:t>Tweet from the Minister of Electronics and Technology. Source: “Rajeev Chandrasekhar,” X (Formerly Twitter)</a:t>
            </a:r>
          </a:p>
        </p:txBody>
      </p:sp>
    </p:spTree>
    <p:extLst>
      <p:ext uri="{BB962C8B-B14F-4D97-AF65-F5344CB8AC3E}">
        <p14:creationId xmlns:p14="http://schemas.microsoft.com/office/powerpoint/2010/main" val="9611526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E57869C-2605-E115-D342-9BB82BB1CE8E}"/>
              </a:ext>
            </a:extLst>
          </p:cNvPr>
          <p:cNvSpPr>
            <a:spLocks noGrp="1"/>
          </p:cNvSpPr>
          <p:nvPr>
            <p:ph type="subTitle" idx="1"/>
          </p:nvPr>
        </p:nvSpPr>
        <p:spPr>
          <a:xfrm>
            <a:off x="216568" y="368968"/>
            <a:ext cx="10380163" cy="6184232"/>
          </a:xfrm>
        </p:spPr>
        <p:txBody>
          <a:bodyPr>
            <a:normAutofit/>
          </a:bodyPr>
          <a:lstStyle/>
          <a:p>
            <a:pPr marL="342900" indent="-342900" algn="just">
              <a:buFont typeface="Arial" panose="020B0604020202020204" pitchFamily="34" charset="0"/>
              <a:buChar char="•"/>
            </a:pPr>
            <a:r>
              <a:rPr lang="en-CA" sz="2000" dirty="0">
                <a:latin typeface="Calibri" panose="020F0502020204030204" pitchFamily="34" charset="0"/>
                <a:ea typeface="Calibri" panose="020F0502020204030204" pitchFamily="34" charset="0"/>
                <a:cs typeface="Calibri" panose="020F0502020204030204" pitchFamily="34" charset="0"/>
              </a:rPr>
              <a:t>Later, the Indian government confirmed that unauthorized access through an API led to the data leak.</a:t>
            </a:r>
          </a:p>
          <a:p>
            <a:pPr marL="342900" indent="-342900" algn="just">
              <a:buFont typeface="Arial" panose="020B0604020202020204" pitchFamily="34" charset="0"/>
              <a:buChar char="•"/>
            </a:pPr>
            <a:r>
              <a:rPr lang="en-CA" sz="2000" dirty="0">
                <a:latin typeface="Calibri" panose="020F0502020204030204" pitchFamily="34" charset="0"/>
                <a:ea typeface="Calibri" panose="020F0502020204030204" pitchFamily="34" charset="0"/>
                <a:cs typeface="Calibri" panose="020F0502020204030204" pitchFamily="34" charset="0"/>
              </a:rPr>
              <a:t>The </a:t>
            </a:r>
            <a:r>
              <a:rPr lang="en-CA" sz="2000" dirty="0" err="1">
                <a:latin typeface="Calibri" panose="020F0502020204030204" pitchFamily="34" charset="0"/>
                <a:ea typeface="Calibri" panose="020F0502020204030204" pitchFamily="34" charset="0"/>
                <a:cs typeface="Calibri" panose="020F0502020204030204" pitchFamily="34" charset="0"/>
              </a:rPr>
              <a:t>CoWIN</a:t>
            </a:r>
            <a:r>
              <a:rPr lang="en-CA" sz="2000" dirty="0">
                <a:latin typeface="Calibri" panose="020F0502020204030204" pitchFamily="34" charset="0"/>
                <a:ea typeface="Calibri" panose="020F0502020204030204" pitchFamily="34" charset="0"/>
                <a:cs typeface="Calibri" panose="020F0502020204030204" pitchFamily="34" charset="0"/>
              </a:rPr>
              <a:t> data leak violated several provisions of the DPDP Act:</a:t>
            </a:r>
          </a:p>
          <a:p>
            <a:pPr marL="800100" lvl="1" indent="-342900" algn="just">
              <a:buFont typeface="Courier New" panose="02070309020205020404" pitchFamily="49" charset="0"/>
              <a:buChar char="o"/>
            </a:pPr>
            <a:r>
              <a:rPr lang="en-CA" dirty="0">
                <a:latin typeface="Calibri" panose="020F0502020204030204" pitchFamily="34" charset="0"/>
                <a:ea typeface="Calibri" panose="020F0502020204030204" pitchFamily="34" charset="0"/>
                <a:cs typeface="Calibri" panose="020F0502020204030204" pitchFamily="34" charset="0"/>
              </a:rPr>
              <a:t>The Health Ministry did not notify affected individuals and authorities about the breach.</a:t>
            </a:r>
          </a:p>
          <a:p>
            <a:pPr marL="800100" lvl="1" indent="-342900" algn="just">
              <a:buFont typeface="Courier New" panose="02070309020205020404" pitchFamily="49" charset="0"/>
              <a:buChar char="o"/>
            </a:pPr>
            <a:r>
              <a:rPr lang="en-CA" dirty="0">
                <a:latin typeface="Calibri" panose="020F0502020204030204" pitchFamily="34" charset="0"/>
                <a:ea typeface="Calibri" panose="020F0502020204030204" pitchFamily="34" charset="0"/>
                <a:cs typeface="Calibri" panose="020F0502020204030204" pitchFamily="34" charset="0"/>
              </a:rPr>
              <a:t>The Health Ministry initially denied the breach, which violates the transparency principles.</a:t>
            </a:r>
          </a:p>
          <a:p>
            <a:pPr marL="800100" lvl="1" indent="-342900" algn="just">
              <a:buFont typeface="Courier New" panose="02070309020205020404" pitchFamily="49" charset="0"/>
              <a:buChar char="o"/>
            </a:pPr>
            <a:r>
              <a:rPr lang="en-CA" dirty="0">
                <a:latin typeface="Calibri" panose="020F0502020204030204" pitchFamily="34" charset="0"/>
                <a:ea typeface="Calibri" panose="020F0502020204030204" pitchFamily="34" charset="0"/>
                <a:cs typeface="Calibri" panose="020F0502020204030204" pitchFamily="34" charset="0"/>
              </a:rPr>
              <a:t>This data breach raised questions on the security measures that were implemented to protect sensitive data.</a:t>
            </a:r>
          </a:p>
          <a:p>
            <a:pPr marL="342900" indent="-342900" algn="just">
              <a:buFont typeface="Arial" panose="020B0604020202020204" pitchFamily="34" charset="0"/>
              <a:buChar char="•"/>
            </a:pPr>
            <a:r>
              <a:rPr lang="en-CA" sz="2000" dirty="0">
                <a:latin typeface="Calibri" panose="020F0502020204030204" pitchFamily="34" charset="0"/>
                <a:ea typeface="Calibri" panose="020F0502020204030204" pitchFamily="34" charset="0"/>
                <a:cs typeface="Calibri" panose="020F0502020204030204" pitchFamily="34" charset="0"/>
              </a:rPr>
              <a:t>At that time, no fine was imposed on the Health Ministry because the DPDP Act was in its early enforcement stage.</a:t>
            </a:r>
          </a:p>
          <a:p>
            <a:pPr marL="342900" indent="-342900" algn="just">
              <a:buFont typeface="Arial" panose="020B0604020202020204" pitchFamily="34" charset="0"/>
              <a:buChar char="•"/>
            </a:pPr>
            <a:r>
              <a:rPr lang="en-CA" sz="2000" dirty="0">
                <a:latin typeface="Calibri" panose="020F0502020204030204" pitchFamily="34" charset="0"/>
                <a:ea typeface="Calibri" panose="020F0502020204030204" pitchFamily="34" charset="0"/>
                <a:cs typeface="Calibri" panose="020F0502020204030204" pitchFamily="34" charset="0"/>
              </a:rPr>
              <a:t>However, if a similar violation occurs again, the Data Protection Board (DPB) of India can impose a ban of 250 crore Indian Rupees ($30 M USD) on the Ministry of Health.</a:t>
            </a:r>
          </a:p>
          <a:p>
            <a:pPr marL="342900" indent="-342900" algn="just">
              <a:buFont typeface="Arial" panose="020B0604020202020204" pitchFamily="34" charset="0"/>
              <a:buChar char="•"/>
            </a:pPr>
            <a:r>
              <a:rPr lang="en-CA" sz="2000" dirty="0">
                <a:latin typeface="Calibri" panose="020F0502020204030204" pitchFamily="34" charset="0"/>
                <a:ea typeface="Calibri" panose="020F0502020204030204" pitchFamily="34" charset="0"/>
                <a:cs typeface="Calibri" panose="020F0502020204030204" pitchFamily="34" charset="0"/>
              </a:rPr>
              <a:t>Several politicians also confirmed that the information provided by the Telegram Bot about them was correct.    </a:t>
            </a:r>
          </a:p>
        </p:txBody>
      </p:sp>
    </p:spTree>
    <p:extLst>
      <p:ext uri="{BB962C8B-B14F-4D97-AF65-F5344CB8AC3E}">
        <p14:creationId xmlns:p14="http://schemas.microsoft.com/office/powerpoint/2010/main" val="944584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60243F5-CD60-0980-0C37-DED5DA68C694}"/>
              </a:ext>
            </a:extLst>
          </p:cNvPr>
          <p:cNvSpPr>
            <a:spLocks noGrp="1"/>
          </p:cNvSpPr>
          <p:nvPr>
            <p:ph type="subTitle" idx="1"/>
          </p:nvPr>
        </p:nvSpPr>
        <p:spPr>
          <a:xfrm>
            <a:off x="0" y="677333"/>
            <a:ext cx="10803467" cy="5554133"/>
          </a:xfrm>
        </p:spPr>
        <p:txBody>
          <a:bodyPr/>
          <a:lstStyle/>
          <a:p>
            <a:pPr marL="800100" lvl="1" indent="-342900" algn="just">
              <a:buFont typeface="Arial" panose="020B0604020202020204" pitchFamily="34" charset="0"/>
              <a:buChar char="•"/>
            </a:pPr>
            <a:r>
              <a:rPr lang="en-CA" dirty="0">
                <a:latin typeface="Calibri" panose="020F0502020204030204" pitchFamily="34" charset="0"/>
                <a:ea typeface="Calibri" panose="020F0502020204030204" pitchFamily="34" charset="0"/>
                <a:cs typeface="Calibri" panose="020F0502020204030204" pitchFamily="34" charset="0"/>
              </a:rPr>
              <a:t>The GDPR has eleven chapters and 99 articles, concerning general provisions, principles, </a:t>
            </a:r>
            <a:r>
              <a:rPr lang="en-US" dirty="0">
                <a:latin typeface="Calibri" panose="020F0502020204030204" pitchFamily="34" charset="0"/>
                <a:ea typeface="Calibri" panose="020F0502020204030204" pitchFamily="34" charset="0"/>
                <a:cs typeface="Calibri" panose="020F0502020204030204" pitchFamily="34" charset="0"/>
              </a:rPr>
              <a:t>rights of the data subject, duties of data controllers or processors, transfers of personal data to third countries, supervisory authorities, cooperation among member states, remedies, liability or penalties for breach of rights, provisions related to specific processing situations, and miscellaneous final provisions.</a:t>
            </a:r>
          </a:p>
          <a:p>
            <a:pPr marL="800100" lvl="1" indent="-342900" algn="just">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GDPR is based on seven core principles:</a:t>
            </a:r>
          </a:p>
          <a:p>
            <a:pPr marL="1257300" lvl="2" indent="-342900" algn="just">
              <a:buFont typeface="+mj-lt"/>
              <a:buAutoNum type="arabicPeriod"/>
            </a:pPr>
            <a:r>
              <a:rPr lang="en-CA" sz="2000" i="0" dirty="0">
                <a:effectLst/>
                <a:latin typeface="Calibri" panose="020F0502020204030204" pitchFamily="34" charset="0"/>
                <a:ea typeface="Calibri" panose="020F0502020204030204" pitchFamily="34" charset="0"/>
                <a:cs typeface="Calibri" panose="020F0502020204030204" pitchFamily="34" charset="0"/>
              </a:rPr>
              <a:t>Lawfulness, fairness, and transparency - </a:t>
            </a:r>
            <a:r>
              <a:rPr lang="en-US" sz="2000" dirty="0">
                <a:latin typeface="Calibri" panose="020F0502020204030204" pitchFamily="34" charset="0"/>
                <a:ea typeface="Calibri" panose="020F0502020204030204" pitchFamily="34" charset="0"/>
                <a:cs typeface="Calibri" panose="020F0502020204030204" pitchFamily="34" charset="0"/>
              </a:rPr>
              <a:t>Companies must be clear about how data is used.</a:t>
            </a:r>
          </a:p>
          <a:p>
            <a:pPr marL="1257300" lvl="2" indent="-342900" algn="just">
              <a:buFont typeface="+mj-lt"/>
              <a:buAutoNum type="arabicPeriod"/>
            </a:pPr>
            <a:r>
              <a:rPr lang="en-US" sz="2000" dirty="0">
                <a:latin typeface="Calibri" panose="020F0502020204030204" pitchFamily="34" charset="0"/>
                <a:ea typeface="Calibri" panose="020F0502020204030204" pitchFamily="34" charset="0"/>
                <a:cs typeface="Calibri" panose="020F0502020204030204" pitchFamily="34" charset="0"/>
              </a:rPr>
              <a:t>Purpose Limitation - Information should only be used for specific reasons.</a:t>
            </a:r>
          </a:p>
          <a:p>
            <a:pPr marL="1257300" lvl="2" indent="-342900" algn="just">
              <a:buFont typeface="+mj-lt"/>
              <a:buAutoNum type="arabicPeriod"/>
            </a:pPr>
            <a:r>
              <a:rPr lang="en-US" sz="2000" dirty="0">
                <a:latin typeface="Calibri" panose="020F0502020204030204" pitchFamily="34" charset="0"/>
                <a:ea typeface="Calibri" panose="020F0502020204030204" pitchFamily="34" charset="0"/>
                <a:cs typeface="Calibri" panose="020F0502020204030204" pitchFamily="34" charset="0"/>
              </a:rPr>
              <a:t>Data Minimization - Only necessary data should be collected by organizations.</a:t>
            </a:r>
          </a:p>
          <a:p>
            <a:pPr marL="1257300" lvl="2" indent="-342900" algn="just">
              <a:buFont typeface="+mj-lt"/>
              <a:buAutoNum type="arabicPeriod"/>
            </a:pPr>
            <a:r>
              <a:rPr lang="en-US" sz="2000" dirty="0">
                <a:latin typeface="Calibri" panose="020F0502020204030204" pitchFamily="34" charset="0"/>
                <a:ea typeface="Calibri" panose="020F0502020204030204" pitchFamily="34" charset="0"/>
                <a:cs typeface="Calibri" panose="020F0502020204030204" pitchFamily="34" charset="0"/>
              </a:rPr>
              <a:t>Accuracy - Data must be up-to-date.</a:t>
            </a:r>
          </a:p>
          <a:p>
            <a:pPr marL="1257300" lvl="2" indent="-342900" algn="just">
              <a:buFont typeface="+mj-lt"/>
              <a:buAutoNum type="arabicPeriod"/>
            </a:pPr>
            <a:r>
              <a:rPr lang="en-US" sz="2000" dirty="0">
                <a:latin typeface="Calibri" panose="020F0502020204030204" pitchFamily="34" charset="0"/>
                <a:ea typeface="Calibri" panose="020F0502020204030204" pitchFamily="34" charset="0"/>
                <a:cs typeface="Calibri" panose="020F0502020204030204" pitchFamily="34" charset="0"/>
              </a:rPr>
              <a:t>Storage Limitation - Delete sensitive data when no longer necessary.</a:t>
            </a:r>
          </a:p>
          <a:p>
            <a:pPr marL="1257300" lvl="2" indent="-342900" algn="just">
              <a:buFont typeface="+mj-lt"/>
              <a:buAutoNum type="arabicPeriod"/>
            </a:pPr>
            <a:r>
              <a:rPr lang="en-US" sz="2000" dirty="0">
                <a:latin typeface="Calibri" panose="020F0502020204030204" pitchFamily="34" charset="0"/>
                <a:ea typeface="Calibri" panose="020F0502020204030204" pitchFamily="34" charset="0"/>
                <a:cs typeface="Calibri" panose="020F0502020204030204" pitchFamily="34" charset="0"/>
              </a:rPr>
              <a:t>Integrity &amp; Confidentiality - Data must be secured and protected by organizations.</a:t>
            </a:r>
          </a:p>
          <a:p>
            <a:pPr marL="1257300" lvl="2" indent="-342900" algn="just">
              <a:buFont typeface="+mj-lt"/>
              <a:buAutoNum type="arabicPeriod"/>
            </a:pPr>
            <a:r>
              <a:rPr lang="en-US" sz="2000" dirty="0">
                <a:latin typeface="Calibri" panose="020F0502020204030204" pitchFamily="34" charset="0"/>
                <a:ea typeface="Calibri" panose="020F0502020204030204" pitchFamily="34" charset="0"/>
                <a:cs typeface="Calibri" panose="020F0502020204030204" pitchFamily="34" charset="0"/>
              </a:rPr>
              <a:t>Accountability - GDPR compliance must be proved by companies.</a:t>
            </a:r>
            <a:endParaRPr lang="en-CA" sz="2000" i="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399435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2AA2F-22CF-7414-4FC2-1852184FBA12}"/>
              </a:ext>
            </a:extLst>
          </p:cNvPr>
          <p:cNvSpPr>
            <a:spLocks noGrp="1"/>
          </p:cNvSpPr>
          <p:nvPr>
            <p:ph type="title"/>
          </p:nvPr>
        </p:nvSpPr>
        <p:spPr>
          <a:xfrm>
            <a:off x="919119" y="0"/>
            <a:ext cx="10353761" cy="1326321"/>
          </a:xfrm>
        </p:spPr>
        <p:txBody>
          <a:bodyPr>
            <a:normAutofit/>
          </a:bodyPr>
          <a:lstStyle/>
          <a:p>
            <a:r>
              <a:rPr lang="en-CA" sz="4400" dirty="0">
                <a:latin typeface="Calibri" panose="020F0502020204030204" pitchFamily="34" charset="0"/>
                <a:ea typeface="Calibri" panose="020F0502020204030204" pitchFamily="34" charset="0"/>
                <a:cs typeface="Calibri" panose="020F0502020204030204" pitchFamily="34" charset="0"/>
              </a:rPr>
              <a:t>Leaks information of some politicians</a:t>
            </a:r>
          </a:p>
        </p:txBody>
      </p:sp>
      <p:pic>
        <p:nvPicPr>
          <p:cNvPr id="6" name="Content Placeholder 5">
            <a:extLst>
              <a:ext uri="{FF2B5EF4-FFF2-40B4-BE49-F238E27FC236}">
                <a16:creationId xmlns:a16="http://schemas.microsoft.com/office/drawing/2014/main" id="{D6D98E0C-0068-C87B-34A5-3A46B52B85F6}"/>
              </a:ext>
            </a:extLst>
          </p:cNvPr>
          <p:cNvPicPr>
            <a:picLocks noGrp="1" noChangeAspect="1"/>
          </p:cNvPicPr>
          <p:nvPr>
            <p:ph sz="half" idx="1"/>
          </p:nvPr>
        </p:nvPicPr>
        <p:blipFill>
          <a:blip r:embed="rId2"/>
          <a:stretch>
            <a:fillRect/>
          </a:stretch>
        </p:blipFill>
        <p:spPr>
          <a:xfrm>
            <a:off x="406401" y="1460500"/>
            <a:ext cx="5218582" cy="4584699"/>
          </a:xfrm>
        </p:spPr>
      </p:pic>
      <p:pic>
        <p:nvPicPr>
          <p:cNvPr id="8" name="Content Placeholder 7">
            <a:extLst>
              <a:ext uri="{FF2B5EF4-FFF2-40B4-BE49-F238E27FC236}">
                <a16:creationId xmlns:a16="http://schemas.microsoft.com/office/drawing/2014/main" id="{78F419E2-53B7-5E21-3393-6662FA1B541A}"/>
              </a:ext>
            </a:extLst>
          </p:cNvPr>
          <p:cNvPicPr>
            <a:picLocks noGrp="1" noChangeAspect="1"/>
          </p:cNvPicPr>
          <p:nvPr>
            <p:ph sz="half" idx="2"/>
          </p:nvPr>
        </p:nvPicPr>
        <p:blipFill>
          <a:blip r:embed="rId3"/>
          <a:stretch>
            <a:fillRect/>
          </a:stretch>
        </p:blipFill>
        <p:spPr>
          <a:xfrm>
            <a:off x="6337301" y="1460501"/>
            <a:ext cx="4935580" cy="4584698"/>
          </a:xfrm>
        </p:spPr>
      </p:pic>
      <p:sp>
        <p:nvSpPr>
          <p:cNvPr id="10" name="TextBox 9">
            <a:extLst>
              <a:ext uri="{FF2B5EF4-FFF2-40B4-BE49-F238E27FC236}">
                <a16:creationId xmlns:a16="http://schemas.microsoft.com/office/drawing/2014/main" id="{627674EB-7C69-BC05-AEF8-BA75E3EEDD95}"/>
              </a:ext>
            </a:extLst>
          </p:cNvPr>
          <p:cNvSpPr txBox="1"/>
          <p:nvPr/>
        </p:nvSpPr>
        <p:spPr>
          <a:xfrm>
            <a:off x="420218" y="6045199"/>
            <a:ext cx="5232399" cy="307777"/>
          </a:xfrm>
          <a:prstGeom prst="rect">
            <a:avLst/>
          </a:prstGeom>
          <a:noFill/>
        </p:spPr>
        <p:txBody>
          <a:bodyPr wrap="square" rtlCol="0">
            <a:spAutoFit/>
          </a:bodyPr>
          <a:lstStyle/>
          <a:p>
            <a:pPr algn="ctr"/>
            <a:r>
              <a:rPr lang="en-CA" sz="1400" dirty="0">
                <a:latin typeface="Calibri" panose="020F0502020204030204" pitchFamily="34" charset="0"/>
                <a:ea typeface="Calibri" panose="020F0502020204030204" pitchFamily="34" charset="0"/>
                <a:cs typeface="Calibri" panose="020F0502020204030204" pitchFamily="34" charset="0"/>
              </a:rPr>
              <a:t>Tamil Nadu State President of BJP Party. Source: newslaundry.com</a:t>
            </a:r>
          </a:p>
        </p:txBody>
      </p:sp>
      <p:sp>
        <p:nvSpPr>
          <p:cNvPr id="11" name="TextBox 10">
            <a:extLst>
              <a:ext uri="{FF2B5EF4-FFF2-40B4-BE49-F238E27FC236}">
                <a16:creationId xmlns:a16="http://schemas.microsoft.com/office/drawing/2014/main" id="{5E07B6E9-AA3C-B045-9E1A-4303A11EAD9B}"/>
              </a:ext>
            </a:extLst>
          </p:cNvPr>
          <p:cNvSpPr txBox="1"/>
          <p:nvPr/>
        </p:nvSpPr>
        <p:spPr>
          <a:xfrm>
            <a:off x="6309667" y="6045199"/>
            <a:ext cx="4935580" cy="307777"/>
          </a:xfrm>
          <a:prstGeom prst="rect">
            <a:avLst/>
          </a:prstGeom>
          <a:noFill/>
        </p:spPr>
        <p:txBody>
          <a:bodyPr wrap="square" rtlCol="0">
            <a:spAutoFit/>
          </a:bodyPr>
          <a:lstStyle/>
          <a:p>
            <a:pPr algn="ctr"/>
            <a:r>
              <a:rPr lang="en-CA" sz="1400" dirty="0">
                <a:latin typeface="Calibri" panose="020F0502020204030204" pitchFamily="34" charset="0"/>
                <a:ea typeface="Calibri" panose="020F0502020204030204" pitchFamily="34" charset="0"/>
                <a:cs typeface="Calibri" panose="020F0502020204030204" pitchFamily="34" charset="0"/>
              </a:rPr>
              <a:t>Member of Parliament. Source: newslaundry.com</a:t>
            </a:r>
          </a:p>
        </p:txBody>
      </p:sp>
    </p:spTree>
    <p:extLst>
      <p:ext uri="{BB962C8B-B14F-4D97-AF65-F5344CB8AC3E}">
        <p14:creationId xmlns:p14="http://schemas.microsoft.com/office/powerpoint/2010/main" val="34087292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43255-9330-57C2-9B17-7B200C92D711}"/>
              </a:ext>
            </a:extLst>
          </p:cNvPr>
          <p:cNvSpPr>
            <a:spLocks noGrp="1"/>
          </p:cNvSpPr>
          <p:nvPr>
            <p:ph type="ctrTitle"/>
          </p:nvPr>
        </p:nvSpPr>
        <p:spPr>
          <a:xfrm>
            <a:off x="1595269" y="-312737"/>
            <a:ext cx="9001462" cy="2387600"/>
          </a:xfrm>
        </p:spPr>
        <p:txBody>
          <a:bodyPr>
            <a:normAutofit/>
          </a:bodyPr>
          <a:lstStyle/>
          <a:p>
            <a:r>
              <a:rPr lang="en-US" sz="4400" dirty="0">
                <a:latin typeface="Calibri" panose="020F0502020204030204" pitchFamily="34" charset="0"/>
                <a:ea typeface="Calibri" panose="020F0502020204030204" pitchFamily="34" charset="0"/>
                <a:cs typeface="Calibri" panose="020F0502020204030204" pitchFamily="34" charset="0"/>
              </a:rPr>
              <a:t>Conclusion: Future of Data Privacy Regulations</a:t>
            </a:r>
            <a:br>
              <a:rPr lang="en-US" sz="4400" dirty="0">
                <a:latin typeface="Calibri" panose="020F0502020204030204" pitchFamily="34" charset="0"/>
                <a:ea typeface="Calibri" panose="020F0502020204030204" pitchFamily="34" charset="0"/>
                <a:cs typeface="Calibri" panose="020F0502020204030204" pitchFamily="34" charset="0"/>
              </a:rPr>
            </a:br>
            <a:endParaRPr lang="en-CA" sz="4400" dirty="0"/>
          </a:p>
        </p:txBody>
      </p:sp>
      <p:sp>
        <p:nvSpPr>
          <p:cNvPr id="3" name="Subtitle 2">
            <a:extLst>
              <a:ext uri="{FF2B5EF4-FFF2-40B4-BE49-F238E27FC236}">
                <a16:creationId xmlns:a16="http://schemas.microsoft.com/office/drawing/2014/main" id="{B244ABE4-D277-AD21-E4BA-29C4C1EF8925}"/>
              </a:ext>
            </a:extLst>
          </p:cNvPr>
          <p:cNvSpPr>
            <a:spLocks noGrp="1"/>
          </p:cNvSpPr>
          <p:nvPr>
            <p:ph type="subTitle" idx="1"/>
          </p:nvPr>
        </p:nvSpPr>
        <p:spPr>
          <a:xfrm>
            <a:off x="241300" y="1714500"/>
            <a:ext cx="10355431" cy="4699000"/>
          </a:xfrm>
        </p:spPr>
        <p:txBody>
          <a:bodyPr>
            <a:normAutofit/>
          </a:bodyPr>
          <a:lstStyle/>
          <a:p>
            <a:pPr marL="342900" indent="-342900" algn="just">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According to the current situation, the future of data privacy regulations will be stricter, global and AI-driven. Organizations must need to adapt privacy compliance to protect themselves from fines. As it is possible that the users will gain more control over their data, businesses may face higher penalties for non-compliance.</a:t>
            </a:r>
          </a:p>
          <a:p>
            <a:pPr marL="342900" indent="-342900" algn="just">
              <a:buFont typeface="Arial" panose="020B0604020202020204" pitchFamily="34" charset="0"/>
              <a:buChar char="•"/>
            </a:pPr>
            <a:r>
              <a:rPr lang="en-CA" sz="2000" dirty="0">
                <a:latin typeface="Calibri" panose="020F0502020204030204" pitchFamily="34" charset="0"/>
                <a:ea typeface="Calibri" panose="020F0502020204030204" pitchFamily="34" charset="0"/>
                <a:cs typeface="Calibri" panose="020F0502020204030204" pitchFamily="34" charset="0"/>
              </a:rPr>
              <a:t>The awareness regarding data privacy is increasing day by day. Eight new data privacy laws will take effect in 2025 in different states of the United States. The UK’s Data Bill and Canada’s C-27 Bill are also set to introduce significant changes in their protection frameworks.</a:t>
            </a:r>
          </a:p>
          <a:p>
            <a:pPr marL="342900" indent="-342900" algn="just">
              <a:buFont typeface="Arial" panose="020B0604020202020204" pitchFamily="34" charset="0"/>
              <a:buChar char="•"/>
            </a:pPr>
            <a:r>
              <a:rPr lang="en-CA" sz="2000" dirty="0">
                <a:latin typeface="Calibri" panose="020F0502020204030204" pitchFamily="34" charset="0"/>
                <a:ea typeface="Calibri" panose="020F0502020204030204" pitchFamily="34" charset="0"/>
                <a:cs typeface="Calibri" panose="020F0502020204030204" pitchFamily="34" charset="0"/>
              </a:rPr>
              <a:t>Regulators will take more tough action on non-compliance, potentially imposing high penalties.</a:t>
            </a:r>
          </a:p>
          <a:p>
            <a:pPr marL="342900" indent="-342900" algn="just">
              <a:buFont typeface="Arial" panose="020B0604020202020204" pitchFamily="34" charset="0"/>
              <a:buChar char="•"/>
            </a:pPr>
            <a:r>
              <a:rPr lang="en-CA" sz="2000" dirty="0">
                <a:latin typeface="Calibri" panose="020F0502020204030204" pitchFamily="34" charset="0"/>
                <a:ea typeface="Calibri" panose="020F0502020204030204" pitchFamily="34" charset="0"/>
                <a:cs typeface="Calibri" panose="020F0502020204030204" pitchFamily="34" charset="0"/>
              </a:rPr>
              <a:t>Cross-border data transfers will face tougher regulations, making global operations more complex.</a:t>
            </a:r>
          </a:p>
          <a:p>
            <a:pPr marL="342900" indent="-342900" algn="just">
              <a:buFont typeface="Arial" panose="020B0604020202020204" pitchFamily="34" charset="0"/>
              <a:buChar char="•"/>
            </a:pPr>
            <a:r>
              <a:rPr lang="en-CA" sz="2000" dirty="0">
                <a:latin typeface="Calibri" panose="020F0502020204030204" pitchFamily="34" charset="0"/>
                <a:ea typeface="Calibri" panose="020F0502020204030204" pitchFamily="34" charset="0"/>
                <a:cs typeface="Calibri" panose="020F0502020204030204" pitchFamily="34" charset="0"/>
              </a:rPr>
              <a:t>Regulators are introducing provisions for AI and will focus more on advanced technologies.  </a:t>
            </a:r>
          </a:p>
          <a:p>
            <a:pPr marL="342900" indent="-342900" algn="l">
              <a:buFont typeface="Arial" panose="020B0604020202020204" pitchFamily="34" charset="0"/>
              <a:buChar char="•"/>
            </a:pPr>
            <a:endParaRPr lang="en-CA"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34938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D846187-0F7A-C8BE-CE1B-42C284F5C491}"/>
              </a:ext>
            </a:extLst>
          </p:cNvPr>
          <p:cNvSpPr>
            <a:spLocks noGrp="1"/>
          </p:cNvSpPr>
          <p:nvPr>
            <p:ph type="subTitle" idx="1"/>
          </p:nvPr>
        </p:nvSpPr>
        <p:spPr>
          <a:xfrm>
            <a:off x="342900" y="673100"/>
            <a:ext cx="10253831" cy="5575300"/>
          </a:xfrm>
        </p:spPr>
        <p:txBody>
          <a:bodyPr>
            <a:normAutofit/>
          </a:bodyPr>
          <a:lstStyle/>
          <a:p>
            <a:pPr marL="342900" indent="-342900" algn="just">
              <a:buFont typeface="Arial" panose="020B0604020202020204" pitchFamily="34" charset="0"/>
              <a:buChar char="•"/>
            </a:pPr>
            <a:r>
              <a:rPr lang="en-CA" sz="2000" dirty="0">
                <a:latin typeface="Calibri" panose="020F0502020204030204" pitchFamily="34" charset="0"/>
                <a:ea typeface="Calibri" panose="020F0502020204030204" pitchFamily="34" charset="0"/>
                <a:cs typeface="Calibri" panose="020F0502020204030204" pitchFamily="34" charset="0"/>
              </a:rPr>
              <a:t>Regulators are already paying closer attention to the privacy implications of AI and Machine Learning technologies.</a:t>
            </a:r>
          </a:p>
          <a:p>
            <a:pPr marL="342900" indent="-342900" algn="just">
              <a:buFont typeface="Arial" panose="020B0604020202020204" pitchFamily="34" charset="0"/>
              <a:buChar char="•"/>
            </a:pPr>
            <a:r>
              <a:rPr lang="en-CA" sz="2000" dirty="0">
                <a:latin typeface="Calibri" panose="020F0502020204030204" pitchFamily="34" charset="0"/>
                <a:ea typeface="Calibri" panose="020F0502020204030204" pitchFamily="34" charset="0"/>
                <a:cs typeface="Calibri" panose="020F0502020204030204" pitchFamily="34" charset="0"/>
              </a:rPr>
              <a:t>The new EU AI Act will clearly introduce requirements for AI models and will ban AI systems that pose risks.</a:t>
            </a:r>
          </a:p>
          <a:p>
            <a:pPr marL="342900" indent="-342900" algn="just">
              <a:buFont typeface="Arial" panose="020B0604020202020204" pitchFamily="34" charset="0"/>
              <a:buChar char="•"/>
            </a:pPr>
            <a:r>
              <a:rPr lang="en-CA" sz="2000" dirty="0">
                <a:latin typeface="Calibri" panose="020F0502020204030204" pitchFamily="34" charset="0"/>
                <a:ea typeface="Calibri" panose="020F0502020204030204" pitchFamily="34" charset="0"/>
                <a:cs typeface="Calibri" panose="020F0502020204030204" pitchFamily="34" charset="0"/>
              </a:rPr>
              <a:t>Regulators may provide guidelines for implementing more security measures for biometric data.</a:t>
            </a:r>
          </a:p>
          <a:p>
            <a:pPr marL="342900" indent="-342900" algn="just">
              <a:buFont typeface="Arial" panose="020B0604020202020204" pitchFamily="34" charset="0"/>
              <a:buChar char="•"/>
            </a:pPr>
            <a:r>
              <a:rPr lang="en-CA" sz="2000" dirty="0">
                <a:latin typeface="Calibri" panose="020F0502020204030204" pitchFamily="34" charset="0"/>
                <a:ea typeface="Calibri" panose="020F0502020204030204" pitchFamily="34" charset="0"/>
                <a:cs typeface="Calibri" panose="020F0502020204030204" pitchFamily="34" charset="0"/>
              </a:rPr>
              <a:t>Majority of the countries demand that the personal data of their citizens must remain within their borders (e.g., India’s DPDP Act).</a:t>
            </a:r>
          </a:p>
          <a:p>
            <a:pPr marL="342900" indent="-342900" algn="just">
              <a:buFont typeface="Arial" panose="020B0604020202020204" pitchFamily="34" charset="0"/>
              <a:buChar char="•"/>
            </a:pPr>
            <a:r>
              <a:rPr lang="en-CA" sz="2000" dirty="0">
                <a:latin typeface="Calibri" panose="020F0502020204030204" pitchFamily="34" charset="0"/>
                <a:ea typeface="Calibri" panose="020F0502020204030204" pitchFamily="34" charset="0"/>
                <a:cs typeface="Calibri" panose="020F0502020204030204" pitchFamily="34" charset="0"/>
              </a:rPr>
              <a:t>We will see the trend in the future that companies are heavily investing in their data protection policies to avoid fines.</a:t>
            </a:r>
          </a:p>
          <a:p>
            <a:pPr marL="342900" indent="-342900" algn="just">
              <a:buFont typeface="Arial" panose="020B0604020202020204" pitchFamily="34" charset="0"/>
              <a:buChar char="•"/>
            </a:pPr>
            <a:r>
              <a:rPr lang="en-CA" sz="2000" dirty="0">
                <a:latin typeface="Calibri" panose="020F0502020204030204" pitchFamily="34" charset="0"/>
                <a:ea typeface="Calibri" panose="020F0502020204030204" pitchFamily="34" charset="0"/>
                <a:cs typeface="Calibri" panose="020F0502020204030204" pitchFamily="34" charset="0"/>
              </a:rPr>
              <a:t>Companies will be forced to provide more transparency to the individuals about personal data.</a:t>
            </a:r>
          </a:p>
          <a:p>
            <a:pPr marL="342900" indent="-342900" algn="l">
              <a:buFont typeface="Arial" panose="020B0604020202020204" pitchFamily="34" charset="0"/>
              <a:buChar char="•"/>
            </a:pPr>
            <a:endParaRPr lang="en-CA"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495273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50AE8-7EAC-1CA1-1E00-63C9561C407D}"/>
              </a:ext>
            </a:extLst>
          </p:cNvPr>
          <p:cNvSpPr>
            <a:spLocks noGrp="1"/>
          </p:cNvSpPr>
          <p:nvPr>
            <p:ph type="title"/>
          </p:nvPr>
        </p:nvSpPr>
        <p:spPr>
          <a:xfrm>
            <a:off x="913796" y="0"/>
            <a:ext cx="10353761" cy="662731"/>
          </a:xfrm>
        </p:spPr>
        <p:txBody>
          <a:bodyPr>
            <a:normAutofit fontScale="90000"/>
          </a:bodyPr>
          <a:lstStyle/>
          <a:p>
            <a:r>
              <a:rPr lang="en-CA" sz="4400" dirty="0">
                <a:latin typeface="Calibri" panose="020F0502020204030204" pitchFamily="34" charset="0"/>
                <a:ea typeface="Calibri" panose="020F0502020204030204" pitchFamily="34" charset="0"/>
                <a:cs typeface="Calibri" panose="020F0502020204030204" pitchFamily="34" charset="0"/>
              </a:rPr>
              <a:t>Reference</a:t>
            </a:r>
          </a:p>
        </p:txBody>
      </p:sp>
      <p:sp>
        <p:nvSpPr>
          <p:cNvPr id="3" name="Content Placeholder 2">
            <a:extLst>
              <a:ext uri="{FF2B5EF4-FFF2-40B4-BE49-F238E27FC236}">
                <a16:creationId xmlns:a16="http://schemas.microsoft.com/office/drawing/2014/main" id="{429D1EC0-A28B-EB56-F310-8F0F9C0EB3FD}"/>
              </a:ext>
            </a:extLst>
          </p:cNvPr>
          <p:cNvSpPr>
            <a:spLocks noGrp="1"/>
          </p:cNvSpPr>
          <p:nvPr>
            <p:ph idx="1"/>
          </p:nvPr>
        </p:nvSpPr>
        <p:spPr>
          <a:xfrm>
            <a:off x="0" y="662731"/>
            <a:ext cx="11267557" cy="6195269"/>
          </a:xfrm>
        </p:spPr>
        <p:txBody>
          <a:bodyPr>
            <a:normAutofit lnSpcReduction="10000"/>
          </a:bodyPr>
          <a:lstStyle/>
          <a:p>
            <a:pPr>
              <a:buFont typeface="Wingdings" panose="05000000000000000000" pitchFamily="2" charset="2"/>
              <a:buChar char="Ø"/>
            </a:pPr>
            <a:r>
              <a:rPr lang="en-CA" sz="2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 Introduction to Data Privacy Regulations:</a:t>
            </a:r>
          </a:p>
          <a:p>
            <a:pPr marL="457200" indent="-457200">
              <a:buAutoNum type="arabicPeriod"/>
            </a:pPr>
            <a:r>
              <a:rPr lang="en-CA" dirty="0">
                <a:solidFill>
                  <a:srgbClr val="6BA9DA"/>
                </a:solidFill>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https://cdp.com/glossary/data-privacy-regulations/</a:t>
            </a:r>
            <a:endParaRPr lang="en-CA" dirty="0">
              <a:solidFill>
                <a:srgbClr val="6BA9DA"/>
              </a:solidFill>
              <a:latin typeface="Calibri" panose="020F0502020204030204" pitchFamily="34" charset="0"/>
              <a:ea typeface="Calibri" panose="020F0502020204030204" pitchFamily="34" charset="0"/>
              <a:cs typeface="Calibri" panose="020F0502020204030204" pitchFamily="34" charset="0"/>
            </a:endParaRPr>
          </a:p>
          <a:p>
            <a:pPr marL="457200" indent="-457200">
              <a:buAutoNum type="arabicPeriod"/>
            </a:pPr>
            <a:r>
              <a:rPr lang="en-CA" dirty="0">
                <a:latin typeface="Calibri" panose="020F0502020204030204" pitchFamily="34" charset="0"/>
                <a:ea typeface="Calibri" panose="020F0502020204030204" pitchFamily="34" charset="0"/>
                <a:cs typeface="Calibri" panose="020F0502020204030204" pitchFamily="34" charset="0"/>
                <a:hlinkClick r:id="rId3"/>
              </a:rPr>
              <a:t>https://www.accountablehq.com/post/history-of-data-privacy-laws</a:t>
            </a:r>
            <a:endParaRPr lang="en-CA"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r>
              <a:rPr lang="en-CA" sz="2400" u="sng" dirty="0">
                <a:latin typeface="Calibri" panose="020F0502020204030204" pitchFamily="34" charset="0"/>
                <a:ea typeface="Calibri" panose="020F0502020204030204" pitchFamily="34" charset="0"/>
                <a:cs typeface="Calibri" panose="020F0502020204030204" pitchFamily="34" charset="0"/>
              </a:rPr>
              <a:t>GDPR</a:t>
            </a:r>
            <a:r>
              <a:rPr lang="en-CA" dirty="0">
                <a:latin typeface="Calibri" panose="020F0502020204030204" pitchFamily="34" charset="0"/>
                <a:ea typeface="Calibri" panose="020F0502020204030204" pitchFamily="34" charset="0"/>
                <a:cs typeface="Calibri" panose="020F0502020204030204" pitchFamily="34" charset="0"/>
              </a:rPr>
              <a:t>:</a:t>
            </a:r>
          </a:p>
          <a:p>
            <a:pPr marL="457200" indent="-457200">
              <a:buAutoNum type="arabicPeriod"/>
            </a:pPr>
            <a:r>
              <a:rPr lang="en-CA" dirty="0">
                <a:latin typeface="Calibri" panose="020F0502020204030204" pitchFamily="34" charset="0"/>
                <a:ea typeface="Calibri" panose="020F0502020204030204" pitchFamily="34" charset="0"/>
                <a:cs typeface="Calibri" panose="020F0502020204030204" pitchFamily="34" charset="0"/>
                <a:hlinkClick r:id="rId4"/>
              </a:rPr>
              <a:t>https://gdpr.eu/tag/gdpr/</a:t>
            </a:r>
            <a:r>
              <a:rPr lang="en-CA" dirty="0">
                <a:latin typeface="Calibri" panose="020F0502020204030204" pitchFamily="34" charset="0"/>
                <a:ea typeface="Calibri" panose="020F0502020204030204" pitchFamily="34" charset="0"/>
                <a:cs typeface="Calibri" panose="020F0502020204030204" pitchFamily="34" charset="0"/>
              </a:rPr>
              <a:t>   </a:t>
            </a:r>
          </a:p>
          <a:p>
            <a:pPr marL="457200" indent="-457200">
              <a:buAutoNum type="arabicPeriod"/>
            </a:pPr>
            <a:r>
              <a:rPr lang="en-CA" dirty="0">
                <a:latin typeface="Calibri" panose="020F0502020204030204" pitchFamily="34" charset="0"/>
                <a:ea typeface="Calibri" panose="020F0502020204030204" pitchFamily="34" charset="0"/>
                <a:cs typeface="Calibri" panose="020F0502020204030204" pitchFamily="34" charset="0"/>
                <a:hlinkClick r:id="rId5"/>
              </a:rPr>
              <a:t>https://gdpr.eu/what-is-gdpr/</a:t>
            </a:r>
            <a:endParaRPr lang="en-CA" dirty="0">
              <a:latin typeface="Calibri" panose="020F0502020204030204" pitchFamily="34" charset="0"/>
              <a:ea typeface="Calibri" panose="020F0502020204030204" pitchFamily="34" charset="0"/>
              <a:cs typeface="Calibri" panose="020F0502020204030204" pitchFamily="34" charset="0"/>
            </a:endParaRPr>
          </a:p>
          <a:p>
            <a:pPr marL="457200" indent="-457200">
              <a:buAutoNum type="arabicPeriod"/>
            </a:pPr>
            <a:r>
              <a:rPr lang="en-CA" dirty="0">
                <a:latin typeface="Calibri" panose="020F0502020204030204" pitchFamily="34" charset="0"/>
                <a:ea typeface="Calibri" panose="020F0502020204030204" pitchFamily="34" charset="0"/>
                <a:cs typeface="Calibri" panose="020F0502020204030204" pitchFamily="34" charset="0"/>
                <a:hlinkClick r:id="rId6"/>
              </a:rPr>
              <a:t>https://en.wikipedia.org/wiki/General_Data_Protection_Regulation</a:t>
            </a:r>
            <a:endParaRPr lang="en-CA" dirty="0">
              <a:latin typeface="Calibri" panose="020F0502020204030204" pitchFamily="34" charset="0"/>
              <a:ea typeface="Calibri" panose="020F0502020204030204" pitchFamily="34" charset="0"/>
              <a:cs typeface="Calibri" panose="020F0502020204030204" pitchFamily="34" charset="0"/>
            </a:endParaRPr>
          </a:p>
          <a:p>
            <a:pPr marL="457200" indent="-457200">
              <a:buAutoNum type="arabicPeriod"/>
            </a:pPr>
            <a:r>
              <a:rPr lang="en-CA" dirty="0">
                <a:latin typeface="Calibri" panose="020F0502020204030204" pitchFamily="34" charset="0"/>
                <a:ea typeface="Calibri" panose="020F0502020204030204" pitchFamily="34" charset="0"/>
                <a:cs typeface="Calibri" panose="020F0502020204030204" pitchFamily="34" charset="0"/>
                <a:hlinkClick r:id="rId7"/>
              </a:rPr>
              <a:t>https://ico.org.uk/media/for-organisations/guide-to-data-protection/guide-to-the-general-data-protection-regulation-gdpr-1-1.pdf</a:t>
            </a:r>
            <a:endParaRPr lang="en-CA" dirty="0">
              <a:latin typeface="Calibri" panose="020F0502020204030204" pitchFamily="34" charset="0"/>
              <a:ea typeface="Calibri" panose="020F0502020204030204" pitchFamily="34" charset="0"/>
              <a:cs typeface="Calibri" panose="020F0502020204030204" pitchFamily="34" charset="0"/>
            </a:endParaRPr>
          </a:p>
          <a:p>
            <a:pPr marL="457200" indent="-457200">
              <a:buAutoNum type="arabicPeriod"/>
            </a:pPr>
            <a:r>
              <a:rPr lang="en-CA" dirty="0">
                <a:latin typeface="Calibri" panose="020F0502020204030204" pitchFamily="34" charset="0"/>
                <a:ea typeface="Calibri" panose="020F0502020204030204" pitchFamily="34" charset="0"/>
                <a:cs typeface="Calibri" panose="020F0502020204030204" pitchFamily="34" charset="0"/>
                <a:hlinkClick r:id="rId8"/>
              </a:rPr>
              <a:t>https://atlan.com/benefits-of-gdpr-compliance/</a:t>
            </a:r>
            <a:endParaRPr lang="en-CA" dirty="0">
              <a:latin typeface="Calibri" panose="020F0502020204030204" pitchFamily="34" charset="0"/>
              <a:ea typeface="Calibri" panose="020F0502020204030204" pitchFamily="34" charset="0"/>
              <a:cs typeface="Calibri" panose="020F0502020204030204" pitchFamily="34" charset="0"/>
            </a:endParaRPr>
          </a:p>
          <a:p>
            <a:pPr marL="457200" indent="-457200">
              <a:buAutoNum type="arabicPeriod"/>
            </a:pPr>
            <a:r>
              <a:rPr lang="en-CA" dirty="0">
                <a:latin typeface="Calibri" panose="020F0502020204030204" pitchFamily="34" charset="0"/>
                <a:ea typeface="Calibri" panose="020F0502020204030204" pitchFamily="34" charset="0"/>
                <a:cs typeface="Calibri" panose="020F0502020204030204" pitchFamily="34" charset="0"/>
                <a:hlinkClick r:id="rId9"/>
              </a:rPr>
              <a:t>https://www.cyberdefensemagazine.com/the-pros-cons-and-true-impact-of-gdpr-one-year-later/</a:t>
            </a:r>
            <a:endParaRPr lang="en-CA" dirty="0">
              <a:latin typeface="Calibri" panose="020F0502020204030204" pitchFamily="34" charset="0"/>
              <a:ea typeface="Calibri" panose="020F0502020204030204" pitchFamily="34" charset="0"/>
              <a:cs typeface="Calibri" panose="020F0502020204030204" pitchFamily="34" charset="0"/>
            </a:endParaRPr>
          </a:p>
          <a:p>
            <a:pPr marL="457200" indent="-457200">
              <a:buAutoNum type="arabicPeriod"/>
            </a:pPr>
            <a:r>
              <a:rPr lang="en-CA" dirty="0">
                <a:latin typeface="Calibri" panose="020F0502020204030204" pitchFamily="34" charset="0"/>
                <a:ea typeface="Calibri" panose="020F0502020204030204" pitchFamily="34" charset="0"/>
                <a:cs typeface="Calibri" panose="020F0502020204030204" pitchFamily="34" charset="0"/>
                <a:hlinkClick r:id="rId10"/>
              </a:rPr>
              <a:t>https://www.endpointprotector.com/blog/gdpr-the-pros-and-the-cons/</a:t>
            </a:r>
            <a:endParaRPr lang="en-CA" dirty="0">
              <a:latin typeface="Calibri" panose="020F0502020204030204" pitchFamily="34" charset="0"/>
              <a:ea typeface="Calibri" panose="020F0502020204030204" pitchFamily="34" charset="0"/>
              <a:cs typeface="Calibri" panose="020F0502020204030204" pitchFamily="34" charset="0"/>
            </a:endParaRPr>
          </a:p>
          <a:p>
            <a:pPr marL="457200" indent="-457200">
              <a:buAutoNum type="arabicPeriod"/>
            </a:pPr>
            <a:r>
              <a:rPr lang="en-CA" dirty="0">
                <a:latin typeface="Calibri" panose="020F0502020204030204" pitchFamily="34" charset="0"/>
                <a:ea typeface="Calibri" panose="020F0502020204030204" pitchFamily="34" charset="0"/>
                <a:cs typeface="Calibri" panose="020F0502020204030204" pitchFamily="34" charset="0"/>
                <a:hlinkClick r:id="rId11"/>
              </a:rPr>
              <a:t>https://pro.bloomberglaw.com/insights/privacy/the-eus-general-data-protection-regulation-gdpr/</a:t>
            </a:r>
            <a:endParaRPr lang="en-CA" dirty="0">
              <a:latin typeface="Calibri" panose="020F0502020204030204" pitchFamily="34" charset="0"/>
              <a:ea typeface="Calibri" panose="020F0502020204030204" pitchFamily="34" charset="0"/>
              <a:cs typeface="Calibri" panose="020F0502020204030204" pitchFamily="34" charset="0"/>
            </a:endParaRPr>
          </a:p>
          <a:p>
            <a:pPr marL="457200" indent="-457200">
              <a:buAutoNum type="arabicPeriod"/>
            </a:pPr>
            <a:endParaRPr lang="en-CA" dirty="0">
              <a:latin typeface="Calibri" panose="020F0502020204030204" pitchFamily="34" charset="0"/>
              <a:ea typeface="Calibri" panose="020F0502020204030204" pitchFamily="34" charset="0"/>
              <a:cs typeface="Calibri" panose="020F0502020204030204" pitchFamily="34" charset="0"/>
            </a:endParaRPr>
          </a:p>
          <a:p>
            <a:pPr marL="457200" indent="-457200">
              <a:buAutoNum type="arabicPeriod"/>
            </a:pPr>
            <a:endParaRPr lang="en-CA" dirty="0">
              <a:latin typeface="Calibri" panose="020F0502020204030204" pitchFamily="34" charset="0"/>
              <a:ea typeface="Calibri" panose="020F0502020204030204" pitchFamily="34" charset="0"/>
              <a:cs typeface="Calibri" panose="020F0502020204030204" pitchFamily="34" charset="0"/>
            </a:endParaRPr>
          </a:p>
          <a:p>
            <a:pPr marL="457200" indent="-457200">
              <a:buAutoNum type="arabicPeriod"/>
            </a:pPr>
            <a:endParaRPr lang="en-CA" dirty="0">
              <a:latin typeface="Calibri" panose="020F0502020204030204" pitchFamily="34" charset="0"/>
              <a:ea typeface="Calibri" panose="020F0502020204030204" pitchFamily="34" charset="0"/>
              <a:cs typeface="Calibri" panose="020F0502020204030204" pitchFamily="34" charset="0"/>
            </a:endParaRPr>
          </a:p>
          <a:p>
            <a:pPr marL="457200" indent="-457200">
              <a:buAutoNum type="arabicPeriod"/>
            </a:pPr>
            <a:endParaRPr lang="en-CA" dirty="0">
              <a:latin typeface="Calibri" panose="020F0502020204030204" pitchFamily="34" charset="0"/>
              <a:ea typeface="Calibri" panose="020F0502020204030204" pitchFamily="34" charset="0"/>
              <a:cs typeface="Calibri" panose="020F0502020204030204" pitchFamily="34" charset="0"/>
            </a:endParaRPr>
          </a:p>
          <a:p>
            <a:pPr marL="457200" indent="-457200">
              <a:buAutoNum type="arabicPeriod"/>
            </a:pPr>
            <a:endParaRPr lang="en-CA"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CA" dirty="0">
              <a:latin typeface="Calibri" panose="020F0502020204030204" pitchFamily="34" charset="0"/>
              <a:ea typeface="Calibri" panose="020F0502020204030204" pitchFamily="34" charset="0"/>
              <a:cs typeface="Calibri" panose="020F0502020204030204" pitchFamily="34" charset="0"/>
            </a:endParaRPr>
          </a:p>
          <a:p>
            <a:pPr marL="457200" indent="-457200">
              <a:buAutoNum type="arabicPeriod"/>
            </a:pPr>
            <a:endParaRPr lang="en-CA" dirty="0">
              <a:latin typeface="Calibri" panose="020F0502020204030204" pitchFamily="34" charset="0"/>
              <a:ea typeface="Calibri" panose="020F0502020204030204" pitchFamily="34" charset="0"/>
              <a:cs typeface="Calibri" panose="020F0502020204030204" pitchFamily="34" charset="0"/>
            </a:endParaRPr>
          </a:p>
          <a:p>
            <a:pPr marL="457200" indent="-457200">
              <a:buAutoNum type="arabicPeriod"/>
            </a:pPr>
            <a:endParaRPr lang="en-CA" dirty="0">
              <a:latin typeface="Calibri" panose="020F0502020204030204" pitchFamily="34" charset="0"/>
              <a:ea typeface="Calibri" panose="020F0502020204030204" pitchFamily="34" charset="0"/>
              <a:cs typeface="Calibri" panose="020F0502020204030204" pitchFamily="34" charset="0"/>
            </a:endParaRPr>
          </a:p>
          <a:p>
            <a:pPr marL="457200" indent="-457200">
              <a:buAutoNum type="arabicPeriod"/>
            </a:pPr>
            <a:endParaRPr lang="en-CA"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854189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A2F05-085C-12AA-08D9-0D6201E6B2BE}"/>
              </a:ext>
            </a:extLst>
          </p:cNvPr>
          <p:cNvSpPr>
            <a:spLocks noGrp="1"/>
          </p:cNvSpPr>
          <p:nvPr>
            <p:ph type="title"/>
          </p:nvPr>
        </p:nvSpPr>
        <p:spPr>
          <a:xfrm>
            <a:off x="913795" y="-259521"/>
            <a:ext cx="10353761" cy="1326321"/>
          </a:xfrm>
        </p:spPr>
        <p:txBody>
          <a:bodyPr>
            <a:normAutofit/>
          </a:bodyPr>
          <a:lstStyle/>
          <a:p>
            <a:r>
              <a:rPr lang="en-CA" sz="4400" dirty="0">
                <a:latin typeface="Calibri" panose="020F0502020204030204" pitchFamily="34" charset="0"/>
                <a:ea typeface="Calibri" panose="020F0502020204030204" pitchFamily="34" charset="0"/>
                <a:cs typeface="Calibri" panose="020F0502020204030204" pitchFamily="34" charset="0"/>
              </a:rPr>
              <a:t>Reference</a:t>
            </a:r>
          </a:p>
        </p:txBody>
      </p:sp>
      <p:sp>
        <p:nvSpPr>
          <p:cNvPr id="3" name="Content Placeholder 2">
            <a:extLst>
              <a:ext uri="{FF2B5EF4-FFF2-40B4-BE49-F238E27FC236}">
                <a16:creationId xmlns:a16="http://schemas.microsoft.com/office/drawing/2014/main" id="{7D2B9453-2001-D7BE-330B-62EE03F81092}"/>
              </a:ext>
            </a:extLst>
          </p:cNvPr>
          <p:cNvSpPr>
            <a:spLocks noGrp="1"/>
          </p:cNvSpPr>
          <p:nvPr>
            <p:ph idx="1"/>
          </p:nvPr>
        </p:nvSpPr>
        <p:spPr>
          <a:xfrm>
            <a:off x="152400" y="727365"/>
            <a:ext cx="11115157" cy="5953990"/>
          </a:xfrm>
        </p:spPr>
        <p:txBody>
          <a:bodyPr>
            <a:noAutofit/>
          </a:bodyPr>
          <a:lstStyle/>
          <a:p>
            <a:pPr marL="0" indent="0">
              <a:buNone/>
            </a:pPr>
            <a:r>
              <a:rPr lang="en-CA" dirty="0">
                <a:latin typeface="Calibri" panose="020F0502020204030204" pitchFamily="34" charset="0"/>
                <a:ea typeface="Calibri" panose="020F0502020204030204" pitchFamily="34" charset="0"/>
                <a:cs typeface="Calibri" panose="020F0502020204030204" pitchFamily="34" charset="0"/>
              </a:rPr>
              <a:t>9.  </a:t>
            </a:r>
            <a:r>
              <a:rPr lang="en-CA" dirty="0">
                <a:latin typeface="Calibri" panose="020F0502020204030204" pitchFamily="34" charset="0"/>
                <a:ea typeface="Calibri" panose="020F0502020204030204" pitchFamily="34" charset="0"/>
                <a:cs typeface="Calibri" panose="020F0502020204030204" pitchFamily="34" charset="0"/>
                <a:hlinkClick r:id="rId2"/>
              </a:rPr>
              <a:t>https://www.gdpradvisor.co.uk/gdpr-countries</a:t>
            </a:r>
            <a:endParaRPr lang="en-CA"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CA" dirty="0">
                <a:latin typeface="Calibri" panose="020F0502020204030204" pitchFamily="34" charset="0"/>
                <a:ea typeface="Calibri" panose="020F0502020204030204" pitchFamily="34" charset="0"/>
                <a:cs typeface="Calibri" panose="020F0502020204030204" pitchFamily="34" charset="0"/>
              </a:rPr>
              <a:t>10. </a:t>
            </a:r>
            <a:r>
              <a:rPr lang="en-CA" dirty="0">
                <a:latin typeface="Calibri" panose="020F0502020204030204" pitchFamily="34" charset="0"/>
                <a:ea typeface="Calibri" panose="020F0502020204030204" pitchFamily="34" charset="0"/>
                <a:cs typeface="Calibri" panose="020F0502020204030204" pitchFamily="34" charset="0"/>
                <a:hlinkClick r:id="rId3"/>
              </a:rPr>
              <a:t>https://en.wikipedia.org/wiki/Viber</a:t>
            </a:r>
            <a:endParaRPr lang="en-CA"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CA" dirty="0">
                <a:latin typeface="Calibri" panose="020F0502020204030204" pitchFamily="34" charset="0"/>
                <a:ea typeface="Calibri" panose="020F0502020204030204" pitchFamily="34" charset="0"/>
                <a:cs typeface="Calibri" panose="020F0502020204030204" pitchFamily="34" charset="0"/>
              </a:rPr>
              <a:t>11. </a:t>
            </a:r>
            <a:r>
              <a:rPr lang="en-CA" dirty="0">
                <a:latin typeface="Calibri" panose="020F0502020204030204" pitchFamily="34" charset="0"/>
                <a:ea typeface="Calibri" panose="020F0502020204030204" pitchFamily="34" charset="0"/>
                <a:cs typeface="Calibri" panose="020F0502020204030204" pitchFamily="34" charset="0"/>
                <a:hlinkClick r:id="rId4"/>
              </a:rPr>
              <a:t>https://www.cookieyes.com/blog/gdpr-countries/</a:t>
            </a:r>
            <a:endParaRPr lang="en-CA"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CA" dirty="0">
                <a:latin typeface="Calibri" panose="020F0502020204030204" pitchFamily="34" charset="0"/>
                <a:ea typeface="Calibri" panose="020F0502020204030204" pitchFamily="34" charset="0"/>
                <a:cs typeface="Calibri" panose="020F0502020204030204" pitchFamily="34" charset="0"/>
              </a:rPr>
              <a:t>12. </a:t>
            </a:r>
            <a:r>
              <a:rPr lang="en-CA" dirty="0">
                <a:latin typeface="Calibri" panose="020F0502020204030204" pitchFamily="34" charset="0"/>
                <a:ea typeface="Calibri" panose="020F0502020204030204" pitchFamily="34" charset="0"/>
                <a:cs typeface="Calibri" panose="020F0502020204030204" pitchFamily="34" charset="0"/>
                <a:hlinkClick r:id="rId5"/>
              </a:rPr>
              <a:t>https://termly.io/resources/articles/biggest-gdpr-fines/</a:t>
            </a:r>
            <a:endParaRPr lang="en-CA"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CA" dirty="0">
                <a:latin typeface="Calibri" panose="020F0502020204030204" pitchFamily="34" charset="0"/>
                <a:ea typeface="Calibri" panose="020F0502020204030204" pitchFamily="34" charset="0"/>
                <a:cs typeface="Calibri" panose="020F0502020204030204" pitchFamily="34" charset="0"/>
              </a:rPr>
              <a:t>13. </a:t>
            </a:r>
            <a:r>
              <a:rPr lang="en-CA" dirty="0">
                <a:latin typeface="Calibri" panose="020F0502020204030204" pitchFamily="34" charset="0"/>
                <a:ea typeface="Calibri" panose="020F0502020204030204" pitchFamily="34" charset="0"/>
                <a:cs typeface="Calibri" panose="020F0502020204030204" pitchFamily="34" charset="0"/>
                <a:hlinkClick r:id="rId6"/>
              </a:rPr>
              <a:t>https://eur-lex.europa.eu/eli/reg/2021/784/oj</a:t>
            </a:r>
            <a:endParaRPr lang="en-CA"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CA" dirty="0">
                <a:latin typeface="Calibri" panose="020F0502020204030204" pitchFamily="34" charset="0"/>
                <a:ea typeface="Calibri" panose="020F0502020204030204" pitchFamily="34" charset="0"/>
                <a:cs typeface="Calibri" panose="020F0502020204030204" pitchFamily="34" charset="0"/>
              </a:rPr>
              <a:t>14. </a:t>
            </a:r>
            <a:r>
              <a:rPr lang="en-CA" dirty="0">
                <a:latin typeface="Calibri" panose="020F0502020204030204" pitchFamily="34" charset="0"/>
                <a:ea typeface="Calibri" panose="020F0502020204030204" pitchFamily="34" charset="0"/>
                <a:cs typeface="Calibri" panose="020F0502020204030204" pitchFamily="34" charset="0"/>
                <a:hlinkClick r:id="rId7"/>
              </a:rPr>
              <a:t>https://eur-lex.europa.eu/legal-content/EN/TXT/?uri=celex%3A32013L0040</a:t>
            </a:r>
            <a:endParaRPr lang="en-CA"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CA" dirty="0">
                <a:latin typeface="Calibri" panose="020F0502020204030204" pitchFamily="34" charset="0"/>
                <a:ea typeface="Calibri" panose="020F0502020204030204" pitchFamily="34" charset="0"/>
                <a:cs typeface="Calibri" panose="020F0502020204030204" pitchFamily="34" charset="0"/>
              </a:rPr>
              <a:t>15. </a:t>
            </a:r>
            <a:r>
              <a:rPr lang="en-CA" dirty="0">
                <a:latin typeface="Calibri" panose="020F0502020204030204" pitchFamily="34" charset="0"/>
                <a:ea typeface="Calibri" panose="020F0502020204030204" pitchFamily="34" charset="0"/>
                <a:cs typeface="Calibri" panose="020F0502020204030204" pitchFamily="34" charset="0"/>
                <a:hlinkClick r:id="rId8"/>
              </a:rPr>
              <a:t>https://artificialintelligenceact.eu/</a:t>
            </a:r>
            <a:endParaRPr lang="en-CA"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CA" dirty="0">
                <a:latin typeface="Calibri" panose="020F0502020204030204" pitchFamily="34" charset="0"/>
                <a:ea typeface="Calibri" panose="020F0502020204030204" pitchFamily="34" charset="0"/>
                <a:cs typeface="Calibri" panose="020F0502020204030204" pitchFamily="34" charset="0"/>
              </a:rPr>
              <a:t>16. </a:t>
            </a:r>
            <a:r>
              <a:rPr lang="en-CA" dirty="0">
                <a:latin typeface="Calibri" panose="020F0502020204030204" pitchFamily="34" charset="0"/>
                <a:ea typeface="Calibri" panose="020F0502020204030204" pitchFamily="34" charset="0"/>
                <a:cs typeface="Calibri" panose="020F0502020204030204" pitchFamily="34" charset="0"/>
                <a:hlinkClick r:id="rId9"/>
              </a:rPr>
              <a:t>https://www.enforcementtracker.com/?insights</a:t>
            </a:r>
            <a:endParaRPr lang="en-CA"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CA" dirty="0">
                <a:latin typeface="Calibri" panose="020F0502020204030204" pitchFamily="34" charset="0"/>
                <a:ea typeface="Calibri" panose="020F0502020204030204" pitchFamily="34" charset="0"/>
                <a:cs typeface="Calibri" panose="020F0502020204030204" pitchFamily="34" charset="0"/>
              </a:rPr>
              <a:t>17. </a:t>
            </a:r>
            <a:r>
              <a:rPr lang="en-CA" dirty="0">
                <a:latin typeface="Calibri" panose="020F0502020204030204" pitchFamily="34" charset="0"/>
                <a:ea typeface="Calibri" panose="020F0502020204030204" pitchFamily="34" charset="0"/>
                <a:cs typeface="Calibri" panose="020F0502020204030204" pitchFamily="34" charset="0"/>
                <a:hlinkClick r:id="rId10"/>
              </a:rPr>
              <a:t>https://dataprivacymanager.net/5-biggest-gdpr-fines-so-far-2020/</a:t>
            </a:r>
            <a:endParaRPr lang="en-CA"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CA" dirty="0">
                <a:latin typeface="Calibri" panose="020F0502020204030204" pitchFamily="34" charset="0"/>
                <a:ea typeface="Calibri" panose="020F0502020204030204" pitchFamily="34" charset="0"/>
                <a:cs typeface="Calibri" panose="020F0502020204030204" pitchFamily="34" charset="0"/>
              </a:rPr>
              <a:t>18. </a:t>
            </a:r>
            <a:r>
              <a:rPr lang="en-CA" dirty="0">
                <a:latin typeface="Calibri" panose="020F0502020204030204" pitchFamily="34" charset="0"/>
                <a:ea typeface="Calibri" panose="020F0502020204030204" pitchFamily="34" charset="0"/>
                <a:cs typeface="Calibri" panose="020F0502020204030204" pitchFamily="34" charset="0"/>
                <a:hlinkClick r:id="rId11"/>
              </a:rPr>
              <a:t>https://www.nytimes.com/2023/05/22/business/meta-facebook-eu-privacy-fine.html</a:t>
            </a:r>
            <a:endParaRPr lang="en-CA"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CA" dirty="0">
                <a:latin typeface="Calibri" panose="020F0502020204030204" pitchFamily="34" charset="0"/>
                <a:ea typeface="Calibri" panose="020F0502020204030204" pitchFamily="34" charset="0"/>
                <a:cs typeface="Calibri" panose="020F0502020204030204" pitchFamily="34" charset="0"/>
              </a:rPr>
              <a:t>19. </a:t>
            </a:r>
            <a:r>
              <a:rPr lang="en-CA" dirty="0">
                <a:latin typeface="Calibri" panose="020F0502020204030204" pitchFamily="34" charset="0"/>
                <a:ea typeface="Calibri" panose="020F0502020204030204" pitchFamily="34" charset="0"/>
                <a:cs typeface="Calibri" panose="020F0502020204030204" pitchFamily="34" charset="0"/>
                <a:hlinkClick r:id="rId12"/>
              </a:rPr>
              <a:t>https://www.cyberpilot.io/cyberpilot-blog/data-protection-principles-the-7-principles-of-gdpr-explained/</a:t>
            </a:r>
            <a:endParaRPr lang="en-CA"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CA" dirty="0">
              <a:latin typeface="Calibri" panose="020F0502020204030204" pitchFamily="34" charset="0"/>
              <a:ea typeface="Calibri" panose="020F0502020204030204" pitchFamily="34" charset="0"/>
              <a:cs typeface="Calibri" panose="020F0502020204030204" pitchFamily="34" charset="0"/>
            </a:endParaRPr>
          </a:p>
          <a:p>
            <a:pPr marL="457200" indent="-457200">
              <a:buAutoNum type="arabicPeriod"/>
            </a:pPr>
            <a:endParaRPr lang="en-CA" dirty="0">
              <a:latin typeface="Calibri" panose="020F0502020204030204" pitchFamily="34" charset="0"/>
              <a:ea typeface="Calibri" panose="020F0502020204030204" pitchFamily="34" charset="0"/>
              <a:cs typeface="Calibri" panose="020F0502020204030204" pitchFamily="34" charset="0"/>
            </a:endParaRPr>
          </a:p>
          <a:p>
            <a:pPr marL="457200" indent="-457200">
              <a:buAutoNum type="arabicPeriod"/>
            </a:pPr>
            <a:endParaRPr lang="en-CA"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CA"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CA"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CA"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CA"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58613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A92AF-2DEC-93DA-18DF-677117605C6A}"/>
              </a:ext>
            </a:extLst>
          </p:cNvPr>
          <p:cNvSpPr>
            <a:spLocks noGrp="1"/>
          </p:cNvSpPr>
          <p:nvPr>
            <p:ph type="ctrTitle"/>
          </p:nvPr>
        </p:nvSpPr>
        <p:spPr>
          <a:xfrm>
            <a:off x="1595269" y="-1595437"/>
            <a:ext cx="9001462" cy="2387600"/>
          </a:xfrm>
        </p:spPr>
        <p:txBody>
          <a:bodyPr>
            <a:normAutofit/>
          </a:bodyPr>
          <a:lstStyle/>
          <a:p>
            <a:r>
              <a:rPr lang="en-CA" sz="4400" dirty="0">
                <a:latin typeface="Calibri" panose="020F0502020204030204" pitchFamily="34" charset="0"/>
                <a:ea typeface="Calibri" panose="020F0502020204030204" pitchFamily="34" charset="0"/>
                <a:cs typeface="Calibri" panose="020F0502020204030204" pitchFamily="34" charset="0"/>
              </a:rPr>
              <a:t>REFERENCE</a:t>
            </a:r>
          </a:p>
        </p:txBody>
      </p:sp>
      <p:sp>
        <p:nvSpPr>
          <p:cNvPr id="3" name="Subtitle 2">
            <a:extLst>
              <a:ext uri="{FF2B5EF4-FFF2-40B4-BE49-F238E27FC236}">
                <a16:creationId xmlns:a16="http://schemas.microsoft.com/office/drawing/2014/main" id="{E0928A65-FBCC-11FE-020A-67659191AFF1}"/>
              </a:ext>
            </a:extLst>
          </p:cNvPr>
          <p:cNvSpPr>
            <a:spLocks noGrp="1"/>
          </p:cNvSpPr>
          <p:nvPr>
            <p:ph type="subTitle" idx="1"/>
          </p:nvPr>
        </p:nvSpPr>
        <p:spPr>
          <a:xfrm>
            <a:off x="228600" y="792163"/>
            <a:ext cx="10368131" cy="5735637"/>
          </a:xfrm>
        </p:spPr>
        <p:txBody>
          <a:bodyPr>
            <a:normAutofit fontScale="40000" lnSpcReduction="20000"/>
          </a:bodyPr>
          <a:lstStyle/>
          <a:p>
            <a:pPr algn="l"/>
            <a:r>
              <a:rPr lang="en-CA" sz="6000" u="sng" dirty="0">
                <a:latin typeface="Calibri" panose="020F0502020204030204" pitchFamily="34" charset="0"/>
                <a:ea typeface="Calibri" panose="020F0502020204030204" pitchFamily="34" charset="0"/>
                <a:cs typeface="Calibri" panose="020F0502020204030204" pitchFamily="34" charset="0"/>
              </a:rPr>
              <a:t>CCPA</a:t>
            </a:r>
            <a:r>
              <a:rPr lang="en-CA" sz="6000" dirty="0">
                <a:latin typeface="Calibri" panose="020F0502020204030204" pitchFamily="34" charset="0"/>
                <a:ea typeface="Calibri" panose="020F0502020204030204" pitchFamily="34" charset="0"/>
                <a:cs typeface="Calibri" panose="020F0502020204030204" pitchFamily="34" charset="0"/>
              </a:rPr>
              <a:t>:</a:t>
            </a:r>
            <a:endParaRPr lang="en-CA" dirty="0">
              <a:latin typeface="Calibri" panose="020F0502020204030204" pitchFamily="34" charset="0"/>
              <a:ea typeface="Calibri" panose="020F0502020204030204" pitchFamily="34" charset="0"/>
              <a:cs typeface="Calibri" panose="020F0502020204030204" pitchFamily="34" charset="0"/>
            </a:endParaRPr>
          </a:p>
          <a:p>
            <a:pPr algn="l"/>
            <a:r>
              <a:rPr lang="en-CA" sz="5000" dirty="0">
                <a:latin typeface="Calibri" panose="020F0502020204030204" pitchFamily="34" charset="0"/>
                <a:ea typeface="Calibri" panose="020F0502020204030204" pitchFamily="34" charset="0"/>
                <a:cs typeface="Calibri" panose="020F0502020204030204" pitchFamily="34" charset="0"/>
              </a:rPr>
              <a:t>1</a:t>
            </a:r>
            <a:r>
              <a:rPr lang="en-CA" sz="2000" dirty="0">
                <a:latin typeface="Calibri" panose="020F0502020204030204" pitchFamily="34" charset="0"/>
                <a:ea typeface="Calibri" panose="020F0502020204030204" pitchFamily="34" charset="0"/>
                <a:cs typeface="Calibri" panose="020F0502020204030204" pitchFamily="34" charset="0"/>
              </a:rPr>
              <a:t>. </a:t>
            </a:r>
            <a:r>
              <a:rPr lang="en-CA" sz="3600" dirty="0">
                <a:latin typeface="Calibri" panose="020F0502020204030204" pitchFamily="34" charset="0"/>
                <a:ea typeface="Calibri" panose="020F0502020204030204" pitchFamily="34" charset="0"/>
                <a:cs typeface="Calibri" panose="020F0502020204030204" pitchFamily="34" charset="0"/>
              </a:rPr>
              <a:t> </a:t>
            </a:r>
            <a:r>
              <a:rPr lang="en-CA" sz="5000" dirty="0">
                <a:latin typeface="Calibri" panose="020F0502020204030204" pitchFamily="34" charset="0"/>
                <a:ea typeface="Calibri" panose="020F0502020204030204" pitchFamily="34" charset="0"/>
                <a:cs typeface="Calibri" panose="020F0502020204030204" pitchFamily="34" charset="0"/>
                <a:hlinkClick r:id="rId2"/>
              </a:rPr>
              <a:t>https://www.oag.ca.gov/privacy/ccpa</a:t>
            </a:r>
            <a:endParaRPr lang="en-CA" sz="5000" dirty="0">
              <a:latin typeface="Calibri" panose="020F0502020204030204" pitchFamily="34" charset="0"/>
              <a:ea typeface="Calibri" panose="020F0502020204030204" pitchFamily="34" charset="0"/>
              <a:cs typeface="Calibri" panose="020F0502020204030204" pitchFamily="34" charset="0"/>
            </a:endParaRPr>
          </a:p>
          <a:p>
            <a:pPr algn="l"/>
            <a:r>
              <a:rPr lang="en-CA" sz="5000" dirty="0">
                <a:latin typeface="Calibri" panose="020F0502020204030204" pitchFamily="34" charset="0"/>
                <a:ea typeface="Calibri" panose="020F0502020204030204" pitchFamily="34" charset="0"/>
                <a:cs typeface="Calibri" panose="020F0502020204030204" pitchFamily="34" charset="0"/>
              </a:rPr>
              <a:t>2. </a:t>
            </a:r>
            <a:r>
              <a:rPr lang="en-CA" sz="5000" dirty="0">
                <a:latin typeface="Calibri" panose="020F0502020204030204" pitchFamily="34" charset="0"/>
                <a:ea typeface="Calibri" panose="020F0502020204030204" pitchFamily="34" charset="0"/>
                <a:cs typeface="Calibri" panose="020F0502020204030204" pitchFamily="34" charset="0"/>
                <a:hlinkClick r:id="rId3"/>
              </a:rPr>
              <a:t>https://www.paloaltonetworks.ca/cyberpedia/ccpa</a:t>
            </a:r>
            <a:endParaRPr lang="en-CA" sz="5000" dirty="0">
              <a:latin typeface="Calibri" panose="020F0502020204030204" pitchFamily="34" charset="0"/>
              <a:ea typeface="Calibri" panose="020F0502020204030204" pitchFamily="34" charset="0"/>
              <a:cs typeface="Calibri" panose="020F0502020204030204" pitchFamily="34" charset="0"/>
            </a:endParaRPr>
          </a:p>
          <a:p>
            <a:pPr algn="l"/>
            <a:r>
              <a:rPr lang="en-CA" sz="5000" dirty="0">
                <a:latin typeface="Calibri" panose="020F0502020204030204" pitchFamily="34" charset="0"/>
                <a:ea typeface="Calibri" panose="020F0502020204030204" pitchFamily="34" charset="0"/>
                <a:cs typeface="Calibri" panose="020F0502020204030204" pitchFamily="34" charset="0"/>
              </a:rPr>
              <a:t>3. </a:t>
            </a:r>
            <a:r>
              <a:rPr lang="en-CA" sz="5000" dirty="0">
                <a:latin typeface="Calibri" panose="020F0502020204030204" pitchFamily="34" charset="0"/>
                <a:ea typeface="Calibri" panose="020F0502020204030204" pitchFamily="34" charset="0"/>
                <a:cs typeface="Calibri" panose="020F0502020204030204" pitchFamily="34" charset="0"/>
                <a:hlinkClick r:id="rId4"/>
              </a:rPr>
              <a:t>https://datameaning.com/2024/07/05/ccpa-compliance/</a:t>
            </a:r>
            <a:endParaRPr lang="en-CA" sz="5000" dirty="0">
              <a:latin typeface="Calibri" panose="020F0502020204030204" pitchFamily="34" charset="0"/>
              <a:ea typeface="Calibri" panose="020F0502020204030204" pitchFamily="34" charset="0"/>
              <a:cs typeface="Calibri" panose="020F0502020204030204" pitchFamily="34" charset="0"/>
            </a:endParaRPr>
          </a:p>
          <a:p>
            <a:pPr algn="l"/>
            <a:r>
              <a:rPr lang="en-US" sz="5000" dirty="0">
                <a:latin typeface="Calibri" panose="020F0502020204030204" pitchFamily="34" charset="0"/>
                <a:ea typeface="Calibri" panose="020F0502020204030204" pitchFamily="34" charset="0"/>
                <a:cs typeface="Calibri" panose="020F0502020204030204" pitchFamily="34" charset="0"/>
              </a:rPr>
              <a:t>4. </a:t>
            </a:r>
            <a:r>
              <a:rPr lang="en-US" sz="5000" dirty="0">
                <a:latin typeface="Calibri" panose="020F0502020204030204" pitchFamily="34" charset="0"/>
                <a:ea typeface="Calibri" panose="020F0502020204030204" pitchFamily="34" charset="0"/>
                <a:cs typeface="Calibri" panose="020F0502020204030204" pitchFamily="34" charset="0"/>
                <a:hlinkClick r:id="rId5"/>
              </a:rPr>
              <a:t>https://streetfightmag.com/2020/01/06/the-california-consumer-privacy-acts-promise-and-limitations/</a:t>
            </a:r>
            <a:endParaRPr lang="en-US" sz="5000" dirty="0">
              <a:latin typeface="Calibri" panose="020F0502020204030204" pitchFamily="34" charset="0"/>
              <a:ea typeface="Calibri" panose="020F0502020204030204" pitchFamily="34" charset="0"/>
              <a:cs typeface="Calibri" panose="020F0502020204030204" pitchFamily="34" charset="0"/>
            </a:endParaRPr>
          </a:p>
          <a:p>
            <a:pPr algn="l"/>
            <a:r>
              <a:rPr lang="en-US" sz="5000" dirty="0">
                <a:latin typeface="Calibri" panose="020F0502020204030204" pitchFamily="34" charset="0"/>
                <a:ea typeface="Calibri" panose="020F0502020204030204" pitchFamily="34" charset="0"/>
                <a:cs typeface="Calibri" panose="020F0502020204030204" pitchFamily="34" charset="0"/>
              </a:rPr>
              <a:t>5. </a:t>
            </a:r>
            <a:r>
              <a:rPr lang="en-US" sz="5000" dirty="0">
                <a:latin typeface="Calibri" panose="020F0502020204030204" pitchFamily="34" charset="0"/>
                <a:ea typeface="Calibri" panose="020F0502020204030204" pitchFamily="34" charset="0"/>
                <a:cs typeface="Calibri" panose="020F0502020204030204" pitchFamily="34" charset="0"/>
                <a:hlinkClick r:id="rId6"/>
              </a:rPr>
              <a:t>https://www.kelleydrye.com/viewpoints/blogs/ad-law-access/potential-constitutional-challenges-to-the-ccpa</a:t>
            </a:r>
            <a:endParaRPr lang="en-US" sz="5000" dirty="0">
              <a:latin typeface="Calibri" panose="020F0502020204030204" pitchFamily="34" charset="0"/>
              <a:ea typeface="Calibri" panose="020F0502020204030204" pitchFamily="34" charset="0"/>
              <a:cs typeface="Calibri" panose="020F0502020204030204" pitchFamily="34" charset="0"/>
            </a:endParaRPr>
          </a:p>
          <a:p>
            <a:pPr algn="l"/>
            <a:r>
              <a:rPr lang="en-US" sz="5000" dirty="0">
                <a:latin typeface="Calibri" panose="020F0502020204030204" pitchFamily="34" charset="0"/>
                <a:ea typeface="Calibri" panose="020F0502020204030204" pitchFamily="34" charset="0"/>
                <a:cs typeface="Calibri" panose="020F0502020204030204" pitchFamily="34" charset="0"/>
              </a:rPr>
              <a:t>6. </a:t>
            </a:r>
            <a:r>
              <a:rPr lang="en-US" sz="5000" dirty="0">
                <a:latin typeface="Calibri" panose="020F0502020204030204" pitchFamily="34" charset="0"/>
                <a:ea typeface="Calibri" panose="020F0502020204030204" pitchFamily="34" charset="0"/>
                <a:cs typeface="Calibri" panose="020F0502020204030204" pitchFamily="34" charset="0"/>
                <a:hlinkClick r:id="rId7"/>
              </a:rPr>
              <a:t>https://www.osano.com/articles/ccpa-cpra-sell-share</a:t>
            </a:r>
            <a:endParaRPr lang="en-US" sz="5000" dirty="0">
              <a:latin typeface="Calibri" panose="020F0502020204030204" pitchFamily="34" charset="0"/>
              <a:ea typeface="Calibri" panose="020F0502020204030204" pitchFamily="34" charset="0"/>
              <a:cs typeface="Calibri" panose="020F0502020204030204" pitchFamily="34" charset="0"/>
            </a:endParaRPr>
          </a:p>
          <a:p>
            <a:pPr algn="l"/>
            <a:r>
              <a:rPr lang="en-US" sz="5000" dirty="0">
                <a:latin typeface="Calibri" panose="020F0502020204030204" pitchFamily="34" charset="0"/>
                <a:ea typeface="Calibri" panose="020F0502020204030204" pitchFamily="34" charset="0"/>
                <a:cs typeface="Calibri" panose="020F0502020204030204" pitchFamily="34" charset="0"/>
              </a:rPr>
              <a:t>7. </a:t>
            </a:r>
            <a:r>
              <a:rPr lang="en-US" sz="5000" dirty="0">
                <a:latin typeface="Calibri" panose="020F0502020204030204" pitchFamily="34" charset="0"/>
                <a:ea typeface="Calibri" panose="020F0502020204030204" pitchFamily="34" charset="0"/>
                <a:cs typeface="Calibri" panose="020F0502020204030204" pitchFamily="34" charset="0"/>
                <a:hlinkClick r:id="rId8"/>
              </a:rPr>
              <a:t>https://www.amazon.jobs/en/privacy_page?region_id=region_california&amp;notice_id=california-privacy-english</a:t>
            </a:r>
            <a:endParaRPr lang="en-US" sz="5000" dirty="0">
              <a:latin typeface="Calibri" panose="020F0502020204030204" pitchFamily="34" charset="0"/>
              <a:ea typeface="Calibri" panose="020F0502020204030204" pitchFamily="34" charset="0"/>
              <a:cs typeface="Calibri" panose="020F0502020204030204" pitchFamily="34" charset="0"/>
            </a:endParaRPr>
          </a:p>
          <a:p>
            <a:pPr algn="l"/>
            <a:r>
              <a:rPr lang="en-US" sz="5000" dirty="0">
                <a:latin typeface="Calibri" panose="020F0502020204030204" pitchFamily="34" charset="0"/>
                <a:ea typeface="Calibri" panose="020F0502020204030204" pitchFamily="34" charset="0"/>
                <a:cs typeface="Calibri" panose="020F0502020204030204" pitchFamily="34" charset="0"/>
              </a:rPr>
              <a:t>8. </a:t>
            </a:r>
            <a:r>
              <a:rPr lang="en-US" sz="5000" dirty="0">
                <a:latin typeface="Calibri" panose="020F0502020204030204" pitchFamily="34" charset="0"/>
                <a:ea typeface="Calibri" panose="020F0502020204030204" pitchFamily="34" charset="0"/>
                <a:cs typeface="Calibri" panose="020F0502020204030204" pitchFamily="34" charset="0"/>
                <a:hlinkClick r:id="rId9"/>
              </a:rPr>
              <a:t>https://www.ebayinc.com/company/privacy-center/privacy-notice/state-privacy-disclosures/#california</a:t>
            </a:r>
            <a:endParaRPr lang="en-US" sz="5000" dirty="0">
              <a:latin typeface="Calibri" panose="020F0502020204030204" pitchFamily="34" charset="0"/>
              <a:ea typeface="Calibri" panose="020F0502020204030204" pitchFamily="34" charset="0"/>
              <a:cs typeface="Calibri" panose="020F0502020204030204" pitchFamily="34" charset="0"/>
            </a:endParaRPr>
          </a:p>
          <a:p>
            <a:pPr algn="l"/>
            <a:r>
              <a:rPr lang="en-US" sz="5000" dirty="0">
                <a:latin typeface="Calibri" panose="020F0502020204030204" pitchFamily="34" charset="0"/>
                <a:ea typeface="Calibri" panose="020F0502020204030204" pitchFamily="34" charset="0"/>
                <a:cs typeface="Calibri" panose="020F0502020204030204" pitchFamily="34" charset="0"/>
              </a:rPr>
              <a:t>9. </a:t>
            </a:r>
            <a:r>
              <a:rPr lang="en-US" sz="5000" dirty="0">
                <a:latin typeface="Calibri" panose="020F0502020204030204" pitchFamily="34" charset="0"/>
                <a:ea typeface="Calibri" panose="020F0502020204030204" pitchFamily="34" charset="0"/>
                <a:cs typeface="Calibri" panose="020F0502020204030204" pitchFamily="34" charset="0"/>
                <a:hlinkClick r:id="rId7"/>
              </a:rPr>
              <a:t>https://www.osano.com/articles/ccpa-cpra-sell-share</a:t>
            </a:r>
            <a:endParaRPr lang="en-US" sz="5000" dirty="0">
              <a:latin typeface="Calibri" panose="020F0502020204030204" pitchFamily="34" charset="0"/>
              <a:ea typeface="Calibri" panose="020F0502020204030204" pitchFamily="34" charset="0"/>
              <a:cs typeface="Calibri" panose="020F0502020204030204" pitchFamily="34" charset="0"/>
            </a:endParaRPr>
          </a:p>
          <a:p>
            <a:pPr algn="l"/>
            <a:endParaRPr lang="en-CA" sz="2000" dirty="0">
              <a:latin typeface="Calibri" panose="020F0502020204030204" pitchFamily="34" charset="0"/>
              <a:ea typeface="Calibri" panose="020F0502020204030204" pitchFamily="34" charset="0"/>
              <a:cs typeface="Calibri" panose="020F0502020204030204" pitchFamily="34" charset="0"/>
            </a:endParaRPr>
          </a:p>
          <a:p>
            <a:pPr algn="l"/>
            <a:endParaRPr lang="en-CA" dirty="0"/>
          </a:p>
        </p:txBody>
      </p:sp>
    </p:spTree>
    <p:extLst>
      <p:ext uri="{BB962C8B-B14F-4D97-AF65-F5344CB8AC3E}">
        <p14:creationId xmlns:p14="http://schemas.microsoft.com/office/powerpoint/2010/main" val="42788723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656FE-6F03-6213-AB39-C375C8D0DF9C}"/>
              </a:ext>
            </a:extLst>
          </p:cNvPr>
          <p:cNvSpPr>
            <a:spLocks noGrp="1"/>
          </p:cNvSpPr>
          <p:nvPr>
            <p:ph type="title"/>
          </p:nvPr>
        </p:nvSpPr>
        <p:spPr>
          <a:xfrm>
            <a:off x="913795" y="-259521"/>
            <a:ext cx="10353761" cy="1326321"/>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Reference</a:t>
            </a:r>
            <a:endParaRPr lang="en-CA"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F3E33E18-605A-8FCA-0264-560A72BBAD73}"/>
              </a:ext>
            </a:extLst>
          </p:cNvPr>
          <p:cNvSpPr>
            <a:spLocks noGrp="1"/>
          </p:cNvSpPr>
          <p:nvPr>
            <p:ph idx="1"/>
          </p:nvPr>
        </p:nvSpPr>
        <p:spPr>
          <a:xfrm>
            <a:off x="0" y="752169"/>
            <a:ext cx="11789229" cy="5958348"/>
          </a:xfrm>
        </p:spPr>
        <p:txBody>
          <a:bodyPr>
            <a:normAutofit fontScale="92500" lnSpcReduction="20000"/>
          </a:bodyPr>
          <a:lstStyle/>
          <a:p>
            <a:pPr marL="0" indent="0">
              <a:buNone/>
            </a:pPr>
            <a:r>
              <a:rPr lang="en-US" sz="2200" dirty="0">
                <a:latin typeface="Calibri" panose="020F0502020204030204" pitchFamily="34" charset="0"/>
                <a:ea typeface="Calibri" panose="020F0502020204030204" pitchFamily="34" charset="0"/>
                <a:cs typeface="Calibri" panose="020F0502020204030204" pitchFamily="34" charset="0"/>
              </a:rPr>
              <a:t>10. </a:t>
            </a:r>
            <a:r>
              <a:rPr lang="en-US" sz="2200" dirty="0">
                <a:latin typeface="Calibri" panose="020F0502020204030204" pitchFamily="34" charset="0"/>
                <a:ea typeface="Calibri" panose="020F0502020204030204" pitchFamily="34" charset="0"/>
                <a:cs typeface="Calibri" panose="020F0502020204030204" pitchFamily="34" charset="0"/>
                <a:hlinkClick r:id="rId2"/>
              </a:rPr>
              <a:t>https://www.forbes.com/sites/tomchavez/2022/10/27/on-privacy-regulators-are-awakening-the-consumerand-its-an-innovation-imperative/</a:t>
            </a:r>
            <a:endParaRPr lang="en-US" sz="22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2200" dirty="0">
                <a:latin typeface="Calibri" panose="020F0502020204030204" pitchFamily="34" charset="0"/>
                <a:ea typeface="Calibri" panose="020F0502020204030204" pitchFamily="34" charset="0"/>
                <a:cs typeface="Calibri" panose="020F0502020204030204" pitchFamily="34" charset="0"/>
              </a:rPr>
              <a:t>11. </a:t>
            </a:r>
            <a:r>
              <a:rPr lang="en-US" sz="2200" dirty="0">
                <a:latin typeface="Calibri" panose="020F0502020204030204" pitchFamily="34" charset="0"/>
                <a:ea typeface="Calibri" panose="020F0502020204030204" pitchFamily="34" charset="0"/>
                <a:cs typeface="Calibri" panose="020F0502020204030204" pitchFamily="34" charset="0"/>
                <a:hlinkClick r:id="rId3"/>
              </a:rPr>
              <a:t>https://www.didomi.io/blog/sephora-fine-california-first-ccpa-enforcement-settlement</a:t>
            </a:r>
            <a:endParaRPr lang="en-US" sz="22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22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r>
              <a:rPr lang="en-US" sz="2600" u="sng" dirty="0">
                <a:latin typeface="Calibri" panose="020F0502020204030204" pitchFamily="34" charset="0"/>
                <a:ea typeface="Calibri" panose="020F0502020204030204" pitchFamily="34" charset="0"/>
                <a:cs typeface="Calibri" panose="020F0502020204030204" pitchFamily="34" charset="0"/>
              </a:rPr>
              <a:t>HIPPA</a:t>
            </a:r>
            <a:r>
              <a:rPr lang="en-US" sz="2200" dirty="0">
                <a:latin typeface="Calibri" panose="020F0502020204030204" pitchFamily="34" charset="0"/>
                <a:ea typeface="Calibri" panose="020F0502020204030204" pitchFamily="34" charset="0"/>
                <a:cs typeface="Calibri" panose="020F0502020204030204" pitchFamily="34" charset="0"/>
              </a:rPr>
              <a:t>:</a:t>
            </a:r>
          </a:p>
          <a:p>
            <a:pPr marL="457200" indent="-457200">
              <a:buAutoNum type="arabicPeriod"/>
            </a:pPr>
            <a:r>
              <a:rPr lang="en-US" sz="2200" dirty="0">
                <a:latin typeface="Calibri" panose="020F0502020204030204" pitchFamily="34" charset="0"/>
                <a:ea typeface="Calibri" panose="020F0502020204030204" pitchFamily="34" charset="0"/>
                <a:cs typeface="Calibri" panose="020F0502020204030204" pitchFamily="34" charset="0"/>
                <a:hlinkClick r:id="rId4"/>
              </a:rPr>
              <a:t>https://www.hipaajournal.com/hipaa-privacy-rule/</a:t>
            </a:r>
            <a:endParaRPr lang="en-US" sz="2200" dirty="0">
              <a:latin typeface="Calibri" panose="020F0502020204030204" pitchFamily="34" charset="0"/>
              <a:ea typeface="Calibri" panose="020F0502020204030204" pitchFamily="34" charset="0"/>
              <a:cs typeface="Calibri" panose="020F0502020204030204" pitchFamily="34" charset="0"/>
            </a:endParaRPr>
          </a:p>
          <a:p>
            <a:pPr marL="457200" indent="-457200">
              <a:buAutoNum type="arabicPeriod"/>
            </a:pPr>
            <a:r>
              <a:rPr lang="en-US" sz="2200" dirty="0">
                <a:latin typeface="Calibri" panose="020F0502020204030204" pitchFamily="34" charset="0"/>
                <a:ea typeface="Calibri" panose="020F0502020204030204" pitchFamily="34" charset="0"/>
                <a:cs typeface="Calibri" panose="020F0502020204030204" pitchFamily="34" charset="0"/>
                <a:hlinkClick r:id="rId5"/>
              </a:rPr>
              <a:t>https://en.wikipedia.org/wiki/Health_Insurance_Portability_and_Accountability_Act</a:t>
            </a:r>
            <a:endParaRPr lang="en-US" sz="2200" dirty="0">
              <a:latin typeface="Calibri" panose="020F0502020204030204" pitchFamily="34" charset="0"/>
              <a:ea typeface="Calibri" panose="020F0502020204030204" pitchFamily="34" charset="0"/>
              <a:cs typeface="Calibri" panose="020F0502020204030204" pitchFamily="34" charset="0"/>
            </a:endParaRPr>
          </a:p>
          <a:p>
            <a:pPr marL="457200" indent="-457200">
              <a:buAutoNum type="arabicPeriod"/>
            </a:pPr>
            <a:r>
              <a:rPr lang="en-US" sz="2200" dirty="0">
                <a:latin typeface="Calibri" panose="020F0502020204030204" pitchFamily="34" charset="0"/>
                <a:ea typeface="Calibri" panose="020F0502020204030204" pitchFamily="34" charset="0"/>
                <a:cs typeface="Calibri" panose="020F0502020204030204" pitchFamily="34" charset="0"/>
                <a:hlinkClick r:id="rId6"/>
              </a:rPr>
              <a:t>https://www.digitalguardian.com/blog/what-hipaa-compliance</a:t>
            </a:r>
            <a:endParaRPr lang="en-US" sz="2200" dirty="0">
              <a:latin typeface="Calibri" panose="020F0502020204030204" pitchFamily="34" charset="0"/>
              <a:ea typeface="Calibri" panose="020F0502020204030204" pitchFamily="34" charset="0"/>
              <a:cs typeface="Calibri" panose="020F0502020204030204" pitchFamily="34" charset="0"/>
            </a:endParaRPr>
          </a:p>
          <a:p>
            <a:pPr marL="457200" indent="-457200">
              <a:buAutoNum type="arabicPeriod"/>
            </a:pPr>
            <a:r>
              <a:rPr lang="en-US" sz="2200" dirty="0">
                <a:latin typeface="Calibri" panose="020F0502020204030204" pitchFamily="34" charset="0"/>
                <a:ea typeface="Calibri" panose="020F0502020204030204" pitchFamily="34" charset="0"/>
                <a:cs typeface="Calibri" panose="020F0502020204030204" pitchFamily="34" charset="0"/>
                <a:hlinkClick r:id="rId7"/>
              </a:rPr>
              <a:t>https://www.govinfo.gov/content/pkg/FR-2006-02-16/html/06-1376.htm</a:t>
            </a:r>
            <a:endParaRPr lang="en-US" sz="2200" dirty="0">
              <a:latin typeface="Calibri" panose="020F0502020204030204" pitchFamily="34" charset="0"/>
              <a:ea typeface="Calibri" panose="020F0502020204030204" pitchFamily="34" charset="0"/>
              <a:cs typeface="Calibri" panose="020F0502020204030204" pitchFamily="34" charset="0"/>
            </a:endParaRPr>
          </a:p>
          <a:p>
            <a:pPr marL="457200" indent="-457200">
              <a:buAutoNum type="arabicPeriod"/>
            </a:pPr>
            <a:r>
              <a:rPr lang="en-CA" sz="2200" dirty="0">
                <a:latin typeface="Calibri" panose="020F0502020204030204" pitchFamily="34" charset="0"/>
                <a:ea typeface="Calibri" panose="020F0502020204030204" pitchFamily="34" charset="0"/>
                <a:cs typeface="Calibri" panose="020F0502020204030204" pitchFamily="34" charset="0"/>
                <a:hlinkClick r:id="rId8"/>
              </a:rPr>
              <a:t>https://www.hipaajournal.com/what-are-the-penalties-for-hipaa-violations-7096/</a:t>
            </a:r>
            <a:endParaRPr lang="en-CA" sz="2200" dirty="0">
              <a:latin typeface="Calibri" panose="020F0502020204030204" pitchFamily="34" charset="0"/>
              <a:ea typeface="Calibri" panose="020F0502020204030204" pitchFamily="34" charset="0"/>
              <a:cs typeface="Calibri" panose="020F0502020204030204" pitchFamily="34" charset="0"/>
            </a:endParaRPr>
          </a:p>
          <a:p>
            <a:pPr marL="457200" indent="-457200">
              <a:buAutoNum type="arabicPeriod"/>
            </a:pPr>
            <a:r>
              <a:rPr lang="en-CA" sz="2200" dirty="0">
                <a:latin typeface="Calibri" panose="020F0502020204030204" pitchFamily="34" charset="0"/>
                <a:ea typeface="Calibri" panose="020F0502020204030204" pitchFamily="34" charset="0"/>
                <a:cs typeface="Calibri" panose="020F0502020204030204" pitchFamily="34" charset="0"/>
                <a:hlinkClick r:id="rId9"/>
              </a:rPr>
              <a:t>https://www.fisherphillips.com/en/news-insights/dramatic-increases-in-hipaa-privacy-and-security-enforcement.html</a:t>
            </a:r>
            <a:endParaRPr lang="en-CA" sz="2200" dirty="0">
              <a:latin typeface="Calibri" panose="020F0502020204030204" pitchFamily="34" charset="0"/>
              <a:ea typeface="Calibri" panose="020F0502020204030204" pitchFamily="34" charset="0"/>
              <a:cs typeface="Calibri" panose="020F0502020204030204" pitchFamily="34" charset="0"/>
            </a:endParaRPr>
          </a:p>
          <a:p>
            <a:pPr marL="457200" indent="-457200">
              <a:buAutoNum type="arabicPeriod"/>
            </a:pPr>
            <a:r>
              <a:rPr lang="en-CA" sz="2200" dirty="0">
                <a:latin typeface="Calibri" panose="020F0502020204030204" pitchFamily="34" charset="0"/>
                <a:ea typeface="Calibri" panose="020F0502020204030204" pitchFamily="34" charset="0"/>
                <a:cs typeface="Calibri" panose="020F0502020204030204" pitchFamily="34" charset="0"/>
              </a:rPr>
              <a:t> </a:t>
            </a:r>
            <a:r>
              <a:rPr lang="en-CA" sz="2200" dirty="0">
                <a:latin typeface="Calibri" panose="020F0502020204030204" pitchFamily="34" charset="0"/>
                <a:ea typeface="Calibri" panose="020F0502020204030204" pitchFamily="34" charset="0"/>
                <a:cs typeface="Calibri" panose="020F0502020204030204" pitchFamily="34" charset="0"/>
                <a:hlinkClick r:id="rId10"/>
              </a:rPr>
              <a:t>https://www.hhs.gov/hipaa/for-professionals/privacy/guidance/disclosures-public-health-activities/index.html</a:t>
            </a:r>
            <a:endParaRPr lang="en-CA" sz="22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CA"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772769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3D760-E8BB-E016-13C2-B7674297E9A5}"/>
              </a:ext>
            </a:extLst>
          </p:cNvPr>
          <p:cNvSpPr>
            <a:spLocks noGrp="1"/>
          </p:cNvSpPr>
          <p:nvPr>
            <p:ph type="title"/>
          </p:nvPr>
        </p:nvSpPr>
        <p:spPr>
          <a:xfrm>
            <a:off x="913796" y="-138546"/>
            <a:ext cx="10353761" cy="1326321"/>
          </a:xfrm>
        </p:spPr>
        <p:txBody>
          <a:bodyPr>
            <a:normAutofit/>
          </a:bodyPr>
          <a:lstStyle/>
          <a:p>
            <a:r>
              <a:rPr lang="en-CA" sz="4400" dirty="0">
                <a:latin typeface="Calibri" panose="020F0502020204030204" pitchFamily="34" charset="0"/>
                <a:ea typeface="Calibri" panose="020F0502020204030204" pitchFamily="34" charset="0"/>
                <a:cs typeface="Calibri" panose="020F0502020204030204" pitchFamily="34" charset="0"/>
              </a:rPr>
              <a:t>Reference</a:t>
            </a:r>
          </a:p>
        </p:txBody>
      </p:sp>
      <p:sp>
        <p:nvSpPr>
          <p:cNvPr id="3" name="Content Placeholder 2">
            <a:extLst>
              <a:ext uri="{FF2B5EF4-FFF2-40B4-BE49-F238E27FC236}">
                <a16:creationId xmlns:a16="http://schemas.microsoft.com/office/drawing/2014/main" id="{4FB0BDFB-793F-7AFE-136A-662D6881376C}"/>
              </a:ext>
            </a:extLst>
          </p:cNvPr>
          <p:cNvSpPr>
            <a:spLocks noGrp="1"/>
          </p:cNvSpPr>
          <p:nvPr>
            <p:ph idx="1"/>
          </p:nvPr>
        </p:nvSpPr>
        <p:spPr>
          <a:xfrm>
            <a:off x="149629" y="965200"/>
            <a:ext cx="11940771" cy="5702300"/>
          </a:xfrm>
        </p:spPr>
        <p:txBody>
          <a:bodyPr>
            <a:normAutofit fontScale="92500" lnSpcReduction="20000"/>
          </a:bodyPr>
          <a:lstStyle/>
          <a:p>
            <a:pPr marL="0" indent="0">
              <a:buNone/>
            </a:pPr>
            <a:r>
              <a:rPr lang="en-CA" sz="2200" dirty="0">
                <a:latin typeface="Calibri" panose="020F0502020204030204" pitchFamily="34" charset="0"/>
                <a:ea typeface="Calibri" panose="020F0502020204030204" pitchFamily="34" charset="0"/>
                <a:cs typeface="Calibri" panose="020F0502020204030204" pitchFamily="34" charset="0"/>
              </a:rPr>
              <a:t>8. </a:t>
            </a:r>
            <a:r>
              <a:rPr lang="en-CA" sz="2200" dirty="0">
                <a:latin typeface="Calibri" panose="020F0502020204030204" pitchFamily="34" charset="0"/>
                <a:ea typeface="Calibri" panose="020F0502020204030204" pitchFamily="34" charset="0"/>
                <a:cs typeface="Calibri" panose="020F0502020204030204" pitchFamily="34" charset="0"/>
                <a:hlinkClick r:id="rId2"/>
              </a:rPr>
              <a:t>Https://www.ecfr.gov/current/title-45/subtitle-A/subchapter-C/part-164/subpart-E/section-164.506</a:t>
            </a:r>
            <a:endParaRPr lang="en-CA" sz="22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CA" sz="2200" dirty="0">
                <a:latin typeface="Calibri" panose="020F0502020204030204" pitchFamily="34" charset="0"/>
                <a:ea typeface="Calibri" panose="020F0502020204030204" pitchFamily="34" charset="0"/>
                <a:cs typeface="Calibri" panose="020F0502020204030204" pitchFamily="34" charset="0"/>
              </a:rPr>
              <a:t>9. </a:t>
            </a:r>
            <a:r>
              <a:rPr lang="en-CA" sz="2200" dirty="0">
                <a:latin typeface="Calibri" panose="020F0502020204030204" pitchFamily="34" charset="0"/>
                <a:ea typeface="Calibri" panose="020F0502020204030204" pitchFamily="34" charset="0"/>
                <a:cs typeface="Calibri" panose="020F0502020204030204" pitchFamily="34" charset="0"/>
                <a:hlinkClick r:id="rId3"/>
              </a:rPr>
              <a:t>https://www.compliancejunction.com/pros-and-cons-of-hipaa/</a:t>
            </a:r>
            <a:endParaRPr lang="en-CA" sz="22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CA" sz="2200" dirty="0">
                <a:latin typeface="Calibri" panose="020F0502020204030204" pitchFamily="34" charset="0"/>
                <a:ea typeface="Calibri" panose="020F0502020204030204" pitchFamily="34" charset="0"/>
                <a:cs typeface="Calibri" panose="020F0502020204030204" pitchFamily="34" charset="0"/>
              </a:rPr>
              <a:t>10. </a:t>
            </a:r>
            <a:r>
              <a:rPr lang="en-CA" sz="2200" dirty="0">
                <a:latin typeface="Calibri" panose="020F0502020204030204" pitchFamily="34" charset="0"/>
                <a:ea typeface="Calibri" panose="020F0502020204030204" pitchFamily="34" charset="0"/>
                <a:cs typeface="Calibri" panose="020F0502020204030204" pitchFamily="34" charset="0"/>
                <a:hlinkClick r:id="rId4"/>
              </a:rPr>
              <a:t>https://www.score.org/utah/resource/blog-post/advantages-and-disadvantages-hipaa-exploring-pros-and-cons</a:t>
            </a:r>
            <a:endParaRPr lang="en-CA" sz="22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CA" sz="2200" dirty="0">
                <a:latin typeface="Calibri" panose="020F0502020204030204" pitchFamily="34" charset="0"/>
                <a:ea typeface="Calibri" panose="020F0502020204030204" pitchFamily="34" charset="0"/>
                <a:cs typeface="Calibri" panose="020F0502020204030204" pitchFamily="34" charset="0"/>
              </a:rPr>
              <a:t>11. </a:t>
            </a:r>
            <a:r>
              <a:rPr lang="en-CA" sz="2200" dirty="0">
                <a:latin typeface="Calibri" panose="020F0502020204030204" pitchFamily="34" charset="0"/>
                <a:ea typeface="Calibri" panose="020F0502020204030204" pitchFamily="34" charset="0"/>
                <a:cs typeface="Calibri" panose="020F0502020204030204" pitchFamily="34" charset="0"/>
                <a:hlinkClick r:id="rId5"/>
              </a:rPr>
              <a:t>https://www.hipaaguide.net/disadvantages-of-hipaa/</a:t>
            </a:r>
            <a:endParaRPr lang="en-CA" sz="22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CA" sz="2200" dirty="0">
                <a:latin typeface="Calibri" panose="020F0502020204030204" pitchFamily="34" charset="0"/>
                <a:ea typeface="Calibri" panose="020F0502020204030204" pitchFamily="34" charset="0"/>
                <a:cs typeface="Calibri" panose="020F0502020204030204" pitchFamily="34" charset="0"/>
              </a:rPr>
              <a:t>12. </a:t>
            </a:r>
            <a:r>
              <a:rPr lang="en-CA" sz="2200" dirty="0">
                <a:latin typeface="Calibri" panose="020F0502020204030204" pitchFamily="34" charset="0"/>
                <a:ea typeface="Calibri" panose="020F0502020204030204" pitchFamily="34" charset="0"/>
                <a:cs typeface="Calibri" panose="020F0502020204030204" pitchFamily="34" charset="0"/>
                <a:hlinkClick r:id="rId6"/>
              </a:rPr>
              <a:t>https://www.ifaxapp.com/hipaa/best-hipaa-compliant-phone-app/</a:t>
            </a:r>
            <a:endParaRPr lang="en-CA" sz="22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CA" sz="2200" dirty="0">
                <a:latin typeface="Calibri" panose="020F0502020204030204" pitchFamily="34" charset="0"/>
                <a:ea typeface="Calibri" panose="020F0502020204030204" pitchFamily="34" charset="0"/>
                <a:cs typeface="Calibri" panose="020F0502020204030204" pitchFamily="34" charset="0"/>
              </a:rPr>
              <a:t>13. </a:t>
            </a:r>
            <a:r>
              <a:rPr lang="en-CA" sz="2200" dirty="0">
                <a:latin typeface="Calibri" panose="020F0502020204030204" pitchFamily="34" charset="0"/>
                <a:ea typeface="Calibri" panose="020F0502020204030204" pitchFamily="34" charset="0"/>
                <a:cs typeface="Calibri" panose="020F0502020204030204" pitchFamily="34" charset="0"/>
                <a:hlinkClick r:id="rId7"/>
              </a:rPr>
              <a:t>https://hiverhq.com/blog/hipaa-compliant-messaging-apps</a:t>
            </a:r>
            <a:endParaRPr lang="en-CA" sz="22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CA" sz="2200" dirty="0">
                <a:latin typeface="Calibri" panose="020F0502020204030204" pitchFamily="34" charset="0"/>
                <a:ea typeface="Calibri" panose="020F0502020204030204" pitchFamily="34" charset="0"/>
                <a:cs typeface="Calibri" panose="020F0502020204030204" pitchFamily="34" charset="0"/>
              </a:rPr>
              <a:t>14. </a:t>
            </a:r>
            <a:r>
              <a:rPr lang="en-CA" sz="2200" dirty="0">
                <a:latin typeface="Calibri" panose="020F0502020204030204" pitchFamily="34" charset="0"/>
                <a:ea typeface="Calibri" panose="020F0502020204030204" pitchFamily="34" charset="0"/>
                <a:cs typeface="Calibri" panose="020F0502020204030204" pitchFamily="34" charset="0"/>
                <a:hlinkClick r:id="rId8"/>
              </a:rPr>
              <a:t>https://www.hipaajournal.com/hipaa-social-media/</a:t>
            </a:r>
            <a:endParaRPr lang="en-CA" sz="22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CA" sz="2200" dirty="0">
                <a:latin typeface="Calibri" panose="020F0502020204030204" pitchFamily="34" charset="0"/>
                <a:ea typeface="Calibri" panose="020F0502020204030204" pitchFamily="34" charset="0"/>
                <a:cs typeface="Calibri" panose="020F0502020204030204" pitchFamily="34" charset="0"/>
              </a:rPr>
              <a:t>15. </a:t>
            </a:r>
            <a:r>
              <a:rPr lang="en-CA" sz="2200" dirty="0">
                <a:latin typeface="Calibri" panose="020F0502020204030204" pitchFamily="34" charset="0"/>
                <a:ea typeface="Calibri" panose="020F0502020204030204" pitchFamily="34" charset="0"/>
                <a:cs typeface="Calibri" panose="020F0502020204030204" pitchFamily="34" charset="0"/>
                <a:hlinkClick r:id="rId9"/>
              </a:rPr>
              <a:t>https://www.paubox.com/blog/is-posting-on-social-media-a-hipaa-violation</a:t>
            </a:r>
            <a:endParaRPr lang="en-CA" sz="2200" dirty="0">
              <a:latin typeface="Calibri" panose="020F0502020204030204" pitchFamily="34" charset="0"/>
              <a:ea typeface="Calibri" panose="020F0502020204030204" pitchFamily="34" charset="0"/>
              <a:cs typeface="Calibri" panose="020F0502020204030204" pitchFamily="34" charset="0"/>
            </a:endParaRPr>
          </a:p>
          <a:p>
            <a:pPr marL="0" indent="0" algn="l">
              <a:buNone/>
            </a:pPr>
            <a:r>
              <a:rPr lang="en-CA" sz="2200" dirty="0">
                <a:latin typeface="Calibri" panose="020F0502020204030204" pitchFamily="34" charset="0"/>
                <a:ea typeface="Calibri" panose="020F0502020204030204" pitchFamily="34" charset="0"/>
                <a:cs typeface="Calibri" panose="020F0502020204030204" pitchFamily="34" charset="0"/>
              </a:rPr>
              <a:t>16. </a:t>
            </a:r>
            <a:r>
              <a:rPr lang="en-CA" sz="2200" dirty="0">
                <a:latin typeface="Calibri" panose="020F0502020204030204" pitchFamily="34" charset="0"/>
                <a:ea typeface="Calibri" panose="020F0502020204030204" pitchFamily="34" charset="0"/>
                <a:cs typeface="Calibri" panose="020F0502020204030204" pitchFamily="34" charset="0"/>
                <a:hlinkClick r:id="rId10"/>
              </a:rPr>
              <a:t>https://www.strikegraph.com/guides/what-cannot-be-shared-under-hipaa</a:t>
            </a:r>
            <a:endParaRPr lang="en-CA" sz="2200" dirty="0">
              <a:latin typeface="Calibri" panose="020F0502020204030204" pitchFamily="34" charset="0"/>
              <a:ea typeface="Calibri" panose="020F0502020204030204" pitchFamily="34" charset="0"/>
              <a:cs typeface="Calibri" panose="020F0502020204030204" pitchFamily="34" charset="0"/>
            </a:endParaRPr>
          </a:p>
          <a:p>
            <a:pPr marL="0" indent="0" algn="l">
              <a:buNone/>
            </a:pPr>
            <a:r>
              <a:rPr lang="en-CA" sz="2200" dirty="0">
                <a:latin typeface="Calibri" panose="020F0502020204030204" pitchFamily="34" charset="0"/>
                <a:ea typeface="Calibri" panose="020F0502020204030204" pitchFamily="34" charset="0"/>
                <a:cs typeface="Calibri" panose="020F0502020204030204" pitchFamily="34" charset="0"/>
              </a:rPr>
              <a:t>17. </a:t>
            </a:r>
            <a:r>
              <a:rPr lang="en-CA" sz="2200" dirty="0">
                <a:latin typeface="Calibri" panose="020F0502020204030204" pitchFamily="34" charset="0"/>
                <a:ea typeface="Calibri" panose="020F0502020204030204" pitchFamily="34" charset="0"/>
                <a:cs typeface="Calibri" panose="020F0502020204030204" pitchFamily="34" charset="0"/>
                <a:hlinkClick r:id="rId11"/>
              </a:rPr>
              <a:t>https://www.ftc.gov/business-guidance/resources/collecting-using-or-sharing-consumer-health-information-look-hipaa-ftc-act-health-breach</a:t>
            </a:r>
            <a:endParaRPr lang="en-CA" sz="2200" dirty="0">
              <a:latin typeface="Calibri" panose="020F0502020204030204" pitchFamily="34" charset="0"/>
              <a:ea typeface="Calibri" panose="020F0502020204030204" pitchFamily="34" charset="0"/>
              <a:cs typeface="Calibri" panose="020F0502020204030204" pitchFamily="34" charset="0"/>
            </a:endParaRPr>
          </a:p>
          <a:p>
            <a:pPr marL="0" indent="0" algn="l">
              <a:buNone/>
            </a:pPr>
            <a:r>
              <a:rPr lang="en-CA" sz="2200" dirty="0">
                <a:latin typeface="Calibri" panose="020F0502020204030204" pitchFamily="34" charset="0"/>
                <a:ea typeface="Calibri" panose="020F0502020204030204" pitchFamily="34" charset="0"/>
                <a:cs typeface="Calibri" panose="020F0502020204030204" pitchFamily="34" charset="0"/>
              </a:rPr>
              <a:t>18. </a:t>
            </a:r>
            <a:r>
              <a:rPr lang="en-CA" sz="2200" dirty="0">
                <a:latin typeface="Calibri" panose="020F0502020204030204" pitchFamily="34" charset="0"/>
                <a:ea typeface="Calibri" panose="020F0502020204030204" pitchFamily="34" charset="0"/>
                <a:cs typeface="Calibri" panose="020F0502020204030204" pitchFamily="34" charset="0"/>
                <a:hlinkClick r:id="rId12"/>
              </a:rPr>
              <a:t>https://www.hipaajournal.com/anthem-inc-settles-state-attorneys-general-data-breach-investigations-and-pays-48-2-million-in-penalties/</a:t>
            </a:r>
            <a:endParaRPr lang="en-CA" sz="22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CA"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CA"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CA"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CA"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CA"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051722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629AD-DD18-0817-F884-6C1C203BDE15}"/>
              </a:ext>
            </a:extLst>
          </p:cNvPr>
          <p:cNvSpPr>
            <a:spLocks noGrp="1"/>
          </p:cNvSpPr>
          <p:nvPr>
            <p:ph type="ctrTitle"/>
          </p:nvPr>
        </p:nvSpPr>
        <p:spPr>
          <a:xfrm>
            <a:off x="1595269" y="-1612370"/>
            <a:ext cx="9001462" cy="2387600"/>
          </a:xfrm>
        </p:spPr>
        <p:txBody>
          <a:bodyPr/>
          <a:lstStyle/>
          <a:p>
            <a:r>
              <a:rPr lang="en-CA" sz="4400" dirty="0">
                <a:latin typeface="Calibri" panose="020F0502020204030204" pitchFamily="34" charset="0"/>
                <a:ea typeface="Calibri" panose="020F0502020204030204" pitchFamily="34" charset="0"/>
                <a:cs typeface="Calibri" panose="020F0502020204030204" pitchFamily="34" charset="0"/>
              </a:rPr>
              <a:t>Reference</a:t>
            </a:r>
            <a:endParaRPr lang="en-CA" dirty="0"/>
          </a:p>
        </p:txBody>
      </p:sp>
      <p:sp>
        <p:nvSpPr>
          <p:cNvPr id="3" name="Subtitle 2">
            <a:extLst>
              <a:ext uri="{FF2B5EF4-FFF2-40B4-BE49-F238E27FC236}">
                <a16:creationId xmlns:a16="http://schemas.microsoft.com/office/drawing/2014/main" id="{E36FE06E-475B-707F-A38F-811E4AFFE128}"/>
              </a:ext>
            </a:extLst>
          </p:cNvPr>
          <p:cNvSpPr>
            <a:spLocks noGrp="1"/>
          </p:cNvSpPr>
          <p:nvPr>
            <p:ph type="subTitle" idx="1"/>
          </p:nvPr>
        </p:nvSpPr>
        <p:spPr>
          <a:xfrm>
            <a:off x="0" y="775230"/>
            <a:ext cx="12192000" cy="5913669"/>
          </a:xfrm>
        </p:spPr>
        <p:txBody>
          <a:bodyPr>
            <a:normAutofit lnSpcReduction="10000"/>
          </a:bodyPr>
          <a:lstStyle/>
          <a:p>
            <a:pPr marL="342900" indent="-342900" algn="l">
              <a:buFont typeface="Wingdings" panose="05000000000000000000" pitchFamily="2" charset="2"/>
              <a:buChar char="Ø"/>
            </a:pPr>
            <a:r>
              <a:rPr lang="en-CA" u="sng" dirty="0">
                <a:latin typeface="Calibri" panose="020F0502020204030204" pitchFamily="34" charset="0"/>
                <a:ea typeface="Calibri" panose="020F0502020204030204" pitchFamily="34" charset="0"/>
                <a:cs typeface="Calibri" panose="020F0502020204030204" pitchFamily="34" charset="0"/>
              </a:rPr>
              <a:t>DPDPA</a:t>
            </a:r>
            <a:r>
              <a:rPr lang="en-CA" sz="2000" dirty="0">
                <a:latin typeface="Calibri" panose="020F0502020204030204" pitchFamily="34" charset="0"/>
                <a:ea typeface="Calibri" panose="020F0502020204030204" pitchFamily="34" charset="0"/>
                <a:cs typeface="Calibri" panose="020F0502020204030204" pitchFamily="34" charset="0"/>
              </a:rPr>
              <a:t>:</a:t>
            </a:r>
          </a:p>
          <a:p>
            <a:pPr marL="457200" indent="-457200" algn="l">
              <a:buAutoNum type="arabicPeriod"/>
            </a:pPr>
            <a:r>
              <a:rPr lang="en-CA" sz="2000" dirty="0">
                <a:latin typeface="Calibri" panose="020F0502020204030204" pitchFamily="34" charset="0"/>
                <a:ea typeface="Calibri" panose="020F0502020204030204" pitchFamily="34" charset="0"/>
                <a:cs typeface="Calibri" panose="020F0502020204030204" pitchFamily="34" charset="0"/>
                <a:hlinkClick r:id="rId2"/>
              </a:rPr>
              <a:t>https://www.meity.gov.in/writereaddata/files/Digital%20Personal%20Data%20Protection%20Act%202023.pdf</a:t>
            </a:r>
            <a:endParaRPr lang="en-CA" sz="2000" dirty="0">
              <a:latin typeface="Calibri" panose="020F0502020204030204" pitchFamily="34" charset="0"/>
              <a:ea typeface="Calibri" panose="020F0502020204030204" pitchFamily="34" charset="0"/>
              <a:cs typeface="Calibri" panose="020F0502020204030204" pitchFamily="34" charset="0"/>
            </a:endParaRPr>
          </a:p>
          <a:p>
            <a:pPr marL="457200" indent="-457200" algn="l">
              <a:buAutoNum type="arabicPeriod"/>
            </a:pPr>
            <a:r>
              <a:rPr lang="en-CA" sz="2000" dirty="0">
                <a:latin typeface="Calibri" panose="020F0502020204030204" pitchFamily="34" charset="0"/>
                <a:ea typeface="Calibri" panose="020F0502020204030204" pitchFamily="34" charset="0"/>
                <a:cs typeface="Calibri" panose="020F0502020204030204" pitchFamily="34" charset="0"/>
                <a:hlinkClick r:id="rId3"/>
              </a:rPr>
              <a:t>https://www.parkerip.com/blog/digital-privacy-rights-in-india/</a:t>
            </a:r>
            <a:endParaRPr lang="en-CA" sz="2000" dirty="0">
              <a:latin typeface="Calibri" panose="020F0502020204030204" pitchFamily="34" charset="0"/>
              <a:ea typeface="Calibri" panose="020F0502020204030204" pitchFamily="34" charset="0"/>
              <a:cs typeface="Calibri" panose="020F0502020204030204" pitchFamily="34" charset="0"/>
            </a:endParaRPr>
          </a:p>
          <a:p>
            <a:pPr marL="457200" indent="-457200" algn="l">
              <a:buAutoNum type="arabicPeriod"/>
            </a:pPr>
            <a:r>
              <a:rPr lang="en-CA" sz="2000" dirty="0">
                <a:latin typeface="Calibri" panose="020F0502020204030204" pitchFamily="34" charset="0"/>
                <a:ea typeface="Calibri" panose="020F0502020204030204" pitchFamily="34" charset="0"/>
                <a:cs typeface="Calibri" panose="020F0502020204030204" pitchFamily="34" charset="0"/>
                <a:hlinkClick r:id="rId4"/>
              </a:rPr>
              <a:t>https://www.digitalguardian.com/blog/what-indias-digital-personal-data-protection-dpdp-act-rights-responsibilities-everything-you</a:t>
            </a:r>
            <a:endParaRPr lang="en-CA" sz="2000" dirty="0">
              <a:latin typeface="Calibri" panose="020F0502020204030204" pitchFamily="34" charset="0"/>
              <a:ea typeface="Calibri" panose="020F0502020204030204" pitchFamily="34" charset="0"/>
              <a:cs typeface="Calibri" panose="020F0502020204030204" pitchFamily="34" charset="0"/>
            </a:endParaRPr>
          </a:p>
          <a:p>
            <a:pPr marL="457200" indent="-457200" algn="l">
              <a:buAutoNum type="arabicPeriod"/>
            </a:pPr>
            <a:r>
              <a:rPr lang="en-CA" sz="2000" dirty="0">
                <a:latin typeface="Calibri" panose="020F0502020204030204" pitchFamily="34" charset="0"/>
                <a:ea typeface="Calibri" panose="020F0502020204030204" pitchFamily="34" charset="0"/>
                <a:cs typeface="Calibri" panose="020F0502020204030204" pitchFamily="34" charset="0"/>
                <a:hlinkClick r:id="rId5"/>
              </a:rPr>
              <a:t>https://www.meity.gov.in/writereaddata/files/The%20Digital%20Personal%20Data%20Potection%20Bill%2C%202022_0.pdf</a:t>
            </a:r>
            <a:endParaRPr lang="en-CA" sz="2000" dirty="0">
              <a:latin typeface="Calibri" panose="020F0502020204030204" pitchFamily="34" charset="0"/>
              <a:ea typeface="Calibri" panose="020F0502020204030204" pitchFamily="34" charset="0"/>
              <a:cs typeface="Calibri" panose="020F0502020204030204" pitchFamily="34" charset="0"/>
            </a:endParaRPr>
          </a:p>
          <a:p>
            <a:pPr marL="457200" indent="-457200" algn="l">
              <a:buAutoNum type="arabicPeriod"/>
            </a:pPr>
            <a:r>
              <a:rPr lang="en-CA" sz="2000" dirty="0">
                <a:latin typeface="Calibri" panose="020F0502020204030204" pitchFamily="34" charset="0"/>
                <a:ea typeface="Calibri" panose="020F0502020204030204" pitchFamily="34" charset="0"/>
                <a:cs typeface="Calibri" panose="020F0502020204030204" pitchFamily="34" charset="0"/>
                <a:hlinkClick r:id="rId6"/>
              </a:rPr>
              <a:t>https://usercentrics.com/knowledge-hub/india-digital-personal-data-protection-act-dpdpa/</a:t>
            </a:r>
            <a:endParaRPr lang="en-CA" sz="2000" dirty="0">
              <a:latin typeface="Calibri" panose="020F0502020204030204" pitchFamily="34" charset="0"/>
              <a:ea typeface="Calibri" panose="020F0502020204030204" pitchFamily="34" charset="0"/>
              <a:cs typeface="Calibri" panose="020F0502020204030204" pitchFamily="34" charset="0"/>
            </a:endParaRPr>
          </a:p>
          <a:p>
            <a:pPr marL="457200" indent="-457200" algn="l">
              <a:buAutoNum type="arabicPeriod"/>
            </a:pPr>
            <a:r>
              <a:rPr lang="en-CA" sz="2000" dirty="0">
                <a:latin typeface="Calibri" panose="020F0502020204030204" pitchFamily="34" charset="0"/>
                <a:ea typeface="Calibri" panose="020F0502020204030204" pitchFamily="34" charset="0"/>
                <a:cs typeface="Calibri" panose="020F0502020204030204" pitchFamily="34" charset="0"/>
                <a:hlinkClick r:id="rId7"/>
              </a:rPr>
              <a:t>https://www.cookieyes.com/blog/india-digital-personal-data-protection-act-dpdpa/</a:t>
            </a:r>
            <a:endParaRPr lang="en-CA" sz="2000" dirty="0">
              <a:latin typeface="Calibri" panose="020F0502020204030204" pitchFamily="34" charset="0"/>
              <a:ea typeface="Calibri" panose="020F0502020204030204" pitchFamily="34" charset="0"/>
              <a:cs typeface="Calibri" panose="020F0502020204030204" pitchFamily="34" charset="0"/>
            </a:endParaRPr>
          </a:p>
          <a:p>
            <a:pPr marL="457200" indent="-457200" algn="l">
              <a:buAutoNum type="arabicPeriod"/>
            </a:pPr>
            <a:r>
              <a:rPr lang="en-CA" sz="2000" dirty="0">
                <a:latin typeface="Calibri" panose="020F0502020204030204" pitchFamily="34" charset="0"/>
                <a:ea typeface="Calibri" panose="020F0502020204030204" pitchFamily="34" charset="0"/>
                <a:cs typeface="Calibri" panose="020F0502020204030204" pitchFamily="34" charset="0"/>
                <a:hlinkClick r:id="rId8"/>
              </a:rPr>
              <a:t>https://prsindia.org/billtrack/digital-personal-data-protection-bill-2023</a:t>
            </a:r>
            <a:endParaRPr lang="en-CA" sz="2000" dirty="0">
              <a:latin typeface="Calibri" panose="020F0502020204030204" pitchFamily="34" charset="0"/>
              <a:ea typeface="Calibri" panose="020F0502020204030204" pitchFamily="34" charset="0"/>
              <a:cs typeface="Calibri" panose="020F0502020204030204" pitchFamily="34" charset="0"/>
            </a:endParaRPr>
          </a:p>
          <a:p>
            <a:pPr marL="457200" indent="-457200" algn="l">
              <a:buAutoNum type="arabicPeriod"/>
            </a:pPr>
            <a:r>
              <a:rPr lang="en-CA" sz="2000" dirty="0">
                <a:latin typeface="Calibri" panose="020F0502020204030204" pitchFamily="34" charset="0"/>
                <a:ea typeface="Calibri" panose="020F0502020204030204" pitchFamily="34" charset="0"/>
                <a:cs typeface="Calibri" panose="020F0502020204030204" pitchFamily="34" charset="0"/>
                <a:hlinkClick r:id="rId9"/>
              </a:rPr>
              <a:t>https://www.dlapiperdataprotection.com/index.html?t=law&amp;c=IN</a:t>
            </a:r>
            <a:endParaRPr lang="en-CA" sz="2000" dirty="0">
              <a:latin typeface="Calibri" panose="020F0502020204030204" pitchFamily="34" charset="0"/>
              <a:ea typeface="Calibri" panose="020F0502020204030204" pitchFamily="34" charset="0"/>
              <a:cs typeface="Calibri" panose="020F0502020204030204" pitchFamily="34" charset="0"/>
            </a:endParaRPr>
          </a:p>
          <a:p>
            <a:pPr marL="457200" indent="-457200" algn="l">
              <a:buAutoNum type="arabicPeriod"/>
            </a:pPr>
            <a:r>
              <a:rPr lang="en-CA" sz="2000" dirty="0">
                <a:latin typeface="Calibri" panose="020F0502020204030204" pitchFamily="34" charset="0"/>
                <a:ea typeface="Calibri" panose="020F0502020204030204" pitchFamily="34" charset="0"/>
                <a:cs typeface="Calibri" panose="020F0502020204030204" pitchFamily="34" charset="0"/>
                <a:hlinkClick r:id="rId10"/>
              </a:rPr>
              <a:t>https://www.civilsdaily.com/balancing-security-and-privacy-do-the-draft-digital-protection-rules-get-it-right/</a:t>
            </a:r>
            <a:endParaRPr lang="en-CA" sz="2000" dirty="0">
              <a:latin typeface="Calibri" panose="020F0502020204030204" pitchFamily="34" charset="0"/>
              <a:ea typeface="Calibri" panose="020F0502020204030204" pitchFamily="34" charset="0"/>
              <a:cs typeface="Calibri" panose="020F0502020204030204" pitchFamily="34" charset="0"/>
            </a:endParaRPr>
          </a:p>
          <a:p>
            <a:pPr marL="457200" indent="-457200" algn="l">
              <a:buAutoNum type="arabicPeriod"/>
            </a:pPr>
            <a:r>
              <a:rPr lang="en-CA" sz="2000" dirty="0">
                <a:latin typeface="Calibri" panose="020F0502020204030204" pitchFamily="34" charset="0"/>
                <a:ea typeface="Calibri" panose="020F0502020204030204" pitchFamily="34" charset="0"/>
                <a:cs typeface="Calibri" panose="020F0502020204030204" pitchFamily="34" charset="0"/>
                <a:hlinkClick r:id="rId11"/>
              </a:rPr>
              <a:t>https://www.lexlocum.in/drawbacks-and-criticisms-of-the-dpdp-act-2023/</a:t>
            </a:r>
            <a:endParaRPr lang="en-CA" sz="2000" dirty="0">
              <a:latin typeface="Calibri" panose="020F0502020204030204" pitchFamily="34" charset="0"/>
              <a:ea typeface="Calibri" panose="020F0502020204030204" pitchFamily="34" charset="0"/>
              <a:cs typeface="Calibri" panose="020F0502020204030204" pitchFamily="34" charset="0"/>
            </a:endParaRPr>
          </a:p>
          <a:p>
            <a:pPr marL="457200" indent="-457200" algn="l">
              <a:buAutoNum type="arabicPeriod"/>
            </a:pPr>
            <a:endParaRPr lang="en-CA" sz="2000" dirty="0">
              <a:latin typeface="Calibri" panose="020F0502020204030204" pitchFamily="34" charset="0"/>
              <a:ea typeface="Calibri" panose="020F0502020204030204" pitchFamily="34" charset="0"/>
              <a:cs typeface="Calibri" panose="020F0502020204030204" pitchFamily="34" charset="0"/>
            </a:endParaRPr>
          </a:p>
          <a:p>
            <a:pPr algn="l"/>
            <a:endParaRPr lang="en-CA" sz="2000" dirty="0">
              <a:latin typeface="Calibri" panose="020F0502020204030204" pitchFamily="34" charset="0"/>
              <a:ea typeface="Calibri" panose="020F0502020204030204" pitchFamily="34" charset="0"/>
              <a:cs typeface="Calibri" panose="020F0502020204030204" pitchFamily="34" charset="0"/>
            </a:endParaRPr>
          </a:p>
          <a:p>
            <a:pPr marL="457200" indent="-457200" algn="l">
              <a:buAutoNum type="arabicPeriod"/>
            </a:pPr>
            <a:endParaRPr lang="en-CA" sz="2000" dirty="0">
              <a:latin typeface="Calibri" panose="020F0502020204030204" pitchFamily="34" charset="0"/>
              <a:ea typeface="Calibri" panose="020F0502020204030204" pitchFamily="34" charset="0"/>
              <a:cs typeface="Calibri" panose="020F0502020204030204" pitchFamily="34" charset="0"/>
            </a:endParaRPr>
          </a:p>
          <a:p>
            <a:pPr algn="l"/>
            <a:endParaRPr lang="en-CA"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646458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FF40D-57C5-9540-CD19-997A96593F8F}"/>
              </a:ext>
            </a:extLst>
          </p:cNvPr>
          <p:cNvSpPr>
            <a:spLocks noGrp="1"/>
          </p:cNvSpPr>
          <p:nvPr>
            <p:ph type="title"/>
          </p:nvPr>
        </p:nvSpPr>
        <p:spPr>
          <a:xfrm>
            <a:off x="913796" y="-139700"/>
            <a:ext cx="10353761" cy="1326321"/>
          </a:xfrm>
        </p:spPr>
        <p:txBody>
          <a:bodyPr>
            <a:normAutofit/>
          </a:bodyPr>
          <a:lstStyle/>
          <a:p>
            <a:r>
              <a:rPr lang="en-CA" sz="4400" dirty="0">
                <a:latin typeface="Calibri" panose="020F0502020204030204" pitchFamily="34" charset="0"/>
                <a:ea typeface="Calibri" panose="020F0502020204030204" pitchFamily="34" charset="0"/>
                <a:cs typeface="Calibri" panose="020F0502020204030204" pitchFamily="34" charset="0"/>
              </a:rPr>
              <a:t>Reference</a:t>
            </a:r>
          </a:p>
        </p:txBody>
      </p:sp>
      <p:sp>
        <p:nvSpPr>
          <p:cNvPr id="3" name="Content Placeholder 2">
            <a:extLst>
              <a:ext uri="{FF2B5EF4-FFF2-40B4-BE49-F238E27FC236}">
                <a16:creationId xmlns:a16="http://schemas.microsoft.com/office/drawing/2014/main" id="{1593F52E-8A86-8062-9C56-A4019E5FF33B}"/>
              </a:ext>
            </a:extLst>
          </p:cNvPr>
          <p:cNvSpPr>
            <a:spLocks noGrp="1"/>
          </p:cNvSpPr>
          <p:nvPr>
            <p:ph idx="1"/>
          </p:nvPr>
        </p:nvSpPr>
        <p:spPr>
          <a:xfrm>
            <a:off x="317500" y="1028700"/>
            <a:ext cx="10950057" cy="5168900"/>
          </a:xfrm>
        </p:spPr>
        <p:txBody>
          <a:bodyPr>
            <a:normAutofit/>
          </a:bodyPr>
          <a:lstStyle/>
          <a:p>
            <a:pPr marL="0" indent="0">
              <a:buNone/>
            </a:pPr>
            <a:r>
              <a:rPr lang="en-CA" dirty="0">
                <a:latin typeface="Calibri" panose="020F0502020204030204" pitchFamily="34" charset="0"/>
                <a:ea typeface="Calibri" panose="020F0502020204030204" pitchFamily="34" charset="0"/>
                <a:cs typeface="Calibri" panose="020F0502020204030204" pitchFamily="34" charset="0"/>
              </a:rPr>
              <a:t>11. </a:t>
            </a:r>
            <a:r>
              <a:rPr lang="en-CA" dirty="0">
                <a:latin typeface="Calibri" panose="020F0502020204030204" pitchFamily="34" charset="0"/>
                <a:ea typeface="Calibri" panose="020F0502020204030204" pitchFamily="34" charset="0"/>
                <a:cs typeface="Calibri" panose="020F0502020204030204" pitchFamily="34" charset="0"/>
                <a:hlinkClick r:id="rId2"/>
              </a:rPr>
              <a:t>https://www.similarweb.com/top-apps/google/india/</a:t>
            </a:r>
            <a:endParaRPr lang="en-CA"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CA" dirty="0">
                <a:latin typeface="Calibri" panose="020F0502020204030204" pitchFamily="34" charset="0"/>
                <a:ea typeface="Calibri" panose="020F0502020204030204" pitchFamily="34" charset="0"/>
                <a:cs typeface="Calibri" panose="020F0502020204030204" pitchFamily="34" charset="0"/>
              </a:rPr>
              <a:t>12. </a:t>
            </a:r>
            <a:r>
              <a:rPr lang="en-CA" dirty="0">
                <a:latin typeface="Calibri" panose="020F0502020204030204" pitchFamily="34" charset="0"/>
                <a:ea typeface="Calibri" panose="020F0502020204030204" pitchFamily="34" charset="0"/>
                <a:cs typeface="Calibri" panose="020F0502020204030204" pitchFamily="34" charset="0"/>
                <a:hlinkClick r:id="rId3"/>
              </a:rPr>
              <a:t>https://corporate.cyrilamarchandblogs.com/2024/02/the-great-reset-what-lies-in-store-for-targeted-advertising/</a:t>
            </a:r>
            <a:endParaRPr lang="en-CA"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CA" dirty="0">
                <a:latin typeface="Calibri" panose="020F0502020204030204" pitchFamily="34" charset="0"/>
                <a:ea typeface="Calibri" panose="020F0502020204030204" pitchFamily="34" charset="0"/>
                <a:cs typeface="Calibri" panose="020F0502020204030204" pitchFamily="34" charset="0"/>
              </a:rPr>
              <a:t>13. </a:t>
            </a:r>
            <a:r>
              <a:rPr lang="en-CA" dirty="0">
                <a:latin typeface="Calibri" panose="020F0502020204030204" pitchFamily="34" charset="0"/>
                <a:ea typeface="Calibri" panose="020F0502020204030204" pitchFamily="34" charset="0"/>
                <a:cs typeface="Calibri" panose="020F0502020204030204" pitchFamily="34" charset="0"/>
                <a:hlinkClick r:id="rId4"/>
              </a:rPr>
              <a:t>https://ccgnludelhi.wordpress.com/2023/11/21/navigating-the-indian-data-protection-law-childrens-privacy-and-the-digital-personal-data-protection-act-2023/</a:t>
            </a:r>
            <a:endParaRPr lang="en-CA"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CA" dirty="0">
                <a:latin typeface="Calibri" panose="020F0502020204030204" pitchFamily="34" charset="0"/>
                <a:ea typeface="Calibri" panose="020F0502020204030204" pitchFamily="34" charset="0"/>
                <a:cs typeface="Calibri" panose="020F0502020204030204" pitchFamily="34" charset="0"/>
              </a:rPr>
              <a:t>14. </a:t>
            </a:r>
            <a:r>
              <a:rPr lang="en-CA" dirty="0">
                <a:latin typeface="Calibri" panose="020F0502020204030204" pitchFamily="34" charset="0"/>
                <a:ea typeface="Calibri" panose="020F0502020204030204" pitchFamily="34" charset="0"/>
                <a:cs typeface="Calibri" panose="020F0502020204030204" pitchFamily="34" charset="0"/>
                <a:hlinkClick r:id="rId5"/>
              </a:rPr>
              <a:t>https://www.newslaundry.com/2023/06/16/cowin-data-leak-global-data-protection-norms-and-whats-at-stake-in-india</a:t>
            </a:r>
            <a:endParaRPr lang="en-CA"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CA" dirty="0">
                <a:latin typeface="Calibri" panose="020F0502020204030204" pitchFamily="34" charset="0"/>
                <a:ea typeface="Calibri" panose="020F0502020204030204" pitchFamily="34" charset="0"/>
                <a:cs typeface="Calibri" panose="020F0502020204030204" pitchFamily="34" charset="0"/>
              </a:rPr>
              <a:t>15. </a:t>
            </a:r>
            <a:r>
              <a:rPr lang="en-CA" dirty="0">
                <a:latin typeface="Calibri" panose="020F0502020204030204" pitchFamily="34" charset="0"/>
                <a:ea typeface="Calibri" panose="020F0502020204030204" pitchFamily="34" charset="0"/>
                <a:cs typeface="Calibri" panose="020F0502020204030204" pitchFamily="34" charset="0"/>
                <a:hlinkClick r:id="rId6"/>
              </a:rPr>
              <a:t>https://www.bbc.com/news/world-asia-india-65880173</a:t>
            </a:r>
            <a:endParaRPr lang="en-CA"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CA" dirty="0">
                <a:latin typeface="Calibri" panose="020F0502020204030204" pitchFamily="34" charset="0"/>
                <a:ea typeface="Calibri" panose="020F0502020204030204" pitchFamily="34" charset="0"/>
                <a:cs typeface="Calibri" panose="020F0502020204030204" pitchFamily="34" charset="0"/>
              </a:rPr>
              <a:t>16. </a:t>
            </a:r>
            <a:r>
              <a:rPr lang="en-CA" dirty="0">
                <a:hlinkClick r:id="rId7"/>
              </a:rPr>
              <a:t>Ministry of Health on X: "𝗖𝗢𝗪𝗜𝗡 𝗗𝗮𝘁𝗮 𝗕𝗿𝗲𝗮𝗰𝗵 #CoWIN portal of Health Ministry @MoHFW_INDIA is Completely Safe with safeguards for Data Privacy. Adequate Security Measures are in place on Co-WIN portal, with Web Application Firewall, Anti-DDoS, SSL/TLS, regular vulnerability assessment," / X</a:t>
            </a:r>
            <a:endParaRPr lang="en-CA" dirty="0"/>
          </a:p>
          <a:p>
            <a:pPr marL="0" indent="0">
              <a:buNone/>
            </a:pPr>
            <a:endParaRPr lang="en-CA"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CA"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17013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What are the 7 principles of GDPR">
            <a:extLst>
              <a:ext uri="{FF2B5EF4-FFF2-40B4-BE49-F238E27FC236}">
                <a16:creationId xmlns:a16="http://schemas.microsoft.com/office/drawing/2014/main" id="{025CC546-BD39-7D12-87C3-DA48BFEA592F}"/>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l="3109" r="320"/>
          <a:stretch/>
        </p:blipFill>
        <p:spPr bwMode="auto">
          <a:xfrm>
            <a:off x="2133600" y="177800"/>
            <a:ext cx="7607300" cy="59182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64C85D6-256A-8FAC-9120-DA111CDD2735}"/>
              </a:ext>
            </a:extLst>
          </p:cNvPr>
          <p:cNvSpPr txBox="1"/>
          <p:nvPr/>
        </p:nvSpPr>
        <p:spPr>
          <a:xfrm>
            <a:off x="2133600" y="6096000"/>
            <a:ext cx="7607300" cy="338554"/>
          </a:xfrm>
          <a:prstGeom prst="rect">
            <a:avLst/>
          </a:prstGeom>
          <a:noFill/>
        </p:spPr>
        <p:txBody>
          <a:bodyPr wrap="square" rtlCol="0">
            <a:spAutoFit/>
          </a:bodyPr>
          <a:lstStyle/>
          <a:p>
            <a:pPr algn="ctr"/>
            <a:r>
              <a:rPr lang="en-CA" sz="1600" dirty="0"/>
              <a:t>GDPR 7 Data Protection Principles. Source: cyberpilot.io</a:t>
            </a:r>
          </a:p>
        </p:txBody>
      </p:sp>
    </p:spTree>
    <p:extLst>
      <p:ext uri="{BB962C8B-B14F-4D97-AF65-F5344CB8AC3E}">
        <p14:creationId xmlns:p14="http://schemas.microsoft.com/office/powerpoint/2010/main" val="26331114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33672-DE01-5A19-29D2-A58655A8C53F}"/>
              </a:ext>
            </a:extLst>
          </p:cNvPr>
          <p:cNvSpPr>
            <a:spLocks noGrp="1"/>
          </p:cNvSpPr>
          <p:nvPr>
            <p:ph type="title"/>
          </p:nvPr>
        </p:nvSpPr>
        <p:spPr>
          <a:xfrm>
            <a:off x="919119" y="-292444"/>
            <a:ext cx="10353761" cy="1326321"/>
          </a:xfrm>
        </p:spPr>
        <p:txBody>
          <a:bodyPr>
            <a:normAutofit/>
          </a:bodyPr>
          <a:lstStyle/>
          <a:p>
            <a:r>
              <a:rPr lang="en-CA" sz="4400" dirty="0">
                <a:latin typeface="Calibri" panose="020F0502020204030204" pitchFamily="34" charset="0"/>
                <a:ea typeface="Calibri" panose="020F0502020204030204" pitchFamily="34" charset="0"/>
                <a:cs typeface="Calibri" panose="020F0502020204030204" pitchFamily="34" charset="0"/>
              </a:rPr>
              <a:t>REFERENCE</a:t>
            </a:r>
          </a:p>
        </p:txBody>
      </p:sp>
      <p:sp>
        <p:nvSpPr>
          <p:cNvPr id="3" name="Content Placeholder 2">
            <a:extLst>
              <a:ext uri="{FF2B5EF4-FFF2-40B4-BE49-F238E27FC236}">
                <a16:creationId xmlns:a16="http://schemas.microsoft.com/office/drawing/2014/main" id="{22B60208-7E97-FFBD-BEB0-4CB997F40A1A}"/>
              </a:ext>
            </a:extLst>
          </p:cNvPr>
          <p:cNvSpPr>
            <a:spLocks noGrp="1"/>
          </p:cNvSpPr>
          <p:nvPr>
            <p:ph idx="1"/>
          </p:nvPr>
        </p:nvSpPr>
        <p:spPr>
          <a:xfrm>
            <a:off x="0" y="926756"/>
            <a:ext cx="12191999" cy="5498757"/>
          </a:xfrm>
        </p:spPr>
        <p:txBody>
          <a:bodyPr>
            <a:normAutofit fontScale="92500" lnSpcReduction="10000"/>
          </a:bodyPr>
          <a:lstStyle/>
          <a:p>
            <a:pPr marL="0" indent="0">
              <a:buNone/>
            </a:pPr>
            <a:r>
              <a:rPr lang="en-CA" dirty="0">
                <a:latin typeface="Calibri" panose="020F0502020204030204" pitchFamily="34" charset="0"/>
                <a:ea typeface="Calibri" panose="020F0502020204030204" pitchFamily="34" charset="0"/>
                <a:cs typeface="Calibri" panose="020F0502020204030204" pitchFamily="34" charset="0"/>
              </a:rPr>
              <a:t>17. </a:t>
            </a:r>
            <a:r>
              <a:rPr lang="en-US" dirty="0">
                <a:hlinkClick r:id="rId2"/>
              </a:rPr>
              <a:t>Rajeev Chandrasekhar 🇮🇳 on X: "With ref to some Alleged Cowin data breaches reported on social media, @IndianCERT has </a:t>
            </a:r>
            <a:r>
              <a:rPr lang="en-US" dirty="0" err="1">
                <a:hlinkClick r:id="rId2"/>
              </a:rPr>
              <a:t>immdtly</a:t>
            </a:r>
            <a:r>
              <a:rPr lang="en-US" dirty="0">
                <a:hlinkClick r:id="rId2"/>
              </a:rPr>
              <a:t> responded n reviewed this ✅A Telegram Bot was throwing up Cowin app details upon entry of phone numbers ✅The data being accessed by bot from a threat actor database, which seems to" / X</a:t>
            </a:r>
            <a:endParaRPr lang="en-CA" dirty="0"/>
          </a:p>
          <a:p>
            <a:pPr marL="0" indent="0">
              <a:buNone/>
            </a:pPr>
            <a:r>
              <a:rPr lang="en-CA" dirty="0">
                <a:latin typeface="Calibri" panose="020F0502020204030204" pitchFamily="34" charset="0"/>
                <a:ea typeface="Calibri" panose="020F0502020204030204" pitchFamily="34" charset="0"/>
                <a:cs typeface="Calibri" panose="020F0502020204030204" pitchFamily="34" charset="0"/>
              </a:rPr>
              <a:t>18. </a:t>
            </a:r>
            <a:r>
              <a:rPr lang="en-CA" dirty="0">
                <a:latin typeface="Calibri" panose="020F0502020204030204" pitchFamily="34" charset="0"/>
                <a:ea typeface="Calibri" panose="020F0502020204030204" pitchFamily="34" charset="0"/>
                <a:cs typeface="Calibri" panose="020F0502020204030204" pitchFamily="34" charset="0"/>
                <a:hlinkClick r:id="rId3"/>
              </a:rPr>
              <a:t>https://www.newslaundry.com/2023/06/16/2023/06/12/cowin-data-leak-aadhaar-passport-details-phone-numbers-of-lakhs-of-indians-made-public-on-telegram</a:t>
            </a:r>
            <a:endParaRPr lang="en-CA"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CA"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r>
              <a:rPr lang="en-CA" sz="2600" u="sng" dirty="0"/>
              <a:t> </a:t>
            </a:r>
            <a:r>
              <a:rPr lang="en-CA" sz="2600" u="sng" dirty="0">
                <a:latin typeface="Calibri" panose="020F0502020204030204" pitchFamily="34" charset="0"/>
                <a:ea typeface="Calibri" panose="020F0502020204030204" pitchFamily="34" charset="0"/>
                <a:cs typeface="Calibri" panose="020F0502020204030204" pitchFamily="34" charset="0"/>
              </a:rPr>
              <a:t>Future of Data Privacy Regulations:</a:t>
            </a:r>
          </a:p>
          <a:p>
            <a:pPr marL="457200" indent="-457200">
              <a:buAutoNum type="arabicPeriod"/>
            </a:pPr>
            <a:r>
              <a:rPr lang="en-CA" dirty="0">
                <a:latin typeface="Calibri" panose="020F0502020204030204" pitchFamily="34" charset="0"/>
                <a:ea typeface="Calibri" panose="020F0502020204030204" pitchFamily="34" charset="0"/>
                <a:cs typeface="Calibri" panose="020F0502020204030204" pitchFamily="34" charset="0"/>
                <a:hlinkClick r:id="rId4"/>
              </a:rPr>
              <a:t>https://www.osano.com/articles/privacy-laws-2025</a:t>
            </a:r>
            <a:endParaRPr lang="en-CA" dirty="0">
              <a:latin typeface="Calibri" panose="020F0502020204030204" pitchFamily="34" charset="0"/>
              <a:ea typeface="Calibri" panose="020F0502020204030204" pitchFamily="34" charset="0"/>
              <a:cs typeface="Calibri" panose="020F0502020204030204" pitchFamily="34" charset="0"/>
            </a:endParaRPr>
          </a:p>
          <a:p>
            <a:pPr marL="457200" indent="-457200">
              <a:buAutoNum type="arabicPeriod"/>
            </a:pPr>
            <a:r>
              <a:rPr lang="en-CA" dirty="0">
                <a:latin typeface="Calibri" panose="020F0502020204030204" pitchFamily="34" charset="0"/>
                <a:ea typeface="Calibri" panose="020F0502020204030204" pitchFamily="34" charset="0"/>
                <a:cs typeface="Calibri" panose="020F0502020204030204" pitchFamily="34" charset="0"/>
                <a:hlinkClick r:id="rId5"/>
              </a:rPr>
              <a:t>https://www.welivesecurity.com/en/business-security/evolving-landscape-data-privacy-key-trends-shape-2025/</a:t>
            </a:r>
            <a:endParaRPr lang="en-CA" dirty="0">
              <a:latin typeface="Calibri" panose="020F0502020204030204" pitchFamily="34" charset="0"/>
              <a:ea typeface="Calibri" panose="020F0502020204030204" pitchFamily="34" charset="0"/>
              <a:cs typeface="Calibri" panose="020F0502020204030204" pitchFamily="34" charset="0"/>
            </a:endParaRPr>
          </a:p>
          <a:p>
            <a:pPr marL="457200" indent="-457200">
              <a:buAutoNum type="arabicPeriod"/>
            </a:pPr>
            <a:r>
              <a:rPr lang="en-CA" sz="2200" dirty="0">
                <a:latin typeface="Calibri" panose="020F0502020204030204" pitchFamily="34" charset="0"/>
                <a:ea typeface="Calibri" panose="020F0502020204030204" pitchFamily="34" charset="0"/>
                <a:cs typeface="Calibri" panose="020F0502020204030204" pitchFamily="34" charset="0"/>
                <a:hlinkClick r:id="rId6"/>
              </a:rPr>
              <a:t>https://www.isaca.org/resources/news-and-trends/industry-news/2024/the-evolving-world-of-data-privacy-trends-and-strategies</a:t>
            </a:r>
            <a:endParaRPr lang="en-CA" sz="2600" dirty="0">
              <a:latin typeface="Calibri" panose="020F0502020204030204" pitchFamily="34" charset="0"/>
              <a:ea typeface="Calibri" panose="020F0502020204030204" pitchFamily="34" charset="0"/>
              <a:cs typeface="Calibri" panose="020F0502020204030204" pitchFamily="34" charset="0"/>
            </a:endParaRPr>
          </a:p>
          <a:p>
            <a:pPr marL="457200" indent="-457200">
              <a:buAutoNum type="arabicPeriod"/>
            </a:pPr>
            <a:r>
              <a:rPr lang="en-CA" sz="2200" dirty="0">
                <a:latin typeface="Calibri" panose="020F0502020204030204" pitchFamily="34" charset="0"/>
                <a:ea typeface="Calibri" panose="020F0502020204030204" pitchFamily="34" charset="0"/>
                <a:cs typeface="Calibri" panose="020F0502020204030204" pitchFamily="34" charset="0"/>
                <a:hlinkClick r:id="rId7"/>
              </a:rPr>
              <a:t>https://artificialintelligenceact.eu/ai-act-explorer/</a:t>
            </a:r>
            <a:endParaRPr lang="en-CA" sz="22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CA" sz="24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CA"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56701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46EFA7-F291-9917-D71C-2E98E6CBBFE5}"/>
              </a:ext>
            </a:extLst>
          </p:cNvPr>
          <p:cNvSpPr>
            <a:spLocks noGrp="1"/>
          </p:cNvSpPr>
          <p:nvPr>
            <p:ph idx="1"/>
          </p:nvPr>
        </p:nvSpPr>
        <p:spPr>
          <a:xfrm>
            <a:off x="0" y="682130"/>
            <a:ext cx="11149024" cy="6175869"/>
          </a:xfrm>
        </p:spPr>
        <p:txBody>
          <a:bodyPr/>
          <a:lstStyle/>
          <a:p>
            <a:pPr algn="just"/>
            <a:r>
              <a:rPr lang="en-CA" dirty="0">
                <a:latin typeface="Calibri" panose="020F0502020204030204" pitchFamily="34" charset="0"/>
                <a:ea typeface="Calibri" panose="020F0502020204030204" pitchFamily="34" charset="0"/>
                <a:cs typeface="Calibri" panose="020F0502020204030204" pitchFamily="34" charset="0"/>
              </a:rPr>
              <a:t>Rights of individual under GDPR:</a:t>
            </a:r>
          </a:p>
          <a:p>
            <a:pPr lvl="1" algn="just">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Calibri" panose="020F0502020204030204" pitchFamily="34" charset="0"/>
              </a:rPr>
              <a:t>Rights related to Automated Decision-Making - Protects users from AI-based decisions.</a:t>
            </a:r>
          </a:p>
          <a:p>
            <a:pPr lvl="1" algn="just">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Calibri" panose="020F0502020204030204" pitchFamily="34" charset="0"/>
              </a:rPr>
              <a:t>Right to Object - Users can refuse targeted marketing.</a:t>
            </a:r>
          </a:p>
          <a:p>
            <a:pPr lvl="1" algn="just">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Calibri" panose="020F0502020204030204" pitchFamily="34" charset="0"/>
              </a:rPr>
              <a:t>Right to data portability - Users have right to transfer their data to another service.</a:t>
            </a:r>
          </a:p>
          <a:p>
            <a:pPr lvl="1" algn="just">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Calibri" panose="020F0502020204030204" pitchFamily="34" charset="0"/>
              </a:rPr>
              <a:t>Right to Restrict Processing - Companies must limit data usage if requested by user.</a:t>
            </a:r>
          </a:p>
          <a:p>
            <a:pPr lvl="1" algn="just">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Calibri" panose="020F0502020204030204" pitchFamily="34" charset="0"/>
              </a:rPr>
              <a:t>Right to Erasure  - Users have right to ask to delete their data.</a:t>
            </a:r>
          </a:p>
          <a:p>
            <a:pPr lvl="1" algn="just">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Calibri" panose="020F0502020204030204" pitchFamily="34" charset="0"/>
              </a:rPr>
              <a:t>Right to Rectification - Users have right to correct inaccurate data.</a:t>
            </a:r>
          </a:p>
          <a:p>
            <a:pPr lvl="1" algn="just">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Calibri" panose="020F0502020204030204" pitchFamily="34" charset="0"/>
              </a:rPr>
              <a:t>Right to access - User have right to request their data from companies.</a:t>
            </a:r>
          </a:p>
          <a:p>
            <a:pPr lvl="1" algn="just">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Calibri" panose="020F0502020204030204" pitchFamily="34" charset="0"/>
              </a:rPr>
              <a:t>Right to be informed – User have right to be informed about the collection and use of their personal data. </a:t>
            </a:r>
          </a:p>
          <a:p>
            <a:pPr marL="457200" lvl="1" indent="0">
              <a:buNone/>
            </a:pP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60629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78F9C-F873-1F1B-B0A6-E3520F0AF8A7}"/>
              </a:ext>
            </a:extLst>
          </p:cNvPr>
          <p:cNvSpPr>
            <a:spLocks noGrp="1"/>
          </p:cNvSpPr>
          <p:nvPr>
            <p:ph type="ctrTitle"/>
          </p:nvPr>
        </p:nvSpPr>
        <p:spPr>
          <a:xfrm>
            <a:off x="1527536" y="-1405466"/>
            <a:ext cx="9001462" cy="2387600"/>
          </a:xfrm>
        </p:spPr>
        <p:txBody>
          <a:bodyPr>
            <a:normAutofit/>
          </a:bodyPr>
          <a:lstStyle/>
          <a:p>
            <a:r>
              <a:rPr lang="en-CA" sz="4400" dirty="0">
                <a:latin typeface="Calibri" panose="020F0502020204030204" pitchFamily="34" charset="0"/>
                <a:ea typeface="Calibri" panose="020F0502020204030204" pitchFamily="34" charset="0"/>
                <a:cs typeface="Calibri" panose="020F0502020204030204" pitchFamily="34" charset="0"/>
              </a:rPr>
              <a:t>Advantages and disadvantages</a:t>
            </a:r>
          </a:p>
        </p:txBody>
      </p:sp>
      <p:sp>
        <p:nvSpPr>
          <p:cNvPr id="3" name="Subtitle 2">
            <a:extLst>
              <a:ext uri="{FF2B5EF4-FFF2-40B4-BE49-F238E27FC236}">
                <a16:creationId xmlns:a16="http://schemas.microsoft.com/office/drawing/2014/main" id="{48890DDC-074D-91FB-0380-310091A7D2D9}"/>
              </a:ext>
            </a:extLst>
          </p:cNvPr>
          <p:cNvSpPr>
            <a:spLocks noGrp="1"/>
          </p:cNvSpPr>
          <p:nvPr>
            <p:ph type="subTitle" idx="1"/>
          </p:nvPr>
        </p:nvSpPr>
        <p:spPr>
          <a:xfrm>
            <a:off x="0" y="1426104"/>
            <a:ext cx="10681398" cy="5431896"/>
          </a:xfrm>
        </p:spPr>
        <p:txBody>
          <a:bodyPr>
            <a:normAutofit/>
          </a:bodyPr>
          <a:lstStyle/>
          <a:p>
            <a:pPr marL="342900" indent="-342900" algn="l">
              <a:buFont typeface="Wingdings" panose="05000000000000000000" pitchFamily="2" charset="2"/>
              <a:buChar char="Ø"/>
            </a:pPr>
            <a:r>
              <a:rPr lang="en-CA" dirty="0">
                <a:latin typeface="Calibri" panose="020F0502020204030204" pitchFamily="34" charset="0"/>
                <a:ea typeface="Calibri" panose="020F0502020204030204" pitchFamily="34" charset="0"/>
                <a:cs typeface="Calibri" panose="020F0502020204030204" pitchFamily="34" charset="0"/>
              </a:rPr>
              <a:t>Advantages of GDPR Regulations:</a:t>
            </a:r>
          </a:p>
          <a:p>
            <a:pPr algn="l"/>
            <a:endParaRPr lang="en-CA" sz="1800" dirty="0">
              <a:latin typeface="Calibri" panose="020F0502020204030204" pitchFamily="34" charset="0"/>
              <a:ea typeface="Calibri" panose="020F0502020204030204" pitchFamily="34" charset="0"/>
              <a:cs typeface="Calibri" panose="020F0502020204030204" pitchFamily="34" charset="0"/>
            </a:endParaRPr>
          </a:p>
          <a:p>
            <a:pPr marL="800100" lvl="1" indent="-342900" algn="just">
              <a:buFont typeface="Arial" panose="020B0604020202020204" pitchFamily="34" charset="0"/>
              <a:buChar char="•"/>
            </a:pPr>
            <a:r>
              <a:rPr lang="en-CA" b="1" dirty="0">
                <a:latin typeface="Calibri" panose="020F0502020204030204" pitchFamily="34" charset="0"/>
                <a:ea typeface="Calibri" panose="020F0502020204030204" pitchFamily="34" charset="0"/>
                <a:cs typeface="Calibri" panose="020F0502020204030204" pitchFamily="34" charset="0"/>
              </a:rPr>
              <a:t>Enhanced Data Protection</a:t>
            </a:r>
            <a:r>
              <a:rPr lang="en-CA" dirty="0">
                <a:latin typeface="Calibri" panose="020F0502020204030204" pitchFamily="34" charset="0"/>
                <a:ea typeface="Calibri" panose="020F0502020204030204" pitchFamily="34" charset="0"/>
                <a:cs typeface="Calibri" panose="020F0502020204030204" pitchFamily="34" charset="0"/>
              </a:rPr>
              <a:t>: GDPR ensures the protection of data from breaches by mandating robust data protection measures.</a:t>
            </a:r>
          </a:p>
          <a:p>
            <a:pPr lvl="1" algn="just"/>
            <a:endParaRPr lang="en-CA" sz="1400" dirty="0">
              <a:latin typeface="Calibri" panose="020F0502020204030204" pitchFamily="34" charset="0"/>
              <a:ea typeface="Calibri" panose="020F0502020204030204" pitchFamily="34" charset="0"/>
              <a:cs typeface="Calibri" panose="020F0502020204030204" pitchFamily="34" charset="0"/>
            </a:endParaRPr>
          </a:p>
          <a:p>
            <a:pPr marL="800100" lvl="1" indent="-342900" algn="just">
              <a:buFont typeface="Arial" panose="020B0604020202020204" pitchFamily="34" charset="0"/>
              <a:buChar char="•"/>
            </a:pPr>
            <a:r>
              <a:rPr lang="en-CA" b="1" dirty="0">
                <a:latin typeface="Calibri" panose="020F0502020204030204" pitchFamily="34" charset="0"/>
                <a:ea typeface="Calibri" panose="020F0502020204030204" pitchFamily="34" charset="0"/>
                <a:cs typeface="Calibri" panose="020F0502020204030204" pitchFamily="34" charset="0"/>
              </a:rPr>
              <a:t>Improved Customer Trust</a:t>
            </a:r>
            <a:r>
              <a:rPr lang="en-CA" dirty="0">
                <a:latin typeface="Calibri" panose="020F0502020204030204" pitchFamily="34" charset="0"/>
                <a:ea typeface="Calibri" panose="020F0502020204030204" pitchFamily="34" charset="0"/>
                <a:cs typeface="Calibri" panose="020F0502020204030204" pitchFamily="34" charset="0"/>
              </a:rPr>
              <a:t>: GDPR ensures transparency in data processing which build trust with users.</a:t>
            </a:r>
          </a:p>
          <a:p>
            <a:pPr lvl="1" algn="just"/>
            <a:endParaRPr lang="en-CA" sz="1400" dirty="0">
              <a:latin typeface="Calibri" panose="020F0502020204030204" pitchFamily="34" charset="0"/>
              <a:ea typeface="Calibri" panose="020F0502020204030204" pitchFamily="34" charset="0"/>
              <a:cs typeface="Calibri" panose="020F0502020204030204" pitchFamily="34" charset="0"/>
            </a:endParaRPr>
          </a:p>
          <a:p>
            <a:pPr marL="800100" lvl="1" indent="-342900" algn="just">
              <a:buFont typeface="Arial" panose="020B0604020202020204" pitchFamily="34" charset="0"/>
              <a:buChar char="•"/>
            </a:pPr>
            <a:r>
              <a:rPr lang="en-CA" b="1" dirty="0">
                <a:latin typeface="Calibri" panose="020F0502020204030204" pitchFamily="34" charset="0"/>
                <a:ea typeface="Calibri" panose="020F0502020204030204" pitchFamily="34" charset="0"/>
                <a:cs typeface="Calibri" panose="020F0502020204030204" pitchFamily="34" charset="0"/>
              </a:rPr>
              <a:t>Streamlined Data Management</a:t>
            </a:r>
            <a:r>
              <a:rPr lang="en-CA" dirty="0">
                <a:latin typeface="Calibri" panose="020F0502020204030204" pitchFamily="34" charset="0"/>
                <a:ea typeface="Calibri" panose="020F0502020204030204" pitchFamily="34" charset="0"/>
                <a:cs typeface="Calibri" panose="020F0502020204030204" pitchFamily="34" charset="0"/>
              </a:rPr>
              <a:t>: To comply with GDPR, organizations are adopting better data management practices.</a:t>
            </a:r>
          </a:p>
          <a:p>
            <a:pPr lvl="1" algn="just"/>
            <a:endParaRPr lang="en-CA" sz="1400" dirty="0">
              <a:latin typeface="Calibri" panose="020F0502020204030204" pitchFamily="34" charset="0"/>
              <a:ea typeface="Calibri" panose="020F0502020204030204" pitchFamily="34" charset="0"/>
              <a:cs typeface="Calibri" panose="020F0502020204030204" pitchFamily="34" charset="0"/>
            </a:endParaRPr>
          </a:p>
          <a:p>
            <a:pPr marL="800100" lvl="1" indent="-342900" algn="just">
              <a:buFont typeface="Arial" panose="020B0604020202020204" pitchFamily="34" charset="0"/>
              <a:buChar char="•"/>
            </a:pPr>
            <a:r>
              <a:rPr lang="en-CA" b="1" dirty="0">
                <a:latin typeface="Calibri" panose="020F0502020204030204" pitchFamily="34" charset="0"/>
                <a:ea typeface="Calibri" panose="020F0502020204030204" pitchFamily="34" charset="0"/>
                <a:cs typeface="Calibri" panose="020F0502020204030204" pitchFamily="34" charset="0"/>
              </a:rPr>
              <a:t>Global Influence</a:t>
            </a:r>
            <a:r>
              <a:rPr lang="en-CA" dirty="0">
                <a:latin typeface="Calibri" panose="020F0502020204030204" pitchFamily="34" charset="0"/>
                <a:ea typeface="Calibri" panose="020F0502020204030204" pitchFamily="34" charset="0"/>
                <a:cs typeface="Calibri" panose="020F0502020204030204" pitchFamily="34" charset="0"/>
              </a:rPr>
              <a:t>: GDPR  has inspired similar laws worldwide and spread awareness among users about their privacy.</a:t>
            </a:r>
          </a:p>
        </p:txBody>
      </p:sp>
    </p:spTree>
    <p:extLst>
      <p:ext uri="{BB962C8B-B14F-4D97-AF65-F5344CB8AC3E}">
        <p14:creationId xmlns:p14="http://schemas.microsoft.com/office/powerpoint/2010/main" val="1570740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1777B5-62E7-9238-F659-2CF475845006}"/>
              </a:ext>
            </a:extLst>
          </p:cNvPr>
          <p:cNvSpPr>
            <a:spLocks noGrp="1"/>
          </p:cNvSpPr>
          <p:nvPr>
            <p:ph idx="1"/>
          </p:nvPr>
        </p:nvSpPr>
        <p:spPr>
          <a:xfrm>
            <a:off x="0" y="969996"/>
            <a:ext cx="10947400" cy="5413871"/>
          </a:xfrm>
        </p:spPr>
        <p:txBody>
          <a:bodyPr>
            <a:normAutofit/>
          </a:bodyPr>
          <a:lstStyle/>
          <a:p>
            <a:pPr>
              <a:buFont typeface="Wingdings" panose="05000000000000000000" pitchFamily="2" charset="2"/>
              <a:buChar char="Ø"/>
            </a:pPr>
            <a:r>
              <a:rPr lang="en-CA" sz="2400" dirty="0"/>
              <a:t> </a:t>
            </a:r>
            <a:r>
              <a:rPr lang="en-CA" sz="2400" dirty="0">
                <a:latin typeface="Calibri" panose="020F0502020204030204" pitchFamily="34" charset="0"/>
                <a:ea typeface="Calibri" panose="020F0502020204030204" pitchFamily="34" charset="0"/>
                <a:cs typeface="Calibri" panose="020F0502020204030204" pitchFamily="34" charset="0"/>
              </a:rPr>
              <a:t>Disadvantages of GDPR Regulation:</a:t>
            </a:r>
          </a:p>
          <a:p>
            <a:pPr marL="0" indent="0">
              <a:buNone/>
            </a:pPr>
            <a:endParaRPr lang="en-CA" sz="1800" dirty="0">
              <a:latin typeface="Calibri" panose="020F0502020204030204" pitchFamily="34" charset="0"/>
              <a:ea typeface="Calibri" panose="020F0502020204030204" pitchFamily="34" charset="0"/>
              <a:cs typeface="Calibri" panose="020F0502020204030204" pitchFamily="34" charset="0"/>
            </a:endParaRPr>
          </a:p>
          <a:p>
            <a:pPr lvl="1" algn="just"/>
            <a:r>
              <a:rPr lang="en-CA" sz="2000" b="1" dirty="0">
                <a:latin typeface="Calibri" panose="020F0502020204030204" pitchFamily="34" charset="0"/>
                <a:ea typeface="Calibri" panose="020F0502020204030204" pitchFamily="34" charset="0"/>
                <a:cs typeface="Calibri" panose="020F0502020204030204" pitchFamily="34" charset="0"/>
              </a:rPr>
              <a:t>High Compliance Costs: </a:t>
            </a:r>
            <a:r>
              <a:rPr lang="en-CA" sz="2000" dirty="0">
                <a:latin typeface="Calibri" panose="020F0502020204030204" pitchFamily="34" charset="0"/>
                <a:ea typeface="Calibri" panose="020F0502020204030204" pitchFamily="34" charset="0"/>
                <a:cs typeface="Calibri" panose="020F0502020204030204" pitchFamily="34" charset="0"/>
              </a:rPr>
              <a:t>In order to become compliant, organizations need to invest money in legal expertise, appoint a Data Protection Officer and redesign systems.</a:t>
            </a:r>
          </a:p>
          <a:p>
            <a:pPr marL="457200" lvl="1" indent="0" algn="just">
              <a:buNone/>
            </a:pPr>
            <a:endParaRPr lang="en-CA" sz="1400" dirty="0">
              <a:latin typeface="Calibri" panose="020F0502020204030204" pitchFamily="34" charset="0"/>
              <a:ea typeface="Calibri" panose="020F0502020204030204" pitchFamily="34" charset="0"/>
              <a:cs typeface="Calibri" panose="020F0502020204030204" pitchFamily="34" charset="0"/>
            </a:endParaRPr>
          </a:p>
          <a:p>
            <a:pPr lvl="1" algn="just"/>
            <a:r>
              <a:rPr lang="en-CA" sz="2000" b="1" dirty="0">
                <a:latin typeface="Calibri" panose="020F0502020204030204" pitchFamily="34" charset="0"/>
                <a:ea typeface="Calibri" panose="020F0502020204030204" pitchFamily="34" charset="0"/>
                <a:cs typeface="Calibri" panose="020F0502020204030204" pitchFamily="34" charset="0"/>
              </a:rPr>
              <a:t>Complexity:</a:t>
            </a:r>
            <a:r>
              <a:rPr lang="en-CA" sz="2000" dirty="0">
                <a:latin typeface="Calibri" panose="020F0502020204030204" pitchFamily="34" charset="0"/>
                <a:ea typeface="Calibri" panose="020F0502020204030204" pitchFamily="34" charset="0"/>
                <a:cs typeface="Calibri" panose="020F0502020204030204" pitchFamily="34" charset="0"/>
              </a:rPr>
              <a:t> The regulation is extensive and therefore, it is difficult to fully understand and implement it.</a:t>
            </a:r>
          </a:p>
          <a:p>
            <a:pPr marL="457200" lvl="1" indent="0" algn="just">
              <a:buNone/>
            </a:pPr>
            <a:endParaRPr lang="en-CA" sz="1400" dirty="0">
              <a:latin typeface="Calibri" panose="020F0502020204030204" pitchFamily="34" charset="0"/>
              <a:ea typeface="Calibri" panose="020F0502020204030204" pitchFamily="34" charset="0"/>
              <a:cs typeface="Calibri" panose="020F0502020204030204" pitchFamily="34" charset="0"/>
            </a:endParaRPr>
          </a:p>
          <a:p>
            <a:pPr lvl="1" algn="just"/>
            <a:r>
              <a:rPr lang="en-CA" sz="2000" b="1" dirty="0">
                <a:latin typeface="Calibri" panose="020F0502020204030204" pitchFamily="34" charset="0"/>
                <a:ea typeface="Calibri" panose="020F0502020204030204" pitchFamily="34" charset="0"/>
                <a:cs typeface="Calibri" panose="020F0502020204030204" pitchFamily="34" charset="0"/>
              </a:rPr>
              <a:t>Hefty Penalties:</a:t>
            </a:r>
            <a:r>
              <a:rPr lang="en-CA" sz="2000" dirty="0">
                <a:latin typeface="Calibri" panose="020F0502020204030204" pitchFamily="34" charset="0"/>
                <a:ea typeface="Calibri" panose="020F0502020204030204" pitchFamily="34" charset="0"/>
                <a:cs typeface="Calibri" panose="020F0502020204030204" pitchFamily="34" charset="0"/>
              </a:rPr>
              <a:t> </a:t>
            </a:r>
            <a:r>
              <a:rPr lang="en-US" sz="2000" dirty="0">
                <a:latin typeface="Calibri" panose="020F0502020204030204" pitchFamily="34" charset="0"/>
                <a:ea typeface="Calibri" panose="020F0502020204030204" pitchFamily="34" charset="0"/>
                <a:cs typeface="Calibri" panose="020F0502020204030204" pitchFamily="34" charset="0"/>
              </a:rPr>
              <a:t> Non-compliance can result in hefty fines—up to €20 million or 4% of global annual turnover, whichever is higher. </a:t>
            </a:r>
          </a:p>
          <a:p>
            <a:pPr lvl="1" algn="just"/>
            <a:endParaRPr lang="en-US" sz="1400" dirty="0">
              <a:latin typeface="Calibri" panose="020F0502020204030204" pitchFamily="34" charset="0"/>
              <a:ea typeface="Calibri" panose="020F0502020204030204" pitchFamily="34" charset="0"/>
              <a:cs typeface="Calibri" panose="020F0502020204030204" pitchFamily="34" charset="0"/>
            </a:endParaRPr>
          </a:p>
          <a:p>
            <a:pPr lvl="1" algn="just"/>
            <a:r>
              <a:rPr lang="en-US" sz="2000" b="1" dirty="0">
                <a:latin typeface="Calibri" panose="020F0502020204030204" pitchFamily="34" charset="0"/>
                <a:ea typeface="Calibri" panose="020F0502020204030204" pitchFamily="34" charset="0"/>
                <a:cs typeface="Calibri" panose="020F0502020204030204" pitchFamily="34" charset="0"/>
              </a:rPr>
              <a:t>Burden on Small Business: </a:t>
            </a:r>
            <a:r>
              <a:rPr lang="en-US" sz="2000" dirty="0">
                <a:latin typeface="Calibri" panose="020F0502020204030204" pitchFamily="34" charset="0"/>
                <a:ea typeface="Calibri" panose="020F0502020204030204" pitchFamily="34" charset="0"/>
                <a:cs typeface="Calibri" panose="020F0502020204030204" pitchFamily="34" charset="0"/>
              </a:rPr>
              <a:t>Smaller companies may struggle to meet compliance of GDPR because of limited resources.</a:t>
            </a:r>
          </a:p>
          <a:p>
            <a:pPr lvl="1" algn="just"/>
            <a:endParaRPr lang="en-CA" sz="2000" dirty="0">
              <a:latin typeface="Calibri" panose="020F0502020204030204" pitchFamily="34" charset="0"/>
              <a:ea typeface="Calibri" panose="020F0502020204030204" pitchFamily="34" charset="0"/>
              <a:cs typeface="Calibri" panose="020F0502020204030204" pitchFamily="34" charset="0"/>
            </a:endParaRPr>
          </a:p>
          <a:p>
            <a:pPr lvl="1"/>
            <a:endParaRPr lang="en-CA" sz="2000" dirty="0">
              <a:latin typeface="Calibri" panose="020F0502020204030204" pitchFamily="34" charset="0"/>
              <a:ea typeface="Calibri" panose="020F0502020204030204" pitchFamily="34" charset="0"/>
              <a:cs typeface="Calibri" panose="020F0502020204030204" pitchFamily="34" charset="0"/>
            </a:endParaRPr>
          </a:p>
          <a:p>
            <a:pPr lvl="1"/>
            <a:endParaRPr lang="en-CA" dirty="0"/>
          </a:p>
        </p:txBody>
      </p:sp>
    </p:spTree>
    <p:extLst>
      <p:ext uri="{BB962C8B-B14F-4D97-AF65-F5344CB8AC3E}">
        <p14:creationId xmlns:p14="http://schemas.microsoft.com/office/powerpoint/2010/main" val="724634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TM04033921[[fn=Damask]]</Template>
  <TotalTime>2072</TotalTime>
  <Words>6530</Words>
  <Application>Microsoft Office PowerPoint</Application>
  <PresentationFormat>Widescreen</PresentationFormat>
  <Paragraphs>503</Paragraphs>
  <Slides>60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60</vt:i4>
      </vt:variant>
    </vt:vector>
  </HeadingPairs>
  <TitlesOfParts>
    <vt:vector size="69" baseType="lpstr">
      <vt:lpstr>Aptos</vt:lpstr>
      <vt:lpstr>Arial</vt:lpstr>
      <vt:lpstr>Bookman Old Style</vt:lpstr>
      <vt:lpstr>Calibri</vt:lpstr>
      <vt:lpstr>Courier New</vt:lpstr>
      <vt:lpstr>fkGroteskNeue</vt:lpstr>
      <vt:lpstr>Rockwell</vt:lpstr>
      <vt:lpstr>Wingdings</vt:lpstr>
      <vt:lpstr>Damask</vt:lpstr>
      <vt:lpstr>UNDERSTANDING OF VARIOUS DATA PRIVACY REGULATIONS</vt:lpstr>
      <vt:lpstr>INDEX</vt:lpstr>
      <vt:lpstr>Introduction to Data Privacy Regulations</vt:lpstr>
      <vt:lpstr>GDPR DATA PRIVACY REGULATION</vt:lpstr>
      <vt:lpstr>PowerPoint Presentation</vt:lpstr>
      <vt:lpstr>PowerPoint Presentation</vt:lpstr>
      <vt:lpstr>PowerPoint Presentation</vt:lpstr>
      <vt:lpstr>Advantages and disadvantages</vt:lpstr>
      <vt:lpstr>PowerPoint Presentation</vt:lpstr>
      <vt:lpstr>Limitations or challenges for gdpr</vt:lpstr>
      <vt:lpstr>Countries following GDPR, MOST USED APPS AND BANNED CONTENT </vt:lpstr>
      <vt:lpstr>PowerPoint Presentation</vt:lpstr>
      <vt:lpstr>PowerPoint Presentation</vt:lpstr>
      <vt:lpstr>REAL-WORLD EXAMPLE OF GDPR VIOLATION</vt:lpstr>
      <vt:lpstr>PowerPoint Presentation</vt:lpstr>
      <vt:lpstr>TOP 10 HIGHEST FINES: INDIVIDUAL</vt:lpstr>
      <vt:lpstr>CCPA DATA PRIVACY REGULATION</vt:lpstr>
      <vt:lpstr>PowerPoint Presentation</vt:lpstr>
      <vt:lpstr>PowerPoint Presentation</vt:lpstr>
      <vt:lpstr>ADVANTAGES AND DISADVANTAGES</vt:lpstr>
      <vt:lpstr>PowerPoint Presentation</vt:lpstr>
      <vt:lpstr>Limitations or challenges of ccpa</vt:lpstr>
      <vt:lpstr>Countries following CCPA, MOST USED APPS AND BANNED CONTENT </vt:lpstr>
      <vt:lpstr>PowerPoint Presentation</vt:lpstr>
      <vt:lpstr>Real-world example of ccpa violation</vt:lpstr>
      <vt:lpstr>HIPAA DATA PRIVACY REGULATION</vt:lpstr>
      <vt:lpstr>PowerPoint Presentation</vt:lpstr>
      <vt:lpstr>PowerPoint Presentation</vt:lpstr>
      <vt:lpstr>PowerPoint Presentation</vt:lpstr>
      <vt:lpstr>ADVANTAGES AND DISADVANTAGES</vt:lpstr>
      <vt:lpstr>PowerPoint Presentation</vt:lpstr>
      <vt:lpstr>LIMITATIONS or challenges OF HIPAA REGULATION</vt:lpstr>
      <vt:lpstr>Countries following HIPAA, MOST USED APPS AND BANNED CONTENT </vt:lpstr>
      <vt:lpstr>PowerPoint Presentation</vt:lpstr>
      <vt:lpstr>PowerPoint Presentation</vt:lpstr>
      <vt:lpstr>Real-world Example of HIPaA Violation</vt:lpstr>
      <vt:lpstr>DPDPA DATA PRIVACY REGULATION</vt:lpstr>
      <vt:lpstr>PowerPoint Presentation</vt:lpstr>
      <vt:lpstr>PowerPoint Presentation</vt:lpstr>
      <vt:lpstr>PowerPoint Presentation</vt:lpstr>
      <vt:lpstr>ADVANTAGES AND DISADVANTAGES</vt:lpstr>
      <vt:lpstr>PowerPoint Presentation</vt:lpstr>
      <vt:lpstr>Limitations or challenges </vt:lpstr>
      <vt:lpstr>Countries following DPDPA, MOST USED APPS AND BANNED CONTENT </vt:lpstr>
      <vt:lpstr>PowerPoint Presentation</vt:lpstr>
      <vt:lpstr>Real-world Example of DPDPA VIOLATION</vt:lpstr>
      <vt:lpstr>PowerPoint Presentation</vt:lpstr>
      <vt:lpstr>PowerPoint Presentation</vt:lpstr>
      <vt:lpstr>PowerPoint Presentation</vt:lpstr>
      <vt:lpstr>Leaks information of some politicians</vt:lpstr>
      <vt:lpstr>Conclusion: Future of Data Privacy Regulations </vt:lpstr>
      <vt:lpstr>PowerPoint Presentation</vt:lpstr>
      <vt:lpstr>Reference</vt:lpstr>
      <vt:lpstr>Reference</vt:lpstr>
      <vt:lpstr>REFERENCE</vt:lpstr>
      <vt:lpstr>Reference</vt:lpstr>
      <vt:lpstr>Reference</vt:lpstr>
      <vt:lpstr>Reference</vt:lpstr>
      <vt:lpstr>Reference</vt:lpstr>
      <vt:lpstr>REFERENCE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Akshar Patel</dc:creator>
  <cp:lastModifiedBy>Akshar Patel</cp:lastModifiedBy>
  <cp:revision>69</cp:revision>
  <dcterms:created xsi:type="dcterms:W3CDTF">2025-02-09T23:03:48Z</dcterms:created>
  <dcterms:modified xsi:type="dcterms:W3CDTF">2025-02-16T10:32:57Z</dcterms:modified>
</cp:coreProperties>
</file>